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handoutMasterIdLst>
    <p:handoutMasterId r:id="rId36"/>
  </p:handoutMasterIdLst>
  <p:sldIdLst>
    <p:sldId id="256" r:id="rId2"/>
    <p:sldId id="378" r:id="rId3"/>
    <p:sldId id="645" r:id="rId4"/>
    <p:sldId id="641" r:id="rId5"/>
    <p:sldId id="680" r:id="rId6"/>
    <p:sldId id="640" r:id="rId7"/>
    <p:sldId id="687" r:id="rId8"/>
    <p:sldId id="637" r:id="rId9"/>
    <p:sldId id="649" r:id="rId10"/>
    <p:sldId id="722" r:id="rId11"/>
    <p:sldId id="771" r:id="rId12"/>
    <p:sldId id="673" r:id="rId13"/>
    <p:sldId id="652" r:id="rId14"/>
    <p:sldId id="651" r:id="rId15"/>
    <p:sldId id="653" r:id="rId16"/>
    <p:sldId id="626" r:id="rId17"/>
    <p:sldId id="773" r:id="rId18"/>
    <p:sldId id="716" r:id="rId19"/>
    <p:sldId id="775" r:id="rId20"/>
    <p:sldId id="770" r:id="rId21"/>
    <p:sldId id="718" r:id="rId22"/>
    <p:sldId id="776" r:id="rId23"/>
    <p:sldId id="779" r:id="rId24"/>
    <p:sldId id="719" r:id="rId25"/>
    <p:sldId id="741" r:id="rId26"/>
    <p:sldId id="730" r:id="rId27"/>
    <p:sldId id="735" r:id="rId28"/>
    <p:sldId id="774" r:id="rId29"/>
    <p:sldId id="712" r:id="rId30"/>
    <p:sldId id="715" r:id="rId31"/>
    <p:sldId id="739" r:id="rId32"/>
    <p:sldId id="592" r:id="rId33"/>
    <p:sldId id="772" r:id="rId34"/>
  </p:sldIdLst>
  <p:sldSz cx="9144000" cy="6858000" type="screen4x3"/>
  <p:notesSz cx="6797675" cy="987425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49" autoAdjust="0"/>
    <p:restoredTop sz="92578" autoAdjust="0"/>
  </p:normalViewPr>
  <p:slideViewPr>
    <p:cSldViewPr>
      <p:cViewPr>
        <p:scale>
          <a:sx n="90" d="100"/>
          <a:sy n="90" d="100"/>
        </p:scale>
        <p:origin x="-1205" y="-1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74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435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zh-TW" altLang="en-US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陣風分布</a:t>
            </a:r>
            <a:r>
              <a:rPr lang="en-US" altLang="zh-TW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 </a:t>
            </a:r>
            <a:r>
              <a:rPr lang="en-US" altLang="zh-TW" sz="1800" b="1" i="0" u="none" strike="noStrike" baseline="0" dirty="0" smtClean="0">
                <a:effectLst/>
              </a:rPr>
              <a:t>24.0°N 122.0°E</a:t>
            </a:r>
            <a:endParaRPr lang="en-US" altLang="en-US" sz="1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c:rich>
      </c:tx>
      <c:layout>
        <c:manualLayout>
          <c:xMode val="edge"/>
          <c:yMode val="edge"/>
          <c:x val="0.51236484344876709"/>
          <c:y val="2.2046161537606933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0413793892181916"/>
          <c:y val="0.14386509137873568"/>
          <c:w val="0.8142534816392949"/>
          <c:h val="0.68937392373069661"/>
        </c:manualLayout>
      </c:layout>
      <c:scatterChart>
        <c:scatterStyle val="lineMarker"/>
        <c:varyColors val="0"/>
        <c:ser>
          <c:idx val="0"/>
          <c:order val="0"/>
          <c:tx>
            <c:v>TP(19,19)</c:v>
          </c:tx>
          <c:spPr>
            <a:ln w="28575">
              <a:noFill/>
            </a:ln>
          </c:spPr>
          <c:xVal>
            <c:numRef>
              <c:f>工作表1!$A$1:$A$90</c:f>
              <c:numCache>
                <c:formatCode>General</c:formatCode>
                <c:ptCount val="9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</c:numCache>
            </c:numRef>
          </c:xVal>
          <c:yVal>
            <c:numRef>
              <c:f>工作表1!$B$1:$B$90</c:f>
              <c:numCache>
                <c:formatCode>General</c:formatCode>
                <c:ptCount val="90"/>
                <c:pt idx="8">
                  <c:v>3</c:v>
                </c:pt>
                <c:pt idx="10">
                  <c:v>1</c:v>
                </c:pt>
                <c:pt idx="11">
                  <c:v>1</c:v>
                </c:pt>
                <c:pt idx="13">
                  <c:v>2</c:v>
                </c:pt>
                <c:pt idx="14">
                  <c:v>3</c:v>
                </c:pt>
                <c:pt idx="15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2</c:v>
                </c:pt>
                <c:pt idx="20">
                  <c:v>2</c:v>
                </c:pt>
                <c:pt idx="21">
                  <c:v>1</c:v>
                </c:pt>
                <c:pt idx="22">
                  <c:v>1</c:v>
                </c:pt>
                <c:pt idx="23">
                  <c:v>2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5</c:v>
                </c:pt>
                <c:pt idx="28">
                  <c:v>3</c:v>
                </c:pt>
                <c:pt idx="29">
                  <c:v>5</c:v>
                </c:pt>
                <c:pt idx="30">
                  <c:v>2</c:v>
                </c:pt>
                <c:pt idx="31">
                  <c:v>1</c:v>
                </c:pt>
                <c:pt idx="32">
                  <c:v>5</c:v>
                </c:pt>
                <c:pt idx="33">
                  <c:v>3</c:v>
                </c:pt>
                <c:pt idx="34">
                  <c:v>5</c:v>
                </c:pt>
                <c:pt idx="35">
                  <c:v>1</c:v>
                </c:pt>
                <c:pt idx="37">
                  <c:v>5</c:v>
                </c:pt>
                <c:pt idx="38">
                  <c:v>11</c:v>
                </c:pt>
                <c:pt idx="39">
                  <c:v>5</c:v>
                </c:pt>
                <c:pt idx="40">
                  <c:v>8</c:v>
                </c:pt>
                <c:pt idx="41">
                  <c:v>1</c:v>
                </c:pt>
                <c:pt idx="43">
                  <c:v>6</c:v>
                </c:pt>
                <c:pt idx="44">
                  <c:v>5</c:v>
                </c:pt>
                <c:pt idx="45">
                  <c:v>2</c:v>
                </c:pt>
                <c:pt idx="46">
                  <c:v>6</c:v>
                </c:pt>
                <c:pt idx="47">
                  <c:v>5</c:v>
                </c:pt>
                <c:pt idx="48">
                  <c:v>2</c:v>
                </c:pt>
                <c:pt idx="49">
                  <c:v>4</c:v>
                </c:pt>
                <c:pt idx="50">
                  <c:v>8</c:v>
                </c:pt>
                <c:pt idx="51">
                  <c:v>3</c:v>
                </c:pt>
                <c:pt idx="52">
                  <c:v>2</c:v>
                </c:pt>
                <c:pt idx="53">
                  <c:v>3</c:v>
                </c:pt>
                <c:pt idx="54">
                  <c:v>2</c:v>
                </c:pt>
                <c:pt idx="55">
                  <c:v>2</c:v>
                </c:pt>
                <c:pt idx="56">
                  <c:v>2</c:v>
                </c:pt>
                <c:pt idx="57">
                  <c:v>1</c:v>
                </c:pt>
                <c:pt idx="58">
                  <c:v>1</c:v>
                </c:pt>
                <c:pt idx="59">
                  <c:v>1</c:v>
                </c:pt>
                <c:pt idx="62">
                  <c:v>1</c:v>
                </c:pt>
                <c:pt idx="64">
                  <c:v>1</c:v>
                </c:pt>
                <c:pt idx="68">
                  <c:v>1</c:v>
                </c:pt>
                <c:pt idx="74">
                  <c:v>1</c:v>
                </c:pt>
                <c:pt idx="75">
                  <c:v>3</c:v>
                </c:pt>
                <c:pt idx="82">
                  <c:v>1</c:v>
                </c:pt>
                <c:pt idx="89">
                  <c:v>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9095424"/>
        <c:axId val="79016320"/>
      </c:scatterChart>
      <c:valAx>
        <c:axId val="69095424"/>
        <c:scaling>
          <c:orientation val="minMax"/>
          <c:max val="100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altLang="zh-TW" dirty="0" smtClean="0"/>
                  <a:t>KT</a:t>
                </a:r>
                <a:endParaRPr lang="zh-TW" altLang="en-US" dirty="0"/>
              </a:p>
            </c:rich>
          </c:tx>
          <c:layout>
            <c:manualLayout>
              <c:xMode val="edge"/>
              <c:yMode val="edge"/>
              <c:x val="0.93966683440402043"/>
              <c:y val="0.80596600377735805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79016320"/>
        <c:crosses val="autoZero"/>
        <c:crossBetween val="midCat"/>
        <c:majorUnit val="10"/>
      </c:valAx>
      <c:valAx>
        <c:axId val="79016320"/>
        <c:scaling>
          <c:orientation val="minMax"/>
        </c:scaling>
        <c:delete val="0"/>
        <c:axPos val="l"/>
        <c:majorGridlines/>
        <c:title>
          <c:tx>
            <c:rich>
              <a:bodyPr rot="0" vert="wordArtVertRtl"/>
              <a:lstStyle/>
              <a:p>
                <a:pPr>
                  <a:defRPr/>
                </a:pPr>
                <a:r>
                  <a:rPr lang="zh-TW" altLang="en-US" dirty="0" smtClean="0"/>
                  <a:t>次數</a:t>
                </a:r>
                <a:endParaRPr lang="zh-TW" altLang="en-US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69095424"/>
        <c:crosses val="autoZero"/>
        <c:crossBetween val="midCat"/>
      </c:valAx>
    </c:plotArea>
    <c:plotVisOnly val="1"/>
    <c:dispBlanksAs val="gap"/>
    <c:showDLblsOverMax val="0"/>
  </c:chart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E4C68B-FCBC-40C6-AB47-DC88923631E2}" type="datetimeFigureOut">
              <a:rPr lang="zh-TW" altLang="en-US" smtClean="0"/>
              <a:t>2015/10/16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273EAF-4B9B-42BD-8798-A4BEC395F84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7802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0E95C3-4E20-4EEE-BEBC-495597ABED57}" type="datetimeFigureOut">
              <a:rPr lang="zh-TW" altLang="en-US" smtClean="0"/>
              <a:pPr/>
              <a:t>2015/10/16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C803A4-AF84-47E6-8786-F9C311D529A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608998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6"/>
          <p:cNvSpPr>
            <a:spLocks noChangeShapeType="1"/>
          </p:cNvSpPr>
          <p:nvPr/>
        </p:nvSpPr>
        <p:spPr bwMode="auto">
          <a:xfrm>
            <a:off x="0" y="6376988"/>
            <a:ext cx="9144000" cy="0"/>
          </a:xfrm>
          <a:prstGeom prst="line">
            <a:avLst/>
          </a:prstGeom>
          <a:noFill/>
          <a:ln w="6350">
            <a:solidFill>
              <a:srgbClr val="6E6E6E"/>
            </a:solidFill>
            <a:round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pPr>
              <a:defRPr/>
            </a:pPr>
            <a:endParaRPr lang="zh-TW" altLang="en-US">
              <a:latin typeface="Arial" charset="0"/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gray">
          <a:xfrm>
            <a:off x="0" y="762000"/>
            <a:ext cx="9144000" cy="5105400"/>
          </a:xfrm>
          <a:prstGeom prst="rect">
            <a:avLst/>
          </a:prstGeom>
          <a:solidFill>
            <a:srgbClr val="6399AB"/>
          </a:solidFill>
          <a:ln w="25400" algn="ctr">
            <a:noFill/>
            <a:miter lim="800000"/>
            <a:headEnd/>
            <a:tailEnd/>
          </a:ln>
          <a:effectLst/>
        </p:spPr>
        <p:txBody>
          <a:bodyPr lIns="45720" tIns="44450" rIns="45720" bIns="44450" anchor="ctr" anchorCtr="1"/>
          <a:lstStyle/>
          <a:p>
            <a:pPr>
              <a:defRPr/>
            </a:pPr>
            <a:endParaRPr lang="zh-TW" altLang="en-US">
              <a:latin typeface="Arial" charset="0"/>
            </a:endParaRPr>
          </a:p>
        </p:txBody>
      </p:sp>
      <p:pic>
        <p:nvPicPr>
          <p:cNvPr id="6" name="Picture 6" descr="民航局logo-new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 descr="anws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11850"/>
            <a:ext cx="9906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 descr="TAMCWORLD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6062663"/>
            <a:ext cx="2057400" cy="795337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</p:pic>
      <p:sp>
        <p:nvSpPr>
          <p:cNvPr id="7172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 sz="36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zh-TW"/>
          </a:p>
        </p:txBody>
      </p:sp>
      <p:sp>
        <p:nvSpPr>
          <p:cNvPr id="7173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292600"/>
            <a:ext cx="6400800" cy="13462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zh-TW" altLang="en-US" smtClean="0"/>
              <a:t>按一下以編輯母片副標題樣式</a:t>
            </a:r>
            <a:endParaRPr lang="zh-TW" altLang="zh-TW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BEAD13-0566-4C6C-97E7-55F17F24B09F}" type="datetimeFigureOut">
              <a:rPr lang="zh-TW" altLang="en-US" smtClean="0"/>
              <a:pPr/>
              <a:t>2015/10/16</a:t>
            </a:fld>
            <a:endParaRPr lang="zh-TW" alt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0"/>
            <a:ext cx="2057400" cy="623887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019800" cy="623887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BEAD13-0566-4C6C-97E7-55F17F24B09F}" type="datetimeFigureOut">
              <a:rPr lang="zh-TW" altLang="en-US" smtClean="0"/>
              <a:pPr/>
              <a:t>2015/10/16</a:t>
            </a:fld>
            <a:endParaRPr lang="zh-TW" alt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457200" y="0"/>
            <a:ext cx="8229600" cy="623887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BEAD13-0566-4C6C-97E7-55F17F24B09F}" type="datetimeFigureOut">
              <a:rPr lang="zh-TW" altLang="en-US" smtClean="0"/>
              <a:pPr/>
              <a:t>2015/10/16</a:t>
            </a:fld>
            <a:endParaRPr lang="zh-TW" alt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BEAD13-0566-4C6C-97E7-55F17F24B09F}" type="datetimeFigureOut">
              <a:rPr lang="zh-TW" altLang="en-US" smtClean="0"/>
              <a:pPr/>
              <a:t>2015/10/16</a:t>
            </a:fld>
            <a:endParaRPr lang="zh-TW" alt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BEAD13-0566-4C6C-97E7-55F17F24B09F}" type="datetimeFigureOut">
              <a:rPr lang="zh-TW" altLang="en-US" smtClean="0"/>
              <a:pPr/>
              <a:t>2015/10/16</a:t>
            </a:fld>
            <a:endParaRPr lang="zh-TW" alt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838200"/>
            <a:ext cx="4038600" cy="5400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838200"/>
            <a:ext cx="4038600" cy="5400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BEAD13-0566-4C6C-97E7-55F17F24B09F}" type="datetimeFigureOut">
              <a:rPr lang="zh-TW" altLang="en-US" smtClean="0"/>
              <a:pPr/>
              <a:t>2015/10/16</a:t>
            </a:fld>
            <a:endParaRPr lang="zh-TW" alt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BEAD13-0566-4C6C-97E7-55F17F24B09F}" type="datetimeFigureOut">
              <a:rPr lang="zh-TW" altLang="en-US" smtClean="0"/>
              <a:pPr/>
              <a:t>2015/10/16</a:t>
            </a:fld>
            <a:endParaRPr lang="zh-TW" alt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BEAD13-0566-4C6C-97E7-55F17F24B09F}" type="datetimeFigureOut">
              <a:rPr lang="zh-TW" altLang="en-US" smtClean="0"/>
              <a:pPr/>
              <a:t>2015/10/16</a:t>
            </a:fld>
            <a:endParaRPr lang="zh-TW" alt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BEAD13-0566-4C6C-97E7-55F17F24B09F}" type="datetimeFigureOut">
              <a:rPr lang="zh-TW" altLang="en-US" smtClean="0"/>
              <a:pPr/>
              <a:t>2015/10/16</a:t>
            </a:fld>
            <a:endParaRPr lang="zh-TW" alt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BEAD13-0566-4C6C-97E7-55F17F24B09F}" type="datetimeFigureOut">
              <a:rPr lang="zh-TW" altLang="en-US" smtClean="0"/>
              <a:pPr/>
              <a:t>2015/10/16</a:t>
            </a:fld>
            <a:endParaRPr lang="zh-TW" alt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BEAD13-0566-4C6C-97E7-55F17F24B09F}" type="datetimeFigureOut">
              <a:rPr lang="zh-TW" altLang="en-US" smtClean="0"/>
              <a:pPr/>
              <a:t>2015/10/16</a:t>
            </a:fld>
            <a:endParaRPr lang="zh-TW" alt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4092575" y="6548438"/>
            <a:ext cx="95885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defRPr/>
            </a:pPr>
            <a:r>
              <a:rPr kumimoji="0" lang="de-DE" altLang="de-DE" sz="1000">
                <a:solidFill>
                  <a:srgbClr val="000000"/>
                </a:solidFill>
                <a:latin typeface="Arial" charset="0"/>
              </a:rPr>
              <a:t>- </a:t>
            </a:r>
            <a:fld id="{DA1BCA10-5C70-4CA3-A02A-BDD494BB5534}" type="slidenum">
              <a:rPr kumimoji="0" lang="de-DE" altLang="de-DE" sz="1000">
                <a:solidFill>
                  <a:srgbClr val="000000"/>
                </a:solidFill>
                <a:latin typeface="Arial" charset="0"/>
              </a:rPr>
              <a:pPr algn="ctr" eaLnBrk="0" hangingPunct="0">
                <a:defRPr/>
              </a:pPr>
              <a:t>‹#›</a:t>
            </a:fld>
            <a:r>
              <a:rPr kumimoji="0" lang="de-DE" altLang="de-DE" sz="1000">
                <a:solidFill>
                  <a:srgbClr val="000000"/>
                </a:solidFill>
                <a:latin typeface="Arial" charset="0"/>
              </a:rPr>
              <a:t> -</a:t>
            </a:r>
            <a:endParaRPr kumimoji="0" lang="de-DE" altLang="de-DE" sz="1000">
              <a:latin typeface="Arial" charset="0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0" y="0"/>
            <a:ext cx="9140825" cy="6858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>
              <a:defRPr/>
            </a:pPr>
            <a:endParaRPr lang="zh-TW" altLang="en-US">
              <a:latin typeface="Arial" charset="0"/>
            </a:endParaRPr>
          </a:p>
        </p:txBody>
      </p:sp>
      <p:sp>
        <p:nvSpPr>
          <p:cNvPr id="10" name="Line 6"/>
          <p:cNvSpPr>
            <a:spLocks noChangeShapeType="1"/>
          </p:cNvSpPr>
          <p:nvPr/>
        </p:nvSpPr>
        <p:spPr bwMode="auto">
          <a:xfrm>
            <a:off x="0" y="6376988"/>
            <a:ext cx="9144000" cy="0"/>
          </a:xfrm>
          <a:prstGeom prst="line">
            <a:avLst/>
          </a:prstGeom>
          <a:noFill/>
          <a:ln w="6350">
            <a:solidFill>
              <a:srgbClr val="6E6E6E"/>
            </a:solidFill>
            <a:round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pPr>
              <a:defRPr/>
            </a:pPr>
            <a:endParaRPr lang="zh-TW" altLang="en-US">
              <a:latin typeface="Arial" charset="0"/>
            </a:endParaRP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8229600" cy="57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飛航服務總臺</a:t>
            </a:r>
            <a:r>
              <a:rPr lang="en-US" altLang="zh-TW" smtClean="0"/>
              <a:t>‧</a:t>
            </a:r>
            <a:r>
              <a:rPr lang="zh-TW" altLang="en-US" smtClean="0"/>
              <a:t>飛航業務室</a:t>
            </a:r>
          </a:p>
        </p:txBody>
      </p:sp>
      <p:sp>
        <p:nvSpPr>
          <p:cNvPr id="103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838200"/>
            <a:ext cx="8229600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3"/>
            <a:r>
              <a:rPr lang="zh-TW" altLang="en-US" smtClean="0"/>
              <a:t>第五層</a:t>
            </a:r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79388" y="6548438"/>
            <a:ext cx="18002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000">
                <a:latin typeface="Arial" charset="0"/>
                <a:ea typeface="文鼎中黑" pitchFamily="49" charset="-120"/>
              </a:defRPr>
            </a:lvl1pPr>
          </a:lstStyle>
          <a:p>
            <a:fld id="{5BBEAD13-0566-4C6C-97E7-55F17F24B09F}" type="datetimeFigureOut">
              <a:rPr lang="zh-TW" altLang="en-US" smtClean="0"/>
              <a:pPr/>
              <a:t>2015/10/16</a:t>
            </a:fld>
            <a:endParaRPr lang="zh-TW" altLang="en-US"/>
          </a:p>
        </p:txBody>
      </p:sp>
      <p:sp>
        <p:nvSpPr>
          <p:cNvPr id="615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97500" y="6548438"/>
            <a:ext cx="3598863" cy="2159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000">
                <a:latin typeface="Arial" charset="0"/>
                <a:ea typeface="文鼎中黑" pitchFamily="49" charset="-120"/>
              </a:defRPr>
            </a:lvl1pPr>
          </a:lstStyle>
          <a:p>
            <a:endParaRPr lang="zh-TW" altLang="en-US"/>
          </a:p>
        </p:txBody>
      </p:sp>
      <p:pic>
        <p:nvPicPr>
          <p:cNvPr id="1033" name="Picture 9" descr="TAMCWORLD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6062663"/>
            <a:ext cx="2057400" cy="795337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</p:pic>
      <p:pic>
        <p:nvPicPr>
          <p:cNvPr id="1034" name="Picture 10" descr="anws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13438"/>
            <a:ext cx="989013" cy="94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2400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2400">
          <a:solidFill>
            <a:schemeClr val="accent2"/>
          </a:solidFill>
          <a:latin typeface="Tahoma" pitchFamily="34" charset="0"/>
          <a:ea typeface="新細明體" pitchFamily="18" charset="-12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2400">
          <a:solidFill>
            <a:schemeClr val="accent2"/>
          </a:solidFill>
          <a:latin typeface="Tahoma" pitchFamily="34" charset="0"/>
          <a:ea typeface="新細明體" pitchFamily="18" charset="-12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2400">
          <a:solidFill>
            <a:schemeClr val="accent2"/>
          </a:solidFill>
          <a:latin typeface="Tahoma" pitchFamily="34" charset="0"/>
          <a:ea typeface="新細明體" pitchFamily="18" charset="-12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2400">
          <a:solidFill>
            <a:schemeClr val="accent2"/>
          </a:solidFill>
          <a:latin typeface="Tahoma" pitchFamily="34" charset="0"/>
          <a:ea typeface="新細明體" pitchFamily="18" charset="-12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2400">
          <a:solidFill>
            <a:schemeClr val="accent2"/>
          </a:solidFill>
          <a:latin typeface="Tahoma" pitchFamily="34" charset="0"/>
          <a:ea typeface="新細明體" pitchFamily="18" charset="-12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2400">
          <a:solidFill>
            <a:schemeClr val="accent2"/>
          </a:solidFill>
          <a:latin typeface="Tahoma" pitchFamily="34" charset="0"/>
          <a:ea typeface="新細明體" pitchFamily="18" charset="-12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2400">
          <a:solidFill>
            <a:schemeClr val="accent2"/>
          </a:solidFill>
          <a:latin typeface="Tahoma" pitchFamily="34" charset="0"/>
          <a:ea typeface="新細明體" pitchFamily="18" charset="-12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2400">
          <a:solidFill>
            <a:schemeClr val="accent2"/>
          </a:solidFill>
          <a:latin typeface="Tahoma" pitchFamily="34" charset="0"/>
          <a:ea typeface="新細明體" pitchFamily="18" charset="-120"/>
        </a:defRPr>
      </a:lvl9pPr>
    </p:titleStyle>
    <p:bodyStyle>
      <a:lvl1pPr marL="342900" indent="-342900" algn="l" rtl="0" eaLnBrk="1" fontAlgn="base" hangingPunct="1">
        <a:lnSpc>
          <a:spcPct val="140000"/>
        </a:lnSpc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lnSpc>
          <a:spcPct val="140000"/>
        </a:lnSpc>
        <a:spcBef>
          <a:spcPct val="20000"/>
        </a:spcBef>
        <a:spcAft>
          <a:spcPct val="0"/>
        </a:spcAft>
        <a:buChar char="–"/>
        <a:defRPr kumimoji="1" sz="22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lnSpc>
          <a:spcPct val="140000"/>
        </a:lnSpc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lnSpc>
          <a:spcPct val="140000"/>
        </a:lnSpc>
        <a:spcBef>
          <a:spcPct val="20000"/>
        </a:spcBef>
        <a:spcAft>
          <a:spcPct val="0"/>
        </a:spcAft>
        <a:buChar char="–"/>
        <a:defRPr kumimoji="1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bg1"/>
          </a:solidFill>
          <a:latin typeface="Arial" charset="0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bg1"/>
          </a:solidFill>
          <a:latin typeface="Arial" charset="0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bg1"/>
          </a:solidFill>
          <a:latin typeface="Arial" charset="0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bg1"/>
          </a:solidFill>
          <a:latin typeface="Arial" charset="0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bg1"/>
          </a:solidFill>
          <a:latin typeface="Arial" charset="0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gif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副標題 2"/>
          <p:cNvSpPr>
            <a:spLocks noGrp="1"/>
          </p:cNvSpPr>
          <p:nvPr>
            <p:ph type="subTitle" idx="1"/>
          </p:nvPr>
        </p:nvSpPr>
        <p:spPr>
          <a:xfrm>
            <a:off x="251520" y="3356992"/>
            <a:ext cx="8784976" cy="1586452"/>
          </a:xfrm>
        </p:spPr>
        <p:txBody>
          <a:bodyPr>
            <a:noAutofit/>
          </a:bodyPr>
          <a:lstStyle/>
          <a:p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許秀妮</a:t>
            </a:r>
            <a:endParaRPr lang="en-US" altLang="zh-TW" sz="28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飛航服務總臺　</a:t>
            </a:r>
            <a:endParaRPr lang="en-US" altLang="zh-TW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標題 1"/>
          <p:cNvSpPr txBox="1">
            <a:spLocks/>
          </p:cNvSpPr>
          <p:nvPr/>
        </p:nvSpPr>
        <p:spPr bwMode="auto">
          <a:xfrm>
            <a:off x="533253" y="1686104"/>
            <a:ext cx="7992888" cy="1440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accent2"/>
                </a:solidFill>
                <a:latin typeface="Tahoma" pitchFamily="34" charset="0"/>
                <a:ea typeface="新細明體" pitchFamily="18" charset="-12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accent2"/>
                </a:solidFill>
                <a:latin typeface="Tahoma" pitchFamily="34" charset="0"/>
                <a:ea typeface="新細明體" pitchFamily="18" charset="-12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accent2"/>
                </a:solidFill>
                <a:latin typeface="Tahoma" pitchFamily="34" charset="0"/>
                <a:ea typeface="新細明體" pitchFamily="18" charset="-12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accent2"/>
                </a:solidFill>
                <a:latin typeface="Tahoma" pitchFamily="34" charset="0"/>
                <a:ea typeface="新細明體" pitchFamily="18" charset="-12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accent2"/>
                </a:solidFill>
                <a:latin typeface="Tahoma" pitchFamily="34" charset="0"/>
                <a:ea typeface="新細明體" pitchFamily="18" charset="-12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accent2"/>
                </a:solidFill>
                <a:latin typeface="Tahoma" pitchFamily="34" charset="0"/>
                <a:ea typeface="新細明體" pitchFamily="18" charset="-12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accent2"/>
                </a:solidFill>
                <a:latin typeface="Tahoma" pitchFamily="34" charset="0"/>
                <a:ea typeface="新細明體" pitchFamily="18" charset="-12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accent2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r>
              <a:rPr lang="zh-TW" altLang="en-US" sz="48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颱風</a:t>
            </a:r>
            <a:r>
              <a:rPr lang="zh-TW" altLang="en-US" sz="4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風力</a:t>
            </a:r>
            <a:r>
              <a:rPr lang="zh-TW" altLang="en-US" sz="4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預報技術</a:t>
            </a:r>
            <a:r>
              <a:rPr lang="zh-TW" altLang="en-US" sz="4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發展</a:t>
            </a:r>
            <a:endParaRPr lang="en-US" altLang="zh-TW" sz="48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4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－</a:t>
            </a:r>
            <a:r>
              <a:rPr lang="zh-TW" altLang="en-US" sz="4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氣候模式</a:t>
            </a:r>
            <a:r>
              <a:rPr lang="zh-TW" altLang="en-US" sz="4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建立</a:t>
            </a:r>
            <a:endParaRPr lang="zh-TW" altLang="en-US" sz="4800" b="1" kern="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0" y="5301208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2015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20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日</a:t>
            </a:r>
            <a:endParaRPr lang="zh-TW" altLang="en-US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HK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0219600"/>
              </p:ext>
            </p:extLst>
          </p:nvPr>
        </p:nvGraphicFramePr>
        <p:xfrm>
          <a:off x="2483768" y="3989297"/>
          <a:ext cx="5839340" cy="255278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97632"/>
                <a:gridCol w="556127"/>
                <a:gridCol w="926880"/>
                <a:gridCol w="1019567"/>
                <a:gridCol w="1019567"/>
                <a:gridCol w="1019567"/>
              </a:tblGrid>
              <a:tr h="553575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統計指標</a:t>
                      </a:r>
                      <a:endParaRPr lang="zh-TW" alt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風向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風速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陣風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側風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陣風與平均風之比</a:t>
                      </a:r>
                      <a:endParaRPr lang="en-US" altLang="zh-TW" sz="16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</a:tr>
              <a:tr h="218515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   眾數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040</a:t>
                      </a:r>
                      <a:endParaRPr lang="en-US" altLang="zh-TW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29</a:t>
                      </a:r>
                      <a:endParaRPr lang="en-US" altLang="zh-TW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39</a:t>
                      </a:r>
                      <a:endParaRPr lang="en-US" altLang="zh-TW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19</a:t>
                      </a:r>
                      <a:endParaRPr lang="en-US" altLang="zh-TW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1.3</a:t>
                      </a:r>
                      <a:endParaRPr lang="en-US" altLang="zh-TW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</a:tr>
              <a:tr h="218515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   中位數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030</a:t>
                      </a:r>
                      <a:endParaRPr lang="en-US" altLang="zh-TW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27</a:t>
                      </a:r>
                      <a:endParaRPr lang="en-US" altLang="zh-TW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40</a:t>
                      </a:r>
                      <a:endParaRPr lang="en-US" altLang="zh-TW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10</a:t>
                      </a:r>
                      <a:endParaRPr lang="en-US" altLang="zh-TW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1.5</a:t>
                      </a:r>
                      <a:endParaRPr lang="en-US" altLang="zh-TW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</a:tr>
              <a:tr h="218515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   平均值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040</a:t>
                      </a:r>
                      <a:endParaRPr lang="zh-TW" alt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27</a:t>
                      </a:r>
                      <a:endParaRPr lang="en-US" altLang="zh-TW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40</a:t>
                      </a:r>
                      <a:endParaRPr lang="en-US" altLang="zh-TW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11</a:t>
                      </a:r>
                      <a:endParaRPr lang="en-US" altLang="zh-TW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1.5</a:t>
                      </a:r>
                      <a:endParaRPr lang="en-US" altLang="zh-TW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</a:tr>
              <a:tr h="218515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   標準差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050</a:t>
                      </a:r>
                      <a:endParaRPr lang="zh-TW" alt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11</a:t>
                      </a:r>
                      <a:endParaRPr lang="en-US" altLang="zh-TW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15</a:t>
                      </a:r>
                      <a:endParaRPr lang="en-US" altLang="zh-TW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zh-TW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0.2</a:t>
                      </a:r>
                      <a:endParaRPr lang="en-US" altLang="zh-TW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</a:tr>
              <a:tr h="370953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最大平均風速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020</a:t>
                      </a:r>
                      <a:endParaRPr lang="en-US" altLang="zh-TW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62</a:t>
                      </a:r>
                      <a:endParaRPr lang="en-US" altLang="zh-TW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83</a:t>
                      </a:r>
                      <a:endParaRPr lang="en-US" altLang="zh-TW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zh-TW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zh-TW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</a:tr>
              <a:tr h="370953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最大陣風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030</a:t>
                      </a:r>
                      <a:endParaRPr lang="en-US" altLang="zh-TW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60</a:t>
                      </a:r>
                      <a:endParaRPr lang="en-US" altLang="zh-TW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90</a:t>
                      </a:r>
                      <a:endParaRPr lang="en-US" altLang="zh-TW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zh-TW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zh-TW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</a:tr>
              <a:tr h="218515">
                <a:tc gridSpan="6">
                  <a:txBody>
                    <a:bodyPr/>
                    <a:lstStyle/>
                    <a:p>
                      <a:pPr marL="0" marR="0" lvl="1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                           颱風過境該網格之觀測次數　（</a:t>
                      </a:r>
                      <a:r>
                        <a:rPr lang="en-US" altLang="zh-TW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148</a:t>
                      </a:r>
                      <a:r>
                        <a:rPr lang="zh-TW" altLang="en-US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）</a:t>
                      </a:r>
                      <a:endParaRPr lang="en-US" altLang="zh-TW" sz="16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altLang="zh-TW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altLang="zh-TW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altLang="zh-TW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altLang="zh-TW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altLang="zh-TW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27584" y="1551894"/>
            <a:ext cx="2520280" cy="248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http://aoaws.caa.gov.tw/data/tamc/typh/1513_Soudelor_W_13.gif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588" t="74237" r="15443" b="21635"/>
          <a:stretch/>
        </p:blipFill>
        <p:spPr bwMode="auto">
          <a:xfrm>
            <a:off x="2087724" y="2348880"/>
            <a:ext cx="304800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文字方塊 6"/>
          <p:cNvSpPr txBox="1"/>
          <p:nvPr/>
        </p:nvSpPr>
        <p:spPr>
          <a:xfrm>
            <a:off x="827584" y="4149080"/>
            <a:ext cx="200972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b="1" dirty="0">
                <a:solidFill>
                  <a:schemeClr val="accent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C</a:t>
            </a:r>
            <a:r>
              <a:rPr lang="en-US" altLang="zh-TW" sz="2000" b="1" dirty="0" smtClean="0">
                <a:solidFill>
                  <a:schemeClr val="accent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en-US" sz="2000" b="1" dirty="0">
                <a:solidFill>
                  <a:schemeClr val="accent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風</a:t>
            </a:r>
            <a:r>
              <a:rPr lang="zh-TW" altLang="en-US" sz="2000" b="1" dirty="0">
                <a:solidFill>
                  <a:schemeClr val="accent6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場</a:t>
            </a:r>
            <a:r>
              <a:rPr lang="zh-TW" altLang="en-US" sz="2000" b="1" dirty="0" smtClean="0">
                <a:solidFill>
                  <a:schemeClr val="accent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統計</a:t>
            </a:r>
            <a:endParaRPr lang="en-US" altLang="zh-TW" sz="2000" b="1" dirty="0">
              <a:solidFill>
                <a:schemeClr val="accent6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endParaRPr lang="zh-TW" altLang="en-US" dirty="0"/>
          </a:p>
        </p:txBody>
      </p:sp>
      <p:graphicFrame>
        <p:nvGraphicFramePr>
          <p:cNvPr id="12" name="表格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5711701"/>
              </p:ext>
            </p:extLst>
          </p:nvPr>
        </p:nvGraphicFramePr>
        <p:xfrm>
          <a:off x="12708904" y="5517232"/>
          <a:ext cx="7577584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4284"/>
                <a:gridCol w="1734508"/>
                <a:gridCol w="1894396"/>
                <a:gridCol w="189439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TY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OBS</a:t>
                      </a:r>
                      <a:r>
                        <a:rPr lang="en-US" altLang="zh-TW" baseline="0" dirty="0" smtClean="0"/>
                        <a:t> TIME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Wind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Gust/wind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2008</a:t>
                      </a:r>
                      <a:r>
                        <a:rPr lang="en-US" altLang="zh-TW" baseline="0" dirty="0" smtClean="0"/>
                        <a:t> JANGMI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09/28 0830Z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02062G83KT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1.34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2008</a:t>
                      </a:r>
                      <a:r>
                        <a:rPr lang="en-US" altLang="zh-TW" baseline="0" dirty="0" smtClean="0"/>
                        <a:t> JANGMI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09/28 0900Z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03060G90KT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1.5</a:t>
                      </a:r>
                      <a:endParaRPr lang="zh-TW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文字方塊 7"/>
          <p:cNvSpPr txBox="1"/>
          <p:nvPr/>
        </p:nvSpPr>
        <p:spPr>
          <a:xfrm>
            <a:off x="916735" y="1178895"/>
            <a:ext cx="1916596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sz="2000" b="1" dirty="0" smtClean="0">
                <a:solidFill>
                  <a:schemeClr val="accent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A. </a:t>
            </a:r>
            <a:r>
              <a:rPr lang="zh-TW" altLang="en-US" sz="2000" b="1" dirty="0" smtClean="0">
                <a:solidFill>
                  <a:schemeClr val="accent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風</a:t>
            </a:r>
            <a:r>
              <a:rPr lang="zh-TW" altLang="en-US" sz="2000" b="1" dirty="0">
                <a:solidFill>
                  <a:schemeClr val="accent6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場潛勢圖</a:t>
            </a:r>
            <a:endParaRPr lang="zh-TW" altLang="en-US" sz="2000" b="1" dirty="0">
              <a:solidFill>
                <a:schemeClr val="accent6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3" name="標題 1"/>
          <p:cNvSpPr txBox="1">
            <a:spLocks/>
          </p:cNvSpPr>
          <p:nvPr/>
        </p:nvSpPr>
        <p:spPr bwMode="auto">
          <a:xfrm>
            <a:off x="-27764" y="238886"/>
            <a:ext cx="9180512" cy="646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accent2"/>
                </a:solidFill>
                <a:latin typeface="Tahoma" pitchFamily="34" charset="0"/>
                <a:ea typeface="新細明體" pitchFamily="18" charset="-12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accent2"/>
                </a:solidFill>
                <a:latin typeface="Tahoma" pitchFamily="34" charset="0"/>
                <a:ea typeface="新細明體" pitchFamily="18" charset="-12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accent2"/>
                </a:solidFill>
                <a:latin typeface="Tahoma" pitchFamily="34" charset="0"/>
                <a:ea typeface="新細明體" pitchFamily="18" charset="-12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accent2"/>
                </a:solidFill>
                <a:latin typeface="Tahoma" pitchFamily="34" charset="0"/>
                <a:ea typeface="新細明體" pitchFamily="18" charset="-12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accent2"/>
                </a:solidFill>
                <a:latin typeface="Tahoma" pitchFamily="34" charset="0"/>
                <a:ea typeface="新細明體" pitchFamily="18" charset="-12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accent2"/>
                </a:solidFill>
                <a:latin typeface="Tahoma" pitchFamily="34" charset="0"/>
                <a:ea typeface="新細明體" pitchFamily="18" charset="-12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accent2"/>
                </a:solidFill>
                <a:latin typeface="Tahoma" pitchFamily="34" charset="0"/>
                <a:ea typeface="新細明體" pitchFamily="18" charset="-12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accent2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algn="ctr"/>
            <a:endParaRPr lang="en-US" altLang="zh-TW" sz="28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3419872" y="1151784"/>
            <a:ext cx="59046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b="1" dirty="0">
                <a:solidFill>
                  <a:schemeClr val="accent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B</a:t>
            </a:r>
            <a:r>
              <a:rPr lang="en-US" altLang="zh-TW" sz="2000" b="1" dirty="0" smtClean="0">
                <a:solidFill>
                  <a:schemeClr val="accent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. </a:t>
            </a:r>
            <a:r>
              <a:rPr lang="zh-TW" altLang="en-US" sz="2000" b="1" dirty="0" smtClean="0">
                <a:solidFill>
                  <a:schemeClr val="accent6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風場分布圖及相關資訊</a:t>
            </a:r>
            <a:r>
              <a:rPr lang="en-US" altLang="zh-TW" sz="1600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sz="16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颱風名字、</a:t>
            </a:r>
            <a:r>
              <a:rPr lang="zh-TW" altLang="en-US" sz="1600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強度及</a:t>
            </a:r>
            <a:r>
              <a:rPr lang="zh-TW" altLang="en-US" sz="1600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暴風半徑</a:t>
            </a:r>
            <a:r>
              <a:rPr lang="en-US" altLang="zh-TW" sz="1600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endParaRPr lang="zh-TW" altLang="en-US" sz="1600" b="1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2240124" y="1579088"/>
            <a:ext cx="792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風速</a:t>
            </a:r>
            <a:endParaRPr lang="zh-TW" altLang="en-US" sz="2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16" name="圖表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99090940"/>
              </p:ext>
            </p:extLst>
          </p:nvPr>
        </p:nvGraphicFramePr>
        <p:xfrm>
          <a:off x="3563888" y="1511267"/>
          <a:ext cx="4896544" cy="2304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8" name="標題 1"/>
          <p:cNvSpPr txBox="1">
            <a:spLocks/>
          </p:cNvSpPr>
          <p:nvPr/>
        </p:nvSpPr>
        <p:spPr bwMode="auto">
          <a:xfrm>
            <a:off x="1195" y="-11083"/>
            <a:ext cx="9144000" cy="775788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accent2"/>
                </a:solidFill>
                <a:latin typeface="Tahoma" pitchFamily="34" charset="0"/>
                <a:ea typeface="新細明體" pitchFamily="18" charset="-12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accent2"/>
                </a:solidFill>
                <a:latin typeface="Tahoma" pitchFamily="34" charset="0"/>
                <a:ea typeface="新細明體" pitchFamily="18" charset="-12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accent2"/>
                </a:solidFill>
                <a:latin typeface="Tahoma" pitchFamily="34" charset="0"/>
                <a:ea typeface="新細明體" pitchFamily="18" charset="-12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accent2"/>
                </a:solidFill>
                <a:latin typeface="Tahoma" pitchFamily="34" charset="0"/>
                <a:ea typeface="新細明體" pitchFamily="18" charset="-12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accent2"/>
                </a:solidFill>
                <a:latin typeface="Tahoma" pitchFamily="34" charset="0"/>
                <a:ea typeface="新細明體" pitchFamily="18" charset="-12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accent2"/>
                </a:solidFill>
                <a:latin typeface="Tahoma" pitchFamily="34" charset="0"/>
                <a:ea typeface="新細明體" pitchFamily="18" charset="-12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accent2"/>
                </a:solidFill>
                <a:latin typeface="Tahoma" pitchFamily="34" charset="0"/>
                <a:ea typeface="新細明體" pitchFamily="18" charset="-12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accent2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algn="ctr"/>
            <a:r>
              <a:rPr lang="zh-TW" altLang="en-US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各網</a:t>
            </a:r>
            <a:r>
              <a:rPr lang="zh-TW" altLang="en-US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格點風場資料 </a:t>
            </a:r>
            <a:r>
              <a:rPr lang="en-US" altLang="zh-TW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- </a:t>
            </a:r>
            <a:r>
              <a:rPr lang="zh-TW" altLang="en-US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以</a:t>
            </a:r>
            <a:r>
              <a:rPr lang="en-US" altLang="zh-TW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RCTP</a:t>
            </a:r>
            <a:r>
              <a:rPr lang="zh-TW" altLang="en-US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為</a:t>
            </a:r>
            <a:r>
              <a:rPr lang="zh-TW" altLang="en-US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例</a:t>
            </a:r>
            <a:endParaRPr lang="zh-TW" altLang="en-US" sz="36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33157" y="669961"/>
            <a:ext cx="29867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圖形及文字顯示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723809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3557913" y="1886317"/>
            <a:ext cx="23397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平均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風速≧</a:t>
            </a:r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48KT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陣風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≧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60KT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之</a:t>
            </a:r>
            <a:endParaRPr lang="en-US" altLang="zh-TW" sz="2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發生頻率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及颱風中心之位置</a:t>
            </a: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4086926"/>
              </p:ext>
            </p:extLst>
          </p:nvPr>
        </p:nvGraphicFramePr>
        <p:xfrm>
          <a:off x="899592" y="1165920"/>
          <a:ext cx="6655742" cy="55636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4769"/>
                <a:gridCol w="2840486"/>
                <a:gridCol w="2840487"/>
              </a:tblGrid>
              <a:tr h="468440">
                <a:tc>
                  <a:txBody>
                    <a:bodyPr/>
                    <a:lstStyle/>
                    <a:p>
                      <a:endParaRPr lang="zh-HK" altLang="en-US" dirty="0"/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風速≧</a:t>
                      </a:r>
                      <a:r>
                        <a:rPr lang="en-US" altLang="zh-TW" sz="240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48KT</a:t>
                      </a: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陣風≧</a:t>
                      </a:r>
                      <a:r>
                        <a:rPr lang="en-US" altLang="zh-TW" sz="240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60KT</a:t>
                      </a:r>
                      <a:endParaRPr lang="zh-TW" altLang="en-US" sz="2400" dirty="0" smtClean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</a:tr>
              <a:tr h="25867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24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24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24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dirty="0" smtClean="0">
                          <a:solidFill>
                            <a:schemeClr val="tx1"/>
                          </a:solidFill>
                        </a:rPr>
                        <a:t>RCTP</a:t>
                      </a:r>
                      <a:endParaRPr lang="zh-TW" altLang="en-US" sz="24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zh-HK" altLang="en-US" dirty="0"/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HK" altLang="en-US" dirty="0"/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HK" altLang="en-US" dirty="0"/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</a:tr>
              <a:tr h="250846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24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24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24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dirty="0" smtClean="0"/>
                        <a:t>RCSS</a:t>
                      </a:r>
                      <a:endParaRPr lang="zh-TW" altLang="en-US" sz="2400" dirty="0" smtClean="0"/>
                    </a:p>
                    <a:p>
                      <a:endParaRPr lang="zh-HK" altLang="en-US" dirty="0"/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HK" altLang="en-US"/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HK" altLang="en-US" dirty="0"/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2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02" t="18222" r="16027"/>
          <a:stretch/>
        </p:blipFill>
        <p:spPr bwMode="auto">
          <a:xfrm>
            <a:off x="1917984" y="1705697"/>
            <a:ext cx="2562226" cy="2478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05" t="12455" r="18725" b="7731"/>
          <a:stretch/>
        </p:blipFill>
        <p:spPr bwMode="auto">
          <a:xfrm>
            <a:off x="4790743" y="1735475"/>
            <a:ext cx="2466975" cy="2419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89" t="19442" r="17741"/>
          <a:stretch/>
        </p:blipFill>
        <p:spPr bwMode="auto">
          <a:xfrm>
            <a:off x="1893597" y="4228453"/>
            <a:ext cx="2562226" cy="2441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6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34" t="17883" r="17997"/>
          <a:stretch/>
        </p:blipFill>
        <p:spPr bwMode="auto">
          <a:xfrm>
            <a:off x="4790743" y="4204782"/>
            <a:ext cx="2466975" cy="2489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標題 1"/>
          <p:cNvSpPr txBox="1">
            <a:spLocks/>
          </p:cNvSpPr>
          <p:nvPr/>
        </p:nvSpPr>
        <p:spPr bwMode="auto">
          <a:xfrm>
            <a:off x="894748" y="738776"/>
            <a:ext cx="5513609" cy="519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accent2"/>
                </a:solidFill>
                <a:latin typeface="Tahoma" pitchFamily="34" charset="0"/>
                <a:ea typeface="新細明體" pitchFamily="18" charset="-12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accent2"/>
                </a:solidFill>
                <a:latin typeface="Tahoma" pitchFamily="34" charset="0"/>
                <a:ea typeface="新細明體" pitchFamily="18" charset="-12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accent2"/>
                </a:solidFill>
                <a:latin typeface="Tahoma" pitchFamily="34" charset="0"/>
                <a:ea typeface="新細明體" pitchFamily="18" charset="-12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accent2"/>
                </a:solidFill>
                <a:latin typeface="Tahoma" pitchFamily="34" charset="0"/>
                <a:ea typeface="新細明體" pitchFamily="18" charset="-12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accent2"/>
                </a:solidFill>
                <a:latin typeface="Tahoma" pitchFamily="34" charset="0"/>
                <a:ea typeface="新細明體" pitchFamily="18" charset="-12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accent2"/>
                </a:solidFill>
                <a:latin typeface="Tahoma" pitchFamily="34" charset="0"/>
                <a:ea typeface="新細明體" pitchFamily="18" charset="-12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accent2"/>
                </a:solidFill>
                <a:latin typeface="Tahoma" pitchFamily="34" charset="0"/>
                <a:ea typeface="新細明體" pitchFamily="18" charset="-12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accent2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r>
              <a:rPr lang="en-US" altLang="zh-TW" sz="2000" b="1" dirty="0" smtClean="0">
                <a:solidFill>
                  <a:schemeClr val="accent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D. </a:t>
            </a:r>
            <a:r>
              <a:rPr lang="zh-TW" altLang="en-US" sz="2000" b="1" dirty="0" smtClean="0">
                <a:solidFill>
                  <a:schemeClr val="accent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機場出現強風</a:t>
            </a:r>
            <a:r>
              <a:rPr lang="en-US" altLang="zh-TW" sz="2000" b="1" dirty="0" smtClean="0">
                <a:solidFill>
                  <a:schemeClr val="accent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000" b="1" dirty="0" smtClean="0">
                <a:solidFill>
                  <a:schemeClr val="accent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可能不適航</a:t>
            </a:r>
            <a:r>
              <a:rPr lang="en-US" altLang="zh-TW" sz="2000" b="1" dirty="0" smtClean="0">
                <a:solidFill>
                  <a:schemeClr val="accent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000" b="1" dirty="0" smtClean="0">
                <a:solidFill>
                  <a:schemeClr val="accent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之頻率圖</a:t>
            </a:r>
            <a:endParaRPr lang="en-US" altLang="zh-TW" sz="2000" b="1" dirty="0">
              <a:solidFill>
                <a:schemeClr val="accent6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2" name="標題 1"/>
          <p:cNvSpPr txBox="1">
            <a:spLocks/>
          </p:cNvSpPr>
          <p:nvPr/>
        </p:nvSpPr>
        <p:spPr bwMode="auto">
          <a:xfrm>
            <a:off x="1195" y="0"/>
            <a:ext cx="9144000" cy="775788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accent2"/>
                </a:solidFill>
                <a:latin typeface="Tahoma" pitchFamily="34" charset="0"/>
                <a:ea typeface="新細明體" pitchFamily="18" charset="-12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accent2"/>
                </a:solidFill>
                <a:latin typeface="Tahoma" pitchFamily="34" charset="0"/>
                <a:ea typeface="新細明體" pitchFamily="18" charset="-12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accent2"/>
                </a:solidFill>
                <a:latin typeface="Tahoma" pitchFamily="34" charset="0"/>
                <a:ea typeface="新細明體" pitchFamily="18" charset="-12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accent2"/>
                </a:solidFill>
                <a:latin typeface="Tahoma" pitchFamily="34" charset="0"/>
                <a:ea typeface="新細明體" pitchFamily="18" charset="-12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accent2"/>
                </a:solidFill>
                <a:latin typeface="Tahoma" pitchFamily="34" charset="0"/>
                <a:ea typeface="新細明體" pitchFamily="18" charset="-12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accent2"/>
                </a:solidFill>
                <a:latin typeface="Tahoma" pitchFamily="34" charset="0"/>
                <a:ea typeface="新細明體" pitchFamily="18" charset="-12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accent2"/>
                </a:solidFill>
                <a:latin typeface="Tahoma" pitchFamily="34" charset="0"/>
                <a:ea typeface="新細明體" pitchFamily="18" charset="-12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accent2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algn="ctr"/>
            <a:r>
              <a:rPr lang="zh-TW" altLang="en-US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各網</a:t>
            </a:r>
            <a:r>
              <a:rPr lang="zh-TW" altLang="en-US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格點風場資料 </a:t>
            </a:r>
            <a:r>
              <a:rPr lang="en-US" altLang="zh-TW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- </a:t>
            </a:r>
            <a:r>
              <a:rPr lang="zh-TW" altLang="en-US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以</a:t>
            </a:r>
            <a:r>
              <a:rPr lang="en-US" altLang="zh-TW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RCTP</a:t>
            </a:r>
            <a:r>
              <a:rPr lang="zh-TW" altLang="en-US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為</a:t>
            </a:r>
            <a:r>
              <a:rPr lang="zh-TW" altLang="en-US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例</a:t>
            </a:r>
            <a:endParaRPr lang="zh-TW" altLang="en-US" sz="36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81698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763526" y="4725144"/>
            <a:ext cx="2945502" cy="2052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597241" y="4719935"/>
            <a:ext cx="3003764" cy="200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群組 6"/>
          <p:cNvGrpSpPr/>
          <p:nvPr/>
        </p:nvGrpSpPr>
        <p:grpSpPr>
          <a:xfrm>
            <a:off x="1612739" y="2177191"/>
            <a:ext cx="5308979" cy="4225943"/>
            <a:chOff x="2615962" y="1672640"/>
            <a:chExt cx="5308979" cy="4225943"/>
          </a:xfrm>
        </p:grpSpPr>
        <p:pic>
          <p:nvPicPr>
            <p:cNvPr id="19" name="Picture 3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6964" y="1672640"/>
              <a:ext cx="3618235" cy="25208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" name="Picture 2" descr="http://aoaws.caa.gov.tw/data/tamc/typh/1513_Soudelor_W_22.gif"/>
            <p:cNvPicPr>
              <a:picLocks noChangeAspect="1" noChangeArrowheads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3923" t="11412" r="1828" b="28379"/>
            <a:stretch/>
          </p:blipFill>
          <p:spPr bwMode="auto">
            <a:xfrm>
              <a:off x="5760268" y="4225436"/>
              <a:ext cx="2164673" cy="16731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2" descr="http://aoaws.caa.gov.tw/data/tamc/typh/1513_Soudelor_W_22.gif"/>
            <p:cNvPicPr>
              <a:picLocks noChangeAspect="1" noChangeArrowheads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3923" t="11412" r="1828" b="28379"/>
            <a:stretch/>
          </p:blipFill>
          <p:spPr bwMode="auto">
            <a:xfrm>
              <a:off x="2615962" y="4193506"/>
              <a:ext cx="2164673" cy="16731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7" name="文字方塊 26"/>
          <p:cNvSpPr txBox="1"/>
          <p:nvPr/>
        </p:nvSpPr>
        <p:spPr>
          <a:xfrm>
            <a:off x="1741257" y="6280351"/>
            <a:ext cx="23762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RCTP</a:t>
            </a:r>
            <a:r>
              <a:rPr lang="zh-TW" altLang="en-US" sz="1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風向</a:t>
            </a:r>
            <a:endParaRPr lang="zh-TW" altLang="en-US" sz="16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9" name="文字方塊 28"/>
          <p:cNvSpPr txBox="1"/>
          <p:nvPr/>
        </p:nvSpPr>
        <p:spPr>
          <a:xfrm>
            <a:off x="4909609" y="6280351"/>
            <a:ext cx="23762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RCTP</a:t>
            </a:r>
            <a:r>
              <a:rPr lang="zh-TW" altLang="en-US" sz="1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風速</a:t>
            </a:r>
            <a:endParaRPr lang="zh-TW" altLang="en-US" sz="16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83506" y="764704"/>
            <a:ext cx="8976988" cy="2010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利用相對於颱風中心位置各機場之</a:t>
            </a:r>
            <a:r>
              <a:rPr lang="zh-TW" altLang="en-US" sz="24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風場潛勢</a:t>
            </a:r>
            <a:r>
              <a:rPr lang="zh-TW" altLang="en-US" sz="24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圖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及預測</a:t>
            </a:r>
            <a:r>
              <a:rPr lang="zh-TW" altLang="en-US" sz="24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颱風路徑圖</a:t>
            </a:r>
            <a:endParaRPr lang="en-US" altLang="zh-TW" sz="2400" b="1" dirty="0" smtClean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以</a:t>
            </a:r>
            <a:r>
              <a:rPr lang="zh-TW" altLang="en-US" sz="24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快速</a:t>
            </a:r>
            <a:r>
              <a:rPr lang="zh-TW" altLang="en-US" sz="24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便利、</a:t>
            </a:r>
            <a:r>
              <a:rPr lang="zh-TW" altLang="en-US" sz="24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簡單明瞭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之方式，輔助</a:t>
            </a:r>
            <a:r>
              <a:rPr lang="zh-TW" altLang="en-US" sz="24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長時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風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場預報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，並評估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颱風影響範圍、時段及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程度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研判各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民航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機場</a:t>
            </a:r>
            <a:r>
              <a:rPr lang="zh-TW" altLang="en-US" sz="24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平均狀況下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之</a:t>
            </a:r>
            <a:r>
              <a:rPr lang="zh-TW" altLang="en-US" sz="24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風場特性</a:t>
            </a:r>
            <a:endParaRPr lang="en-US" altLang="zh-TW" sz="2400" b="1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sz="2400" dirty="0"/>
          </a:p>
        </p:txBody>
      </p:sp>
      <p:sp>
        <p:nvSpPr>
          <p:cNvPr id="13" name="標題 1"/>
          <p:cNvSpPr txBox="1">
            <a:spLocks/>
          </p:cNvSpPr>
          <p:nvPr/>
        </p:nvSpPr>
        <p:spPr bwMode="auto">
          <a:xfrm>
            <a:off x="0" y="0"/>
            <a:ext cx="9144000" cy="689720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accent2"/>
                </a:solidFill>
                <a:latin typeface="Tahoma" pitchFamily="34" charset="0"/>
                <a:ea typeface="新細明體" pitchFamily="18" charset="-12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accent2"/>
                </a:solidFill>
                <a:latin typeface="Tahoma" pitchFamily="34" charset="0"/>
                <a:ea typeface="新細明體" pitchFamily="18" charset="-12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accent2"/>
                </a:solidFill>
                <a:latin typeface="Tahoma" pitchFamily="34" charset="0"/>
                <a:ea typeface="新細明體" pitchFamily="18" charset="-12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accent2"/>
                </a:solidFill>
                <a:latin typeface="Tahoma" pitchFamily="34" charset="0"/>
                <a:ea typeface="新細明體" pitchFamily="18" charset="-12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accent2"/>
                </a:solidFill>
                <a:latin typeface="Tahoma" pitchFamily="34" charset="0"/>
                <a:ea typeface="新細明體" pitchFamily="18" charset="-12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accent2"/>
                </a:solidFill>
                <a:latin typeface="Tahoma" pitchFamily="34" charset="0"/>
                <a:ea typeface="新細明體" pitchFamily="18" charset="-12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accent2"/>
                </a:solidFill>
                <a:latin typeface="Tahoma" pitchFamily="34" charset="0"/>
                <a:ea typeface="新細明體" pitchFamily="18" charset="-12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accent2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algn="ctr"/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應用</a:t>
            </a:r>
            <a:r>
              <a:rPr lang="en-US" altLang="zh-TW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自颱風</a:t>
            </a: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進入本區守</a:t>
            </a: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視</a:t>
            </a: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範圍</a:t>
            </a:r>
            <a:endParaRPr lang="zh-TW" altLang="en-US" sz="32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79871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39018" y="3242830"/>
            <a:ext cx="3803258" cy="2613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745171" y="3242830"/>
            <a:ext cx="3754706" cy="2613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63295" y="761505"/>
            <a:ext cx="3754705" cy="2508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818000" y="722414"/>
            <a:ext cx="3681877" cy="25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標題 1"/>
          <p:cNvSpPr txBox="1">
            <a:spLocks/>
          </p:cNvSpPr>
          <p:nvPr/>
        </p:nvSpPr>
        <p:spPr bwMode="auto">
          <a:xfrm>
            <a:off x="17060" y="912644"/>
            <a:ext cx="8964488" cy="57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accent2"/>
                </a:solidFill>
                <a:latin typeface="Tahoma" pitchFamily="34" charset="0"/>
                <a:ea typeface="新細明體" pitchFamily="18" charset="-12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accent2"/>
                </a:solidFill>
                <a:latin typeface="Tahoma" pitchFamily="34" charset="0"/>
                <a:ea typeface="新細明體" pitchFamily="18" charset="-12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accent2"/>
                </a:solidFill>
                <a:latin typeface="Tahoma" pitchFamily="34" charset="0"/>
                <a:ea typeface="新細明體" pitchFamily="18" charset="-12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accent2"/>
                </a:solidFill>
                <a:latin typeface="Tahoma" pitchFamily="34" charset="0"/>
                <a:ea typeface="新細明體" pitchFamily="18" charset="-12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accent2"/>
                </a:solidFill>
                <a:latin typeface="Tahoma" pitchFamily="34" charset="0"/>
                <a:ea typeface="新細明體" pitchFamily="18" charset="-12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accent2"/>
                </a:solidFill>
                <a:latin typeface="Tahoma" pitchFamily="34" charset="0"/>
                <a:ea typeface="新細明體" pitchFamily="18" charset="-12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accent2"/>
                </a:solidFill>
                <a:latin typeface="Tahoma" pitchFamily="34" charset="0"/>
                <a:ea typeface="新細明體" pitchFamily="18" charset="-12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accent2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endParaRPr lang="en-US" altLang="zh-TW" sz="28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3392647" y="2606956"/>
            <a:ext cx="93610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>
                <a:solidFill>
                  <a:schemeClr val="accent3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風向</a:t>
            </a:r>
            <a:endParaRPr lang="zh-TW" altLang="en-US" sz="2400" b="1" dirty="0">
              <a:solidFill>
                <a:schemeClr val="accent3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7092279" y="2606955"/>
            <a:ext cx="93610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>
                <a:solidFill>
                  <a:schemeClr val="accent3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風速</a:t>
            </a:r>
            <a:endParaRPr lang="zh-TW" altLang="en-US" sz="2400" b="1" dirty="0">
              <a:solidFill>
                <a:schemeClr val="accent3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3347863" y="5154248"/>
            <a:ext cx="93610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>
                <a:solidFill>
                  <a:schemeClr val="accent3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陣風</a:t>
            </a:r>
            <a:endParaRPr lang="zh-TW" altLang="en-US" sz="2400" b="1" dirty="0">
              <a:solidFill>
                <a:schemeClr val="accent3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6660950" y="4802496"/>
            <a:ext cx="1368152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>
                <a:solidFill>
                  <a:schemeClr val="accent3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側風</a:t>
            </a:r>
            <a:endParaRPr lang="en-US" altLang="zh-TW" sz="2400" b="1" dirty="0" smtClean="0">
              <a:solidFill>
                <a:schemeClr val="accent3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400" b="1" dirty="0" smtClean="0">
                <a:solidFill>
                  <a:schemeClr val="accent3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(R05/23)</a:t>
            </a:r>
            <a:endParaRPr lang="zh-TW" altLang="en-US" sz="2400" b="1" dirty="0">
              <a:solidFill>
                <a:schemeClr val="accent3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" name="橢圓 1"/>
          <p:cNvSpPr/>
          <p:nvPr/>
        </p:nvSpPr>
        <p:spPr>
          <a:xfrm>
            <a:off x="2627783" y="1265816"/>
            <a:ext cx="1080120" cy="4320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4" name="直線接點 3"/>
          <p:cNvCxnSpPr/>
          <p:nvPr/>
        </p:nvCxnSpPr>
        <p:spPr>
          <a:xfrm>
            <a:off x="1979711" y="905776"/>
            <a:ext cx="504056" cy="72008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" name="文字方塊 4"/>
          <p:cNvSpPr txBox="1"/>
          <p:nvPr/>
        </p:nvSpPr>
        <p:spPr>
          <a:xfrm>
            <a:off x="2483767" y="905776"/>
            <a:ext cx="684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SW</a:t>
            </a:r>
            <a:endParaRPr lang="zh-TW" alt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2905995" y="1328532"/>
            <a:ext cx="8752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NW</a:t>
            </a:r>
            <a:endParaRPr lang="zh-TW" altLang="en-US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2695515" y="1831104"/>
            <a:ext cx="1017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E-NE</a:t>
            </a:r>
            <a:endParaRPr lang="zh-TW" altLang="en-US" dirty="0"/>
          </a:p>
        </p:txBody>
      </p:sp>
      <p:sp>
        <p:nvSpPr>
          <p:cNvPr id="14" name="橢圓 13"/>
          <p:cNvSpPr/>
          <p:nvPr/>
        </p:nvSpPr>
        <p:spPr>
          <a:xfrm>
            <a:off x="1979711" y="1697864"/>
            <a:ext cx="504056" cy="50257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文字方塊 14"/>
          <p:cNvSpPr txBox="1"/>
          <p:nvPr/>
        </p:nvSpPr>
        <p:spPr>
          <a:xfrm>
            <a:off x="2045354" y="1820335"/>
            <a:ext cx="571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SE</a:t>
            </a:r>
            <a:endParaRPr lang="zh-TW" altLang="en-US" dirty="0"/>
          </a:p>
        </p:txBody>
      </p:sp>
      <p:cxnSp>
        <p:nvCxnSpPr>
          <p:cNvPr id="17" name="直線接點 16"/>
          <p:cNvCxnSpPr/>
          <p:nvPr/>
        </p:nvCxnSpPr>
        <p:spPr>
          <a:xfrm flipV="1">
            <a:off x="6876255" y="761505"/>
            <a:ext cx="0" cy="2307116"/>
          </a:xfrm>
          <a:prstGeom prst="line">
            <a:avLst/>
          </a:prstGeom>
          <a:ln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直線接點 22"/>
          <p:cNvCxnSpPr/>
          <p:nvPr/>
        </p:nvCxnSpPr>
        <p:spPr>
          <a:xfrm flipV="1">
            <a:off x="3158318" y="3287589"/>
            <a:ext cx="9525" cy="2377004"/>
          </a:xfrm>
          <a:prstGeom prst="line">
            <a:avLst/>
          </a:prstGeom>
          <a:ln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文字方塊 18"/>
          <p:cNvSpPr txBox="1"/>
          <p:nvPr/>
        </p:nvSpPr>
        <p:spPr>
          <a:xfrm>
            <a:off x="1213759" y="5730312"/>
            <a:ext cx="65710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颱風在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125°E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接近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本區後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，風速顯著增強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(&gt;25G40KT)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接近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東部、東北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近海及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登陸到離開期間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皆伴隨強風發生。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出現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西北風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時，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伴隨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強側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風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可達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25KT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以上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發生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1" name="標題 1"/>
          <p:cNvSpPr txBox="1">
            <a:spLocks/>
          </p:cNvSpPr>
          <p:nvPr/>
        </p:nvSpPr>
        <p:spPr bwMode="auto">
          <a:xfrm>
            <a:off x="126" y="0"/>
            <a:ext cx="9144000" cy="689720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accent2"/>
                </a:solidFill>
                <a:latin typeface="Tahoma" pitchFamily="34" charset="0"/>
                <a:ea typeface="新細明體" pitchFamily="18" charset="-12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accent2"/>
                </a:solidFill>
                <a:latin typeface="Tahoma" pitchFamily="34" charset="0"/>
                <a:ea typeface="新細明體" pitchFamily="18" charset="-12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accent2"/>
                </a:solidFill>
                <a:latin typeface="Tahoma" pitchFamily="34" charset="0"/>
                <a:ea typeface="新細明體" pitchFamily="18" charset="-12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accent2"/>
                </a:solidFill>
                <a:latin typeface="Tahoma" pitchFamily="34" charset="0"/>
                <a:ea typeface="新細明體" pitchFamily="18" charset="-12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accent2"/>
                </a:solidFill>
                <a:latin typeface="Tahoma" pitchFamily="34" charset="0"/>
                <a:ea typeface="新細明體" pitchFamily="18" charset="-12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accent2"/>
                </a:solidFill>
                <a:latin typeface="Tahoma" pitchFamily="34" charset="0"/>
                <a:ea typeface="新細明體" pitchFamily="18" charset="-12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accent2"/>
                </a:solidFill>
                <a:latin typeface="Tahoma" pitchFamily="34" charset="0"/>
                <a:ea typeface="新細明體" pitchFamily="18" charset="-12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accent2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algn="ctr"/>
            <a:r>
              <a:rPr lang="en-US" altLang="zh-TW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RCTP</a:t>
            </a: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風場潛勢圖</a:t>
            </a:r>
            <a:r>
              <a:rPr lang="en-US" altLang="zh-TW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全部個案眾</a:t>
            </a: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數</a:t>
            </a:r>
            <a:endParaRPr lang="zh-TW" altLang="en-US" sz="32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80355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69239" y="3287090"/>
            <a:ext cx="3827533" cy="2557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760355" y="3214260"/>
            <a:ext cx="3811349" cy="262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69239" y="730005"/>
            <a:ext cx="3738522" cy="2524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757672" y="697637"/>
            <a:ext cx="3811349" cy="2589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文字方塊 8"/>
          <p:cNvSpPr txBox="1"/>
          <p:nvPr/>
        </p:nvSpPr>
        <p:spPr>
          <a:xfrm>
            <a:off x="3393945" y="2610315"/>
            <a:ext cx="93610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>
                <a:solidFill>
                  <a:schemeClr val="accent3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風向</a:t>
            </a:r>
            <a:endParaRPr lang="zh-TW" altLang="en-US" sz="2400" b="1" dirty="0">
              <a:solidFill>
                <a:schemeClr val="accent3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7164288" y="2610315"/>
            <a:ext cx="93610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>
                <a:solidFill>
                  <a:schemeClr val="accent3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風速</a:t>
            </a:r>
            <a:endParaRPr lang="zh-TW" altLang="en-US" sz="2400" b="1" dirty="0">
              <a:solidFill>
                <a:schemeClr val="accent3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3390950" y="5086468"/>
            <a:ext cx="93610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>
                <a:solidFill>
                  <a:schemeClr val="accent3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陣風</a:t>
            </a:r>
            <a:endParaRPr lang="zh-TW" altLang="en-US" sz="2400" b="1" dirty="0">
              <a:solidFill>
                <a:schemeClr val="accent3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6588224" y="4798436"/>
            <a:ext cx="1437897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>
                <a:solidFill>
                  <a:schemeClr val="accent3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側風 </a:t>
            </a:r>
            <a:r>
              <a:rPr lang="en-US" altLang="zh-TW" sz="2400" b="1" dirty="0" smtClean="0">
                <a:solidFill>
                  <a:schemeClr val="accent3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(R10/28)</a:t>
            </a:r>
            <a:endParaRPr lang="zh-TW" altLang="en-US" sz="2400" b="1" dirty="0">
              <a:solidFill>
                <a:schemeClr val="accent3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cxnSp>
        <p:nvCxnSpPr>
          <p:cNvPr id="4" name="直線接點 3"/>
          <p:cNvCxnSpPr/>
          <p:nvPr/>
        </p:nvCxnSpPr>
        <p:spPr>
          <a:xfrm>
            <a:off x="2310433" y="1440750"/>
            <a:ext cx="1296144" cy="50405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" name="文字方塊 4"/>
          <p:cNvSpPr txBox="1"/>
          <p:nvPr/>
        </p:nvSpPr>
        <p:spPr>
          <a:xfrm>
            <a:off x="2843808" y="1270044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W</a:t>
            </a:r>
            <a:endParaRPr lang="zh-TW" alt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2699792" y="1760140"/>
            <a:ext cx="396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E</a:t>
            </a:r>
            <a:endParaRPr lang="zh-TW" altLang="en-US" dirty="0"/>
          </a:p>
        </p:txBody>
      </p:sp>
      <p:cxnSp>
        <p:nvCxnSpPr>
          <p:cNvPr id="8" name="直線接點 7"/>
          <p:cNvCxnSpPr/>
          <p:nvPr/>
        </p:nvCxnSpPr>
        <p:spPr>
          <a:xfrm flipH="1">
            <a:off x="2094409" y="1519481"/>
            <a:ext cx="432048" cy="53765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文字方塊 12"/>
          <p:cNvSpPr txBox="1"/>
          <p:nvPr/>
        </p:nvSpPr>
        <p:spPr>
          <a:xfrm>
            <a:off x="1899578" y="1603642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dirty="0" smtClean="0"/>
              <a:t>SE</a:t>
            </a:r>
            <a:endParaRPr lang="zh-HK" altLang="en-US" dirty="0"/>
          </a:p>
        </p:txBody>
      </p:sp>
      <p:sp>
        <p:nvSpPr>
          <p:cNvPr id="17" name="文字方塊 16"/>
          <p:cNvSpPr txBox="1"/>
          <p:nvPr/>
        </p:nvSpPr>
        <p:spPr>
          <a:xfrm>
            <a:off x="1069239" y="5844173"/>
            <a:ext cx="79614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颱風自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東北部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登陸和離開陸地時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盛行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偏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東及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東南風，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風速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達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20G30KT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颱風在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北部外海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時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盛行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西風，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風速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達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25G35KT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若短暫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吹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西北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－北風時，風速較弱，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風向不定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8" name="標題 1"/>
          <p:cNvSpPr txBox="1">
            <a:spLocks/>
          </p:cNvSpPr>
          <p:nvPr/>
        </p:nvSpPr>
        <p:spPr bwMode="auto">
          <a:xfrm>
            <a:off x="126" y="0"/>
            <a:ext cx="9144000" cy="689720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accent2"/>
                </a:solidFill>
                <a:latin typeface="Tahoma" pitchFamily="34" charset="0"/>
                <a:ea typeface="新細明體" pitchFamily="18" charset="-12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accent2"/>
                </a:solidFill>
                <a:latin typeface="Tahoma" pitchFamily="34" charset="0"/>
                <a:ea typeface="新細明體" pitchFamily="18" charset="-12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accent2"/>
                </a:solidFill>
                <a:latin typeface="Tahoma" pitchFamily="34" charset="0"/>
                <a:ea typeface="新細明體" pitchFamily="18" charset="-12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accent2"/>
                </a:solidFill>
                <a:latin typeface="Tahoma" pitchFamily="34" charset="0"/>
                <a:ea typeface="新細明體" pitchFamily="18" charset="-12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accent2"/>
                </a:solidFill>
                <a:latin typeface="Tahoma" pitchFamily="34" charset="0"/>
                <a:ea typeface="新細明體" pitchFamily="18" charset="-12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accent2"/>
                </a:solidFill>
                <a:latin typeface="Tahoma" pitchFamily="34" charset="0"/>
                <a:ea typeface="新細明體" pitchFamily="18" charset="-12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accent2"/>
                </a:solidFill>
                <a:latin typeface="Tahoma" pitchFamily="34" charset="0"/>
                <a:ea typeface="新細明體" pitchFamily="18" charset="-12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accent2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algn="ctr"/>
            <a:r>
              <a:rPr lang="en-US" altLang="zh-TW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RCSS</a:t>
            </a: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風</a:t>
            </a: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場潛勢圖</a:t>
            </a:r>
            <a:r>
              <a:rPr lang="en-US" altLang="zh-TW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全部個案眾</a:t>
            </a: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數</a:t>
            </a:r>
            <a:endParaRPr lang="zh-TW" altLang="en-US" sz="32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16428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72096" y="3214435"/>
            <a:ext cx="3768354" cy="254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733970" y="3214435"/>
            <a:ext cx="3795166" cy="254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43607" y="689720"/>
            <a:ext cx="3770889" cy="2524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754201" y="646416"/>
            <a:ext cx="3754705" cy="2523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文字方塊 6"/>
          <p:cNvSpPr txBox="1"/>
          <p:nvPr/>
        </p:nvSpPr>
        <p:spPr>
          <a:xfrm>
            <a:off x="3347863" y="2566363"/>
            <a:ext cx="93610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>
                <a:solidFill>
                  <a:schemeClr val="accent3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風向</a:t>
            </a:r>
            <a:endParaRPr lang="zh-TW" altLang="en-US" sz="2400" b="1" dirty="0">
              <a:solidFill>
                <a:schemeClr val="accent3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7092279" y="2573555"/>
            <a:ext cx="93610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>
                <a:solidFill>
                  <a:schemeClr val="accent3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風速</a:t>
            </a:r>
            <a:endParaRPr lang="zh-TW" altLang="en-US" sz="2400" b="1" dirty="0">
              <a:solidFill>
                <a:schemeClr val="accent3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3491879" y="5086643"/>
            <a:ext cx="93610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>
                <a:solidFill>
                  <a:schemeClr val="accent3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陣風</a:t>
            </a:r>
            <a:endParaRPr lang="zh-TW" altLang="en-US" sz="2400" b="1" dirty="0">
              <a:solidFill>
                <a:schemeClr val="accent3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6804247" y="4721478"/>
            <a:ext cx="1224136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>
                <a:solidFill>
                  <a:schemeClr val="accent3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側風</a:t>
            </a:r>
            <a:endParaRPr lang="en-US" altLang="zh-TW" sz="2400" b="1" dirty="0" smtClean="0">
              <a:solidFill>
                <a:schemeClr val="accent3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400" b="1" dirty="0" smtClean="0">
                <a:solidFill>
                  <a:schemeClr val="accent3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R09/27</a:t>
            </a:r>
            <a:endParaRPr lang="zh-TW" altLang="en-US" sz="2400" b="1" dirty="0">
              <a:solidFill>
                <a:schemeClr val="accent3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cxnSp>
        <p:nvCxnSpPr>
          <p:cNvPr id="3" name="直線接點 2"/>
          <p:cNvCxnSpPr/>
          <p:nvPr/>
        </p:nvCxnSpPr>
        <p:spPr>
          <a:xfrm flipH="1" flipV="1">
            <a:off x="1835695" y="1342227"/>
            <a:ext cx="576064" cy="60985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" name="直線接點 4"/>
          <p:cNvCxnSpPr/>
          <p:nvPr/>
        </p:nvCxnSpPr>
        <p:spPr>
          <a:xfrm flipV="1">
            <a:off x="2411759" y="1774275"/>
            <a:ext cx="360040" cy="13390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直線接點 12"/>
          <p:cNvCxnSpPr/>
          <p:nvPr/>
        </p:nvCxnSpPr>
        <p:spPr>
          <a:xfrm flipH="1" flipV="1">
            <a:off x="2591779" y="1342227"/>
            <a:ext cx="180020" cy="43204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文字方塊 13"/>
          <p:cNvSpPr txBox="1"/>
          <p:nvPr/>
        </p:nvSpPr>
        <p:spPr>
          <a:xfrm>
            <a:off x="1979711" y="1054195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SW</a:t>
            </a:r>
            <a:endParaRPr lang="zh-TW" altLang="en-US" dirty="0"/>
          </a:p>
        </p:txBody>
      </p:sp>
      <p:sp>
        <p:nvSpPr>
          <p:cNvPr id="15" name="文字方塊 14"/>
          <p:cNvSpPr txBox="1"/>
          <p:nvPr/>
        </p:nvSpPr>
        <p:spPr>
          <a:xfrm>
            <a:off x="1835695" y="1841226"/>
            <a:ext cx="540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S</a:t>
            </a:r>
            <a:endParaRPr lang="zh-TW" altLang="en-US" dirty="0"/>
          </a:p>
        </p:txBody>
      </p:sp>
      <p:sp>
        <p:nvSpPr>
          <p:cNvPr id="16" name="文字方塊 15"/>
          <p:cNvSpPr txBox="1"/>
          <p:nvPr/>
        </p:nvSpPr>
        <p:spPr>
          <a:xfrm>
            <a:off x="1186134" y="5745673"/>
            <a:ext cx="72022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在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颱風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接近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東部陸地、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登陸於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中南部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至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海峽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時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盛行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偏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南至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西南風，風速達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20G30KT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颱風遠離後引進的偏南側風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2771799" y="1342227"/>
            <a:ext cx="8064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dirty="0" smtClean="0"/>
              <a:t>W-NW</a:t>
            </a:r>
            <a:endParaRPr lang="zh-HK" altLang="en-US" dirty="0"/>
          </a:p>
        </p:txBody>
      </p:sp>
      <p:sp>
        <p:nvSpPr>
          <p:cNvPr id="19" name="標題 1"/>
          <p:cNvSpPr txBox="1">
            <a:spLocks/>
          </p:cNvSpPr>
          <p:nvPr/>
        </p:nvSpPr>
        <p:spPr bwMode="auto">
          <a:xfrm>
            <a:off x="125" y="1305"/>
            <a:ext cx="9144000" cy="689720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accent2"/>
                </a:solidFill>
                <a:latin typeface="Tahoma" pitchFamily="34" charset="0"/>
                <a:ea typeface="新細明體" pitchFamily="18" charset="-12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accent2"/>
                </a:solidFill>
                <a:latin typeface="Tahoma" pitchFamily="34" charset="0"/>
                <a:ea typeface="新細明體" pitchFamily="18" charset="-12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accent2"/>
                </a:solidFill>
                <a:latin typeface="Tahoma" pitchFamily="34" charset="0"/>
                <a:ea typeface="新細明體" pitchFamily="18" charset="-12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accent2"/>
                </a:solidFill>
                <a:latin typeface="Tahoma" pitchFamily="34" charset="0"/>
                <a:ea typeface="新細明體" pitchFamily="18" charset="-12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accent2"/>
                </a:solidFill>
                <a:latin typeface="Tahoma" pitchFamily="34" charset="0"/>
                <a:ea typeface="新細明體" pitchFamily="18" charset="-12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accent2"/>
                </a:solidFill>
                <a:latin typeface="Tahoma" pitchFamily="34" charset="0"/>
                <a:ea typeface="新細明體" pitchFamily="18" charset="-12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accent2"/>
                </a:solidFill>
                <a:latin typeface="Tahoma" pitchFamily="34" charset="0"/>
                <a:ea typeface="新細明體" pitchFamily="18" charset="-12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accent2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algn="ctr"/>
            <a:r>
              <a:rPr lang="en-US" altLang="zh-TW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RCKH</a:t>
            </a: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風</a:t>
            </a: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場潛勢圖</a:t>
            </a:r>
            <a:r>
              <a:rPr lang="en-US" altLang="zh-TW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全部個案眾</a:t>
            </a: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數</a:t>
            </a:r>
            <a:endParaRPr lang="zh-TW" altLang="en-US" sz="32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59819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C:\Users\saunei\Desktop\track_class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201227"/>
            <a:ext cx="2504552" cy="352568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文字方塊 2"/>
          <p:cNvSpPr txBox="1"/>
          <p:nvPr/>
        </p:nvSpPr>
        <p:spPr>
          <a:xfrm>
            <a:off x="771304" y="1207300"/>
            <a:ext cx="27925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l"/>
            </a:pP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侵襲月份</a:t>
            </a:r>
            <a:endParaRPr lang="en-US" altLang="zh-TW" sz="24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indent="-457200">
              <a:buFont typeface="Wingdings" panose="05000000000000000000" pitchFamily="2" charset="2"/>
              <a:buChar char="l"/>
            </a:pP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路徑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類別</a:t>
            </a:r>
          </a:p>
        </p:txBody>
      </p:sp>
      <p:sp>
        <p:nvSpPr>
          <p:cNvPr id="5" name="標題 1"/>
          <p:cNvSpPr txBox="1">
            <a:spLocks/>
          </p:cNvSpPr>
          <p:nvPr/>
        </p:nvSpPr>
        <p:spPr bwMode="auto">
          <a:xfrm>
            <a:off x="297525" y="44624"/>
            <a:ext cx="8608789" cy="57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accent2"/>
                </a:solidFill>
                <a:latin typeface="Tahoma" pitchFamily="34" charset="0"/>
                <a:ea typeface="新細明體" pitchFamily="18" charset="-12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accent2"/>
                </a:solidFill>
                <a:latin typeface="Tahoma" pitchFamily="34" charset="0"/>
                <a:ea typeface="新細明體" pitchFamily="18" charset="-12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accent2"/>
                </a:solidFill>
                <a:latin typeface="Tahoma" pitchFamily="34" charset="0"/>
                <a:ea typeface="新細明體" pitchFamily="18" charset="-12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accent2"/>
                </a:solidFill>
                <a:latin typeface="Tahoma" pitchFamily="34" charset="0"/>
                <a:ea typeface="新細明體" pitchFamily="18" charset="-12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accent2"/>
                </a:solidFill>
                <a:latin typeface="Tahoma" pitchFamily="34" charset="0"/>
                <a:ea typeface="新細明體" pitchFamily="18" charset="-12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accent2"/>
                </a:solidFill>
                <a:latin typeface="Tahoma" pitchFamily="34" charset="0"/>
                <a:ea typeface="新細明體" pitchFamily="18" charset="-12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accent2"/>
                </a:solidFill>
                <a:latin typeface="Tahoma" pitchFamily="34" charset="0"/>
                <a:ea typeface="新細明體" pitchFamily="18" charset="-12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accent2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algn="ctr"/>
            <a:r>
              <a:rPr lang="zh-TW" altLang="en-US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階段二</a:t>
            </a:r>
            <a:r>
              <a:rPr lang="en-US" altLang="zh-TW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	</a:t>
            </a:r>
            <a:r>
              <a:rPr lang="zh-TW" altLang="en-US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特徵</a:t>
            </a:r>
            <a:r>
              <a:rPr lang="zh-TW" altLang="en-US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修正</a:t>
            </a:r>
            <a:endParaRPr lang="en-US" altLang="zh-TW" sz="32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4283968" y="1206404"/>
            <a:ext cx="44707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l"/>
            </a:pP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中心</a:t>
            </a: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強度</a:t>
            </a:r>
            <a:endParaRPr lang="en-US" altLang="zh-TW" sz="2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indent="-457200">
              <a:buFont typeface="Wingdings" panose="05000000000000000000" pitchFamily="2" charset="2"/>
              <a:buChar char="l"/>
            </a:pPr>
            <a:r>
              <a:rPr lang="en-US" altLang="zh-TW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7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級風暴風</a:t>
            </a: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半徑</a:t>
            </a:r>
            <a:endParaRPr lang="zh-TW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435967" y="2254595"/>
            <a:ext cx="2172776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287656" y="3913847"/>
            <a:ext cx="2172776" cy="1919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6557028" y="2400242"/>
            <a:ext cx="25930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2008JANGMI</a:t>
            </a:r>
          </a:p>
          <a:p>
            <a:r>
              <a:rPr lang="zh-TW" altLang="en-US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強度颱風</a:t>
            </a:r>
            <a:endParaRPr lang="en-US" altLang="zh-TW" sz="20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風暴</a:t>
            </a:r>
            <a:r>
              <a:rPr lang="zh-TW" altLang="en-US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風</a:t>
            </a:r>
            <a:r>
              <a:rPr lang="zh-TW" altLang="en-US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半徑</a:t>
            </a:r>
            <a:r>
              <a:rPr lang="en-US" altLang="zh-TW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280km</a:t>
            </a:r>
          </a:p>
          <a:p>
            <a:r>
              <a:rPr lang="en-US" altLang="zh-TW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-&gt;</a:t>
            </a:r>
            <a:r>
              <a:rPr lang="zh-TW" altLang="en-US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大颱風個案</a:t>
            </a:r>
            <a:endParaRPr lang="en-US" altLang="zh-TW" sz="2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4225810" y="4512432"/>
            <a:ext cx="25930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2005DAMREY</a:t>
            </a:r>
          </a:p>
          <a:p>
            <a:r>
              <a:rPr lang="zh-TW" altLang="en-US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輕度颱風</a:t>
            </a:r>
            <a:endParaRPr lang="en-US" altLang="zh-TW" sz="20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風暴</a:t>
            </a:r>
            <a:r>
              <a:rPr lang="zh-TW" altLang="en-US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風</a:t>
            </a:r>
            <a:r>
              <a:rPr lang="zh-TW" altLang="en-US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半徑</a:t>
            </a:r>
            <a:r>
              <a:rPr lang="en-US" altLang="zh-TW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200km</a:t>
            </a:r>
          </a:p>
          <a:p>
            <a:r>
              <a:rPr lang="en-US" altLang="zh-TW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-&gt;</a:t>
            </a:r>
            <a:r>
              <a:rPr lang="zh-TW" altLang="en-US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小颱風個案</a:t>
            </a:r>
            <a:endParaRPr lang="en-US" altLang="zh-TW" sz="2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683568" y="698489"/>
            <a:ext cx="2339102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各種</a:t>
            </a:r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預報</a:t>
            </a:r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指引</a:t>
            </a:r>
            <a:endParaRPr lang="en-US" altLang="zh-TW" sz="28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49520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467544" y="692696"/>
            <a:ext cx="82089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TW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個案一：</a:t>
            </a:r>
            <a:r>
              <a:rPr lang="pt-BR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2015</a:t>
            </a:r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7</a:t>
            </a:r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6-8</a:t>
            </a:r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日</a:t>
            </a:r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輕度颱風</a:t>
            </a:r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蓮花（</a:t>
            </a:r>
            <a:r>
              <a:rPr lang="pt-BR" altLang="zh-TW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LINFA</a:t>
            </a:r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）</a:t>
            </a:r>
            <a:r>
              <a:rPr lang="pt-BR" altLang="zh-TW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endParaRPr lang="en-US" altLang="zh-TW" sz="28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dirty="0"/>
          </a:p>
        </p:txBody>
      </p:sp>
      <p:sp>
        <p:nvSpPr>
          <p:cNvPr id="7" name="標題 1"/>
          <p:cNvSpPr txBox="1">
            <a:spLocks/>
          </p:cNvSpPr>
          <p:nvPr/>
        </p:nvSpPr>
        <p:spPr bwMode="auto">
          <a:xfrm>
            <a:off x="303045" y="260648"/>
            <a:ext cx="8608789" cy="57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accent2"/>
                </a:solidFill>
                <a:latin typeface="Tahoma" pitchFamily="34" charset="0"/>
                <a:ea typeface="新細明體" pitchFamily="18" charset="-12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accent2"/>
                </a:solidFill>
                <a:latin typeface="Tahoma" pitchFamily="34" charset="0"/>
                <a:ea typeface="新細明體" pitchFamily="18" charset="-12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accent2"/>
                </a:solidFill>
                <a:latin typeface="Tahoma" pitchFamily="34" charset="0"/>
                <a:ea typeface="新細明體" pitchFamily="18" charset="-12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accent2"/>
                </a:solidFill>
                <a:latin typeface="Tahoma" pitchFamily="34" charset="0"/>
                <a:ea typeface="新細明體" pitchFamily="18" charset="-12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accent2"/>
                </a:solidFill>
                <a:latin typeface="Tahoma" pitchFamily="34" charset="0"/>
                <a:ea typeface="新細明體" pitchFamily="18" charset="-12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accent2"/>
                </a:solidFill>
                <a:latin typeface="Tahoma" pitchFamily="34" charset="0"/>
                <a:ea typeface="新細明體" pitchFamily="18" charset="-12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accent2"/>
                </a:solidFill>
                <a:latin typeface="Tahoma" pitchFamily="34" charset="0"/>
                <a:ea typeface="新細明體" pitchFamily="18" charset="-12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accent2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algn="ctr"/>
            <a:r>
              <a:rPr lang="zh-TW" altLang="en-US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實際個案之應用及</a:t>
            </a:r>
            <a:r>
              <a:rPr lang="zh-TW" altLang="en-US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分析</a:t>
            </a:r>
            <a:endParaRPr lang="en-US" altLang="zh-TW" sz="36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32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1619671" y="5078667"/>
            <a:ext cx="77766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6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日颱風中心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在鵝鑾鼻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南方海面，且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移動緩慢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7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日後逐漸由北北東轉西北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移動。</a:t>
            </a:r>
            <a:endParaRPr lang="en-US" altLang="zh-TW" sz="2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8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日中心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在海峽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南部向西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移動。</a:t>
            </a:r>
            <a:endParaRPr lang="en-US" altLang="zh-TW" sz="2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39" t="15579" r="18634" b="37413"/>
          <a:stretch/>
        </p:blipFill>
        <p:spPr bwMode="auto">
          <a:xfrm>
            <a:off x="1938701" y="1478976"/>
            <a:ext cx="4536863" cy="3582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1936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3992312"/>
              </p:ext>
            </p:extLst>
          </p:nvPr>
        </p:nvGraphicFramePr>
        <p:xfrm>
          <a:off x="4816325" y="1774765"/>
          <a:ext cx="4148163" cy="464708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93339"/>
                <a:gridCol w="746670"/>
                <a:gridCol w="580742"/>
                <a:gridCol w="663706"/>
                <a:gridCol w="663706"/>
              </a:tblGrid>
              <a:tr h="286896">
                <a:tc gridSpan="5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b="1" dirty="0" smtClean="0">
                          <a:solidFill>
                            <a:srgbClr val="00B05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逐時平均絕對誤差</a:t>
                      </a: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</a:tr>
              <a:tr h="436223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1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預報指引</a:t>
                      </a:r>
                      <a:endParaRPr lang="zh-TW" altLang="en-US" sz="1400" b="1" i="0" u="none" strike="noStrike" dirty="0">
                        <a:solidFill>
                          <a:srgbClr val="7030A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1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統計指標</a:t>
                      </a:r>
                      <a:endParaRPr lang="zh-TW" altLang="en-US" sz="1400" b="1" i="0" u="none" strike="noStrike" dirty="0">
                        <a:solidFill>
                          <a:srgbClr val="7030A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風向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風速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陣風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</a:tr>
              <a:tr h="234732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全部</a:t>
                      </a:r>
                      <a:endParaRPr lang="en-US" altLang="zh-TW" sz="1400" b="1" i="0" u="none" strike="noStrike" dirty="0" smtClean="0">
                        <a:solidFill>
                          <a:srgbClr val="C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眾數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78.49 </a:t>
                      </a:r>
                      <a:endParaRPr lang="en-US" altLang="zh-TW" sz="1400" b="0" i="0" u="none" strike="noStrike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3.92 </a:t>
                      </a:r>
                      <a:endParaRPr lang="en-US" altLang="zh-TW" sz="1400" b="0" i="0" u="none" strike="noStrike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7.44 </a:t>
                      </a:r>
                      <a:endParaRPr lang="en-US" altLang="zh-TW" sz="1400" b="0" i="0" u="none" strike="noStrike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</a:tr>
              <a:tr h="234732">
                <a:tc>
                  <a:txBody>
                    <a:bodyPr/>
                    <a:lstStyle/>
                    <a:p>
                      <a:pPr algn="ctr" fontAlgn="ctr"/>
                      <a:endParaRPr lang="zh-TW" alt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中位數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1" i="1" u="none" strike="noStrike" dirty="0">
                          <a:solidFill>
                            <a:srgbClr val="C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51.89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1" i="1" u="none" strike="noStrike" dirty="0">
                          <a:solidFill>
                            <a:srgbClr val="C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2.98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1" i="1" u="none" strike="noStrike" dirty="0">
                          <a:solidFill>
                            <a:srgbClr val="C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3.00 </a:t>
                      </a:r>
                    </a:p>
                  </a:txBody>
                  <a:tcPr marL="7620" marR="7620" marT="7620" marB="0" anchor="ctr"/>
                </a:tc>
              </a:tr>
              <a:tr h="234732">
                <a:tc>
                  <a:txBody>
                    <a:bodyPr/>
                    <a:lstStyle/>
                    <a:p>
                      <a:pPr algn="ctr" fontAlgn="ctr"/>
                      <a:endParaRPr lang="zh-TW" altLang="en-US" sz="1400" b="0" i="0" u="none" strike="noStrike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平均值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3.02 </a:t>
                      </a:r>
                      <a:endParaRPr lang="en-US" altLang="zh-TW" sz="1400" b="0" i="0" u="none" strike="noStrike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3.11 </a:t>
                      </a:r>
                      <a:endParaRPr lang="en-US" altLang="zh-TW" sz="1400" b="0" i="0" u="none" strike="noStrike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</a:tr>
              <a:tr h="234732">
                <a:tc>
                  <a:txBody>
                    <a:bodyPr/>
                    <a:lstStyle/>
                    <a:p>
                      <a:pPr algn="ctr" fontAlgn="ctr"/>
                      <a:endParaRPr lang="zh-TW" altLang="en-US" sz="1400" b="0" i="0" u="none" strike="noStrike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</a:tr>
              <a:tr h="436223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颱風路徑：第五類</a:t>
                      </a:r>
                      <a:endParaRPr lang="en-US" altLang="zh-TW" sz="1400" b="0" i="0" u="none" strike="noStrike" dirty="0" smtClean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眾數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65.28 </a:t>
                      </a:r>
                      <a:endParaRPr lang="en-US" altLang="zh-TW" sz="1400" b="0" i="0" u="none" strike="noStrike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5.58 </a:t>
                      </a:r>
                      <a:endParaRPr lang="en-US" altLang="zh-TW" sz="1400" b="0" i="0" u="none" strike="noStrike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12.56 </a:t>
                      </a:r>
                      <a:endParaRPr lang="en-US" altLang="zh-TW" sz="1400" b="0" i="0" u="none" strike="noStrike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</a:tr>
              <a:tr h="234732">
                <a:tc>
                  <a:txBody>
                    <a:bodyPr/>
                    <a:lstStyle/>
                    <a:p>
                      <a:pPr algn="ctr" fontAlgn="ctr"/>
                      <a:endParaRPr lang="zh-TW" altLang="en-US" sz="1400" b="0" i="0" u="none" strike="noStrike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中位數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67.92 </a:t>
                      </a:r>
                      <a:endParaRPr lang="en-US" altLang="zh-TW" sz="1400" b="0" i="0" u="none" strike="noStrike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7.30 </a:t>
                      </a:r>
                      <a:endParaRPr lang="en-US" altLang="zh-TW" sz="1400" b="0" i="0" u="none" strike="noStrike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13.33 </a:t>
                      </a:r>
                      <a:endParaRPr lang="en-US" altLang="zh-TW" sz="1400" b="0" i="0" u="none" strike="noStrike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</a:tr>
              <a:tr h="234732">
                <a:tc>
                  <a:txBody>
                    <a:bodyPr/>
                    <a:lstStyle/>
                    <a:p>
                      <a:pPr algn="ctr" fontAlgn="ctr"/>
                      <a:endParaRPr lang="zh-TW" altLang="en-US" sz="1400" b="0" i="0" u="none" strike="noStrike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平均值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5.81 </a:t>
                      </a:r>
                      <a:endParaRPr lang="en-US" altLang="zh-TW" sz="1400" b="0" i="0" u="none" strike="noStrike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11.78 </a:t>
                      </a:r>
                      <a:endParaRPr lang="en-US" altLang="zh-TW" sz="1400" b="0" i="0" u="none" strike="noStrike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</a:tr>
              <a:tr h="234732">
                <a:tc>
                  <a:txBody>
                    <a:bodyPr/>
                    <a:lstStyle/>
                    <a:p>
                      <a:pPr algn="ctr" fontAlgn="ctr"/>
                      <a:endParaRPr lang="zh-TW" altLang="en-US" sz="1400" b="0" i="0" u="none" strike="noStrike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1400" b="0" i="0" u="none" strike="noStrike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</a:tr>
              <a:tr h="436223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颱風侵襲月份</a:t>
                      </a:r>
                      <a:r>
                        <a:rPr lang="en-US" altLang="zh-TW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: 7</a:t>
                      </a:r>
                      <a:r>
                        <a:rPr lang="zh-TW" alt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月</a:t>
                      </a:r>
                      <a:endParaRPr lang="en-US" altLang="zh-TW" sz="1400" b="0" i="0" u="none" strike="noStrike" dirty="0" smtClean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眾數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55.49 </a:t>
                      </a:r>
                      <a:endParaRPr lang="en-US" altLang="zh-TW" sz="1400" b="0" i="0" u="none" strike="noStrike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6.76 </a:t>
                      </a:r>
                      <a:endParaRPr lang="en-US" altLang="zh-TW" sz="1400" b="0" i="0" u="none" strike="noStrike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9.56 </a:t>
                      </a:r>
                      <a:endParaRPr lang="en-US" altLang="zh-TW" sz="1400" b="0" i="0" u="none" strike="noStrike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</a:tr>
              <a:tr h="234732">
                <a:tc>
                  <a:txBody>
                    <a:bodyPr/>
                    <a:lstStyle/>
                    <a:p>
                      <a:pPr algn="ctr" fontAlgn="ctr"/>
                      <a:endParaRPr lang="zh-TW" altLang="en-US" sz="1400" b="0" i="0" u="none" strike="noStrike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中位數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54.51 </a:t>
                      </a:r>
                      <a:endParaRPr lang="en-US" altLang="zh-TW" sz="1400" b="0" i="0" u="none" strike="noStrike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6.69 </a:t>
                      </a:r>
                      <a:endParaRPr lang="en-US" altLang="zh-TW" sz="1400" b="0" i="0" u="none" strike="noStrike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5.89 </a:t>
                      </a:r>
                      <a:endParaRPr lang="en-US" altLang="zh-TW" sz="1400" b="0" i="0" u="none" strike="noStrike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</a:tr>
              <a:tr h="234732">
                <a:tc>
                  <a:txBody>
                    <a:bodyPr/>
                    <a:lstStyle/>
                    <a:p>
                      <a:pPr algn="ctr" fontAlgn="ctr"/>
                      <a:endParaRPr lang="zh-TW" altLang="en-US" sz="1400" b="0" i="0" u="none" strike="noStrike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平均值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5.41 </a:t>
                      </a:r>
                      <a:endParaRPr lang="en-US" altLang="zh-TW" sz="1400" b="0" i="0" u="none" strike="noStrike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5.22 </a:t>
                      </a:r>
                      <a:endParaRPr lang="en-US" altLang="zh-TW" sz="1400" b="0" i="0" u="none" strike="noStrike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</a:tr>
              <a:tr h="234732">
                <a:tc>
                  <a:txBody>
                    <a:bodyPr/>
                    <a:lstStyle/>
                    <a:p>
                      <a:pPr algn="ctr" fontAlgn="ctr"/>
                      <a:endParaRPr lang="zh-TW" altLang="en-US" sz="1400" b="0" i="0" u="none" strike="noStrike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1400" b="0" i="0" u="none" strike="noStrike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</a:tr>
              <a:tr h="234732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颱風強度：輕度</a:t>
                      </a:r>
                      <a:endParaRPr lang="en-US" altLang="zh-TW" sz="1400" b="0" i="0" u="none" strike="noStrike" dirty="0" smtClean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眾數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53.66 </a:t>
                      </a:r>
                      <a:endParaRPr lang="en-US" altLang="zh-TW" sz="1400" b="0" i="0" u="none" strike="noStrike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5.29 </a:t>
                      </a:r>
                      <a:endParaRPr lang="en-US" altLang="zh-TW" sz="1400" b="0" i="0" u="none" strike="noStrike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6.44 </a:t>
                      </a:r>
                      <a:endParaRPr lang="en-US" altLang="zh-TW" sz="1400" b="0" i="0" u="none" strike="noStrike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</a:tr>
              <a:tr h="234732">
                <a:tc>
                  <a:txBody>
                    <a:bodyPr/>
                    <a:lstStyle/>
                    <a:p>
                      <a:pPr algn="ctr" fontAlgn="ctr"/>
                      <a:endParaRPr lang="zh-TW" altLang="en-US" sz="1400" b="0" i="0" u="none" strike="noStrike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中位數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61.95 </a:t>
                      </a:r>
                      <a:endParaRPr lang="en-US" altLang="zh-TW" sz="1400" b="0" i="0" u="none" strike="noStrike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3.49 </a:t>
                      </a:r>
                      <a:endParaRPr lang="en-US" altLang="zh-TW" sz="1400" b="0" i="0" u="none" strike="noStrike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4.56 </a:t>
                      </a:r>
                      <a:endParaRPr lang="en-US" altLang="zh-TW" sz="1400" b="0" i="0" u="none" strike="noStrike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</a:tr>
              <a:tr h="234732">
                <a:tc>
                  <a:txBody>
                    <a:bodyPr/>
                    <a:lstStyle/>
                    <a:p>
                      <a:pPr algn="ctr" fontAlgn="ctr"/>
                      <a:endParaRPr lang="zh-TW" altLang="en-US" sz="1400" b="0" i="0" u="none" strike="noStrike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平均值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3.51 </a:t>
                      </a:r>
                      <a:endParaRPr lang="en-US" altLang="zh-TW" sz="1400" b="0" i="0" u="none" strike="noStrike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4.11 </a:t>
                      </a:r>
                      <a:endParaRPr lang="en-US" altLang="zh-TW" sz="1400" b="0" i="0" u="none" strike="noStrike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  <p:sp>
        <p:nvSpPr>
          <p:cNvPr id="10" name="文字方塊 9"/>
          <p:cNvSpPr txBox="1"/>
          <p:nvPr/>
        </p:nvSpPr>
        <p:spPr>
          <a:xfrm>
            <a:off x="4820841" y="1066873"/>
            <a:ext cx="43231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RCKH 7</a:t>
            </a:r>
            <a:r>
              <a:rPr lang="zh-TW" altLang="en-US" sz="2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月</a:t>
            </a:r>
            <a:r>
              <a:rPr lang="en-US" altLang="zh-TW" sz="2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6</a:t>
            </a:r>
            <a:r>
              <a:rPr lang="zh-TW" altLang="en-US" sz="2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日</a:t>
            </a:r>
            <a:r>
              <a:rPr lang="en-US" altLang="zh-TW" sz="2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06Z</a:t>
            </a:r>
            <a:r>
              <a:rPr lang="zh-TW" altLang="en-US" sz="2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至</a:t>
            </a:r>
            <a:r>
              <a:rPr lang="en-US" altLang="zh-TW" sz="2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7</a:t>
            </a:r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月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8</a:t>
            </a:r>
            <a:r>
              <a:rPr lang="zh-TW" altLang="en-US" sz="2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日</a:t>
            </a:r>
            <a:r>
              <a:rPr lang="en-US" altLang="zh-TW" sz="2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15Z</a:t>
            </a:r>
            <a:r>
              <a:rPr lang="zh-TW" altLang="en-US" sz="2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期間</a:t>
            </a:r>
            <a:endParaRPr lang="en-US" altLang="zh-TW" sz="20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en-US" altLang="zh-TW" sz="2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TY WARNING # 01 - 13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39" t="15579" r="18634" b="37413"/>
          <a:stretch/>
        </p:blipFill>
        <p:spPr bwMode="auto">
          <a:xfrm>
            <a:off x="148562" y="1637275"/>
            <a:ext cx="4536863" cy="3582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1259632" y="3860778"/>
            <a:ext cx="864096" cy="1440160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標題 1"/>
          <p:cNvSpPr txBox="1">
            <a:spLocks/>
          </p:cNvSpPr>
          <p:nvPr/>
        </p:nvSpPr>
        <p:spPr bwMode="auto">
          <a:xfrm>
            <a:off x="0" y="0"/>
            <a:ext cx="9144000" cy="689720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accent2"/>
                </a:solidFill>
                <a:latin typeface="Tahoma" pitchFamily="34" charset="0"/>
                <a:ea typeface="新細明體" pitchFamily="18" charset="-12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accent2"/>
                </a:solidFill>
                <a:latin typeface="Tahoma" pitchFamily="34" charset="0"/>
                <a:ea typeface="新細明體" pitchFamily="18" charset="-12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accent2"/>
                </a:solidFill>
                <a:latin typeface="Tahoma" pitchFamily="34" charset="0"/>
                <a:ea typeface="新細明體" pitchFamily="18" charset="-12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accent2"/>
                </a:solidFill>
                <a:latin typeface="Tahoma" pitchFamily="34" charset="0"/>
                <a:ea typeface="新細明體" pitchFamily="18" charset="-12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accent2"/>
                </a:solidFill>
                <a:latin typeface="Tahoma" pitchFamily="34" charset="0"/>
                <a:ea typeface="新細明體" pitchFamily="18" charset="-12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accent2"/>
                </a:solidFill>
                <a:latin typeface="Tahoma" pitchFamily="34" charset="0"/>
                <a:ea typeface="新細明體" pitchFamily="18" charset="-12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accent2"/>
                </a:solidFill>
                <a:latin typeface="Tahoma" pitchFamily="34" charset="0"/>
                <a:ea typeface="新細明體" pitchFamily="18" charset="-12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accent2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algn="ctr"/>
            <a:r>
              <a:rPr lang="en-US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2015</a:t>
            </a:r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年輕度颱風</a:t>
            </a:r>
            <a:r>
              <a:rPr lang="pt-BR" altLang="zh-TW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LINFA</a:t>
            </a:r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－</a:t>
            </a:r>
            <a:r>
              <a:rPr lang="en-US" altLang="zh-TW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RCKH</a:t>
            </a:r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校驗結果</a:t>
            </a:r>
            <a:endParaRPr lang="en-US" altLang="zh-TW" sz="2800" b="1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86962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9128" y="3755903"/>
            <a:ext cx="4322477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文字方塊 9"/>
          <p:cNvSpPr txBox="1"/>
          <p:nvPr/>
        </p:nvSpPr>
        <p:spPr>
          <a:xfrm>
            <a:off x="2479735" y="729852"/>
            <a:ext cx="43231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RCKH 7</a:t>
            </a:r>
            <a:r>
              <a:rPr lang="zh-TW" altLang="en-US" sz="2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月</a:t>
            </a:r>
            <a:r>
              <a:rPr lang="en-US" altLang="zh-TW" sz="2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6</a:t>
            </a:r>
            <a:r>
              <a:rPr lang="zh-TW" altLang="en-US" sz="2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日</a:t>
            </a:r>
            <a:r>
              <a:rPr lang="en-US" altLang="zh-TW" sz="2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06Z</a:t>
            </a:r>
            <a:r>
              <a:rPr lang="zh-TW" altLang="en-US" sz="2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至</a:t>
            </a:r>
            <a:r>
              <a:rPr lang="en-US" altLang="zh-TW" sz="2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7</a:t>
            </a:r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月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8</a:t>
            </a:r>
            <a:r>
              <a:rPr lang="zh-TW" altLang="en-US" sz="2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日</a:t>
            </a:r>
            <a:r>
              <a:rPr lang="en-US" altLang="zh-TW" sz="2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15Z</a:t>
            </a:r>
            <a:r>
              <a:rPr lang="zh-TW" altLang="en-US" sz="2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期間</a:t>
            </a:r>
            <a:endParaRPr lang="en-US" altLang="zh-TW" sz="20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4" name="標題 1"/>
          <p:cNvSpPr txBox="1">
            <a:spLocks/>
          </p:cNvSpPr>
          <p:nvPr/>
        </p:nvSpPr>
        <p:spPr bwMode="auto">
          <a:xfrm>
            <a:off x="0" y="0"/>
            <a:ext cx="9144000" cy="689720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accent2"/>
                </a:solidFill>
                <a:latin typeface="Tahoma" pitchFamily="34" charset="0"/>
                <a:ea typeface="新細明體" pitchFamily="18" charset="-12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accent2"/>
                </a:solidFill>
                <a:latin typeface="Tahoma" pitchFamily="34" charset="0"/>
                <a:ea typeface="新細明體" pitchFamily="18" charset="-12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accent2"/>
                </a:solidFill>
                <a:latin typeface="Tahoma" pitchFamily="34" charset="0"/>
                <a:ea typeface="新細明體" pitchFamily="18" charset="-12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accent2"/>
                </a:solidFill>
                <a:latin typeface="Tahoma" pitchFamily="34" charset="0"/>
                <a:ea typeface="新細明體" pitchFamily="18" charset="-12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accent2"/>
                </a:solidFill>
                <a:latin typeface="Tahoma" pitchFamily="34" charset="0"/>
                <a:ea typeface="新細明體" pitchFamily="18" charset="-12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accent2"/>
                </a:solidFill>
                <a:latin typeface="Tahoma" pitchFamily="34" charset="0"/>
                <a:ea typeface="新細明體" pitchFamily="18" charset="-12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accent2"/>
                </a:solidFill>
                <a:latin typeface="Tahoma" pitchFamily="34" charset="0"/>
                <a:ea typeface="新細明體" pitchFamily="18" charset="-12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accent2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algn="ctr"/>
            <a:r>
              <a:rPr lang="en-US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2015</a:t>
            </a:r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年輕度颱風</a:t>
            </a:r>
            <a:r>
              <a:rPr lang="pt-BR" altLang="zh-TW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LINFA</a:t>
            </a:r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－</a:t>
            </a:r>
            <a:r>
              <a:rPr lang="en-US" altLang="zh-TW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RCKH</a:t>
            </a:r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校驗結果</a:t>
            </a:r>
            <a:endParaRPr lang="en-US" altLang="zh-TW" sz="28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1880160" y="6348191"/>
            <a:ext cx="533262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可反映風場之平均狀態</a:t>
            </a:r>
            <a:r>
              <a:rPr lang="en-US" altLang="zh-TW" sz="2400" b="1" dirty="0" smtClean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400" b="1" dirty="0" smtClean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主趨勢變化</a:t>
            </a:r>
            <a:r>
              <a:rPr lang="en-US" altLang="zh-TW" sz="2400" b="1" dirty="0" smtClean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2400" b="1" dirty="0">
              <a:solidFill>
                <a:srgbClr val="00B05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7" name="群組 6"/>
          <p:cNvGrpSpPr/>
          <p:nvPr/>
        </p:nvGrpSpPr>
        <p:grpSpPr>
          <a:xfrm>
            <a:off x="220317" y="3753148"/>
            <a:ext cx="4312516" cy="2592288"/>
            <a:chOff x="2423719" y="1052736"/>
            <a:chExt cx="4312516" cy="2592288"/>
          </a:xfrm>
        </p:grpSpPr>
        <p:pic>
          <p:nvPicPr>
            <p:cNvPr id="1025" name="Picture 1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3719" y="1052736"/>
              <a:ext cx="4312516" cy="2592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5" name="直線接點 4"/>
            <p:cNvCxnSpPr/>
            <p:nvPr/>
          </p:nvCxnSpPr>
          <p:spPr>
            <a:xfrm>
              <a:off x="4363248" y="1896900"/>
              <a:ext cx="0" cy="1421272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" name="群組 5"/>
          <p:cNvGrpSpPr/>
          <p:nvPr/>
        </p:nvGrpSpPr>
        <p:grpSpPr>
          <a:xfrm>
            <a:off x="2399656" y="1129962"/>
            <a:ext cx="4312516" cy="2592288"/>
            <a:chOff x="2431922" y="-222086"/>
            <a:chExt cx="4312516" cy="2592288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1922" y="-222086"/>
              <a:ext cx="4312516" cy="2592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15" name="直線接點 14"/>
            <p:cNvCxnSpPr/>
            <p:nvPr/>
          </p:nvCxnSpPr>
          <p:spPr>
            <a:xfrm>
              <a:off x="4379432" y="828540"/>
              <a:ext cx="0" cy="1205876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46663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內容版面配置區 2"/>
          <p:cNvSpPr>
            <a:spLocks noGrp="1"/>
          </p:cNvSpPr>
          <p:nvPr>
            <p:ph idx="1"/>
          </p:nvPr>
        </p:nvSpPr>
        <p:spPr>
          <a:xfrm>
            <a:off x="971600" y="764704"/>
            <a:ext cx="8280920" cy="5328592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前言</a:t>
            </a:r>
            <a:endParaRPr lang="en-US" altLang="zh-TW" sz="32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機場風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力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預報作業輔助工具介紹 </a:t>
            </a:r>
            <a:endParaRPr lang="en-US" altLang="zh-TW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颱風風力預報技術</a:t>
            </a: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發展－</a:t>
            </a:r>
            <a:r>
              <a:rPr lang="en-US" altLang="zh-TW" sz="3200" b="1" baseline="30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*</a:t>
            </a:r>
            <a:r>
              <a:rPr lang="zh-TW" altLang="en-US" sz="3200" b="1" dirty="0" smtClean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氣候模式</a:t>
            </a:r>
            <a:endParaRPr lang="en-US" altLang="zh-TW" sz="3200" b="1" dirty="0">
              <a:solidFill>
                <a:srgbClr val="00B05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資料及處理流程</a:t>
            </a:r>
            <a:endParaRPr lang="en-US" altLang="zh-TW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相對</a:t>
            </a: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於颱風中心</a:t>
            </a: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位置各機場</a:t>
            </a: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之</a:t>
            </a:r>
            <a:r>
              <a:rPr lang="zh-TW" altLang="en-US" sz="3200" b="1" dirty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風</a:t>
            </a:r>
            <a:r>
              <a:rPr lang="zh-TW" altLang="en-US" sz="3200" b="1" dirty="0" smtClean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場特性</a:t>
            </a:r>
            <a:endParaRPr lang="en-US" altLang="zh-TW" sz="3200" b="1" dirty="0" smtClean="0">
              <a:solidFill>
                <a:srgbClr val="00B05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實際個案之</a:t>
            </a:r>
            <a:r>
              <a:rPr lang="zh-TW" altLang="en-US" sz="3200" b="1" dirty="0" smtClean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應用及分析</a:t>
            </a:r>
            <a:endParaRPr lang="en-US" altLang="zh-TW" sz="3200" b="1" dirty="0" smtClean="0">
              <a:solidFill>
                <a:srgbClr val="00B05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結論</a:t>
            </a:r>
            <a:endParaRPr lang="en-US" altLang="zh-TW" sz="32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sz="2000" b="1" baseline="30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* </a:t>
            </a:r>
            <a:r>
              <a:rPr lang="zh-TW" altLang="en-US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目前</a:t>
            </a:r>
            <a:r>
              <a:rPr lang="zh-TW" altLang="en-US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仍於研發及測試</a:t>
            </a:r>
            <a:r>
              <a:rPr lang="zh-TW" altLang="en-US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階段</a:t>
            </a:r>
            <a:endParaRPr lang="en-US" altLang="zh-TW" sz="2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zh-TW" altLang="en-US" sz="28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sz="4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大</a:t>
            </a:r>
            <a:r>
              <a:rPr lang="zh-TW" altLang="en-US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303045" y="833736"/>
            <a:ext cx="860878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個案二：</a:t>
            </a:r>
            <a:r>
              <a:rPr lang="pt-BR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2015</a:t>
            </a:r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8</a:t>
            </a:r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6-9</a:t>
            </a:r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日中度</a:t>
            </a:r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颱風蘇迪</a:t>
            </a:r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勒</a:t>
            </a:r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（</a:t>
            </a:r>
            <a:r>
              <a:rPr lang="en-US" altLang="zh-TW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SOUDELOR</a:t>
            </a:r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）</a:t>
            </a:r>
            <a:r>
              <a:rPr lang="pt-BR" altLang="zh-TW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endParaRPr lang="en-US" altLang="zh-TW" sz="28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dirty="0"/>
          </a:p>
        </p:txBody>
      </p:sp>
      <p:sp>
        <p:nvSpPr>
          <p:cNvPr id="7" name="標題 1"/>
          <p:cNvSpPr txBox="1">
            <a:spLocks/>
          </p:cNvSpPr>
          <p:nvPr/>
        </p:nvSpPr>
        <p:spPr bwMode="auto">
          <a:xfrm>
            <a:off x="303045" y="260648"/>
            <a:ext cx="8608789" cy="57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accent2"/>
                </a:solidFill>
                <a:latin typeface="Tahoma" pitchFamily="34" charset="0"/>
                <a:ea typeface="新細明體" pitchFamily="18" charset="-12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accent2"/>
                </a:solidFill>
                <a:latin typeface="Tahoma" pitchFamily="34" charset="0"/>
                <a:ea typeface="新細明體" pitchFamily="18" charset="-12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accent2"/>
                </a:solidFill>
                <a:latin typeface="Tahoma" pitchFamily="34" charset="0"/>
                <a:ea typeface="新細明體" pitchFamily="18" charset="-12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accent2"/>
                </a:solidFill>
                <a:latin typeface="Tahoma" pitchFamily="34" charset="0"/>
                <a:ea typeface="新細明體" pitchFamily="18" charset="-12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accent2"/>
                </a:solidFill>
                <a:latin typeface="Tahoma" pitchFamily="34" charset="0"/>
                <a:ea typeface="新細明體" pitchFamily="18" charset="-12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accent2"/>
                </a:solidFill>
                <a:latin typeface="Tahoma" pitchFamily="34" charset="0"/>
                <a:ea typeface="新細明體" pitchFamily="18" charset="-12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accent2"/>
                </a:solidFill>
                <a:latin typeface="Tahoma" pitchFamily="34" charset="0"/>
                <a:ea typeface="新細明體" pitchFamily="18" charset="-12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accent2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algn="ctr"/>
            <a:r>
              <a:rPr lang="zh-TW" altLang="en-US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實際個案之應用及</a:t>
            </a:r>
            <a:r>
              <a:rPr lang="zh-TW" altLang="en-US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分析</a:t>
            </a:r>
            <a:endParaRPr lang="en-US" altLang="zh-TW" sz="36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32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971600" y="5085184"/>
            <a:ext cx="77768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7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日</a:t>
            </a:r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17L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時中心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在花蓮東南東方海面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以</a:t>
            </a:r>
            <a:r>
              <a:rPr lang="zh-TW" altLang="en-US" sz="2000" b="1" dirty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中度颱風上限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逼近本區。</a:t>
            </a:r>
            <a:endParaRPr lang="en-US" altLang="zh-TW" sz="2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8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日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L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時中心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由花蓮秀林鄉登陸，</a:t>
            </a:r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11L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時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在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雲林縣出海，</a:t>
            </a:r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22L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時由福建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進入大陸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en-US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94" t="15857" r="18463" b="38084"/>
          <a:stretch/>
        </p:blipFill>
        <p:spPr bwMode="auto">
          <a:xfrm>
            <a:off x="2195736" y="1430928"/>
            <a:ext cx="4560346" cy="3509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9572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8521017"/>
              </p:ext>
            </p:extLst>
          </p:nvPr>
        </p:nvGraphicFramePr>
        <p:xfrm>
          <a:off x="4553786" y="1394871"/>
          <a:ext cx="4467175" cy="532777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14605"/>
                <a:gridCol w="1042341"/>
                <a:gridCol w="466014"/>
                <a:gridCol w="725233"/>
                <a:gridCol w="818982"/>
              </a:tblGrid>
              <a:tr h="190181">
                <a:tc gridSpan="5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b="1" dirty="0" smtClean="0">
                          <a:solidFill>
                            <a:srgbClr val="00B05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逐時平均絕對誤差</a:t>
                      </a: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</a:tr>
              <a:tr h="190181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1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預報指引</a:t>
                      </a:r>
                      <a:endParaRPr lang="zh-TW" altLang="en-US" sz="1200" b="1" i="0" u="none" strike="noStrike" dirty="0">
                        <a:solidFill>
                          <a:srgbClr val="7030A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1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統計指標</a:t>
                      </a:r>
                      <a:endParaRPr lang="zh-TW" altLang="en-US" sz="1200" b="1" i="0" u="none" strike="noStrike" dirty="0">
                        <a:solidFill>
                          <a:srgbClr val="7030A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風向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風速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陣風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</a:tr>
              <a:tr h="190181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全部</a:t>
                      </a:r>
                      <a:endParaRPr lang="en-US" sz="1200" b="1" i="0" u="none" strike="noStrike" dirty="0">
                        <a:solidFill>
                          <a:srgbClr val="C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u="none" strike="noStrike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眾數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30.45 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10.25 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20.34 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</a:tr>
              <a:tr h="190181"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1" u="none" strike="noStrike" dirty="0" smtClean="0">
                          <a:solidFill>
                            <a:srgbClr val="C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中位數</a:t>
                      </a:r>
                      <a:endParaRPr lang="en-US" sz="1200" b="1" i="0" u="none" strike="noStrike" dirty="0">
                        <a:solidFill>
                          <a:srgbClr val="C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1" i="1" u="none" strike="noStrike" dirty="0">
                          <a:solidFill>
                            <a:srgbClr val="C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24.55</a:t>
                      </a:r>
                      <a:r>
                        <a:rPr lang="en-US" altLang="zh-TW" sz="1200" b="1" u="none" strike="noStrike" dirty="0">
                          <a:solidFill>
                            <a:srgbClr val="C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</a:t>
                      </a:r>
                      <a:endParaRPr lang="en-US" altLang="zh-TW" sz="1200" b="1" i="0" u="none" strike="noStrike" dirty="0">
                        <a:solidFill>
                          <a:srgbClr val="C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7.94 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16.38 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</a:tr>
              <a:tr h="190181"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平均值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7.69 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16.45 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</a:tr>
              <a:tr h="369803"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平均</a:t>
                      </a:r>
                      <a:r>
                        <a:rPr lang="en-US" altLang="zh-TW" sz="12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+1</a:t>
                      </a:r>
                      <a:r>
                        <a:rPr lang="zh-TW" altLang="en-US" sz="12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標準差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5.42 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10.07 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</a:tr>
              <a:tr h="190181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颱風路徑：第三類</a:t>
                      </a:r>
                      <a:endParaRPr lang="en-US" sz="1200" b="1" i="0" u="none" strike="noStrike" dirty="0">
                        <a:solidFill>
                          <a:srgbClr val="C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u="none" strike="noStrike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眾數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41.67 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8.52 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15.00 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</a:tr>
              <a:tr h="190181"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u="none" strike="noStrike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中位數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37.33 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6.57 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12.41 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</a:tr>
              <a:tr h="190181"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平均值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6.07 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11.41 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</a:tr>
              <a:tr h="369803"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平均</a:t>
                      </a:r>
                      <a:r>
                        <a:rPr lang="en-US" altLang="zh-TW" sz="12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+1</a:t>
                      </a:r>
                      <a:r>
                        <a:rPr lang="zh-TW" altLang="en-US" sz="12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標準差</a:t>
                      </a:r>
                      <a:endParaRPr lang="en-US" sz="1200" b="1" i="0" u="none" strike="noStrike" dirty="0">
                        <a:solidFill>
                          <a:srgbClr val="C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1200" b="1" i="0" u="none" strike="noStrike" dirty="0">
                        <a:solidFill>
                          <a:srgbClr val="C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1" i="1" u="none" strike="noStrike" dirty="0">
                          <a:solidFill>
                            <a:srgbClr val="C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5.03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1" i="1" u="none" strike="noStrike" dirty="0">
                          <a:solidFill>
                            <a:srgbClr val="C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8.31 </a:t>
                      </a:r>
                    </a:p>
                  </a:txBody>
                  <a:tcPr marL="7620" marR="7620" marT="7620" marB="0" anchor="ctr"/>
                </a:tc>
              </a:tr>
              <a:tr h="369803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颱風侵襲月份</a:t>
                      </a:r>
                      <a:r>
                        <a:rPr lang="en-US" altLang="zh-TW" sz="12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: 8</a:t>
                      </a:r>
                      <a:r>
                        <a:rPr lang="zh-TW" altLang="en-US" sz="12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月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u="none" strike="noStrike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眾數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53.58 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9.13 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21.52 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</a:tr>
              <a:tr h="190181"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u="none" strike="noStrike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中位數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37.99 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7.73 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16.31 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</a:tr>
              <a:tr h="190181"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平均值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7.61 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15.48 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</a:tr>
              <a:tr h="369803"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平均</a:t>
                      </a:r>
                      <a:r>
                        <a:rPr lang="en-US" altLang="zh-TW" sz="12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+1</a:t>
                      </a:r>
                      <a:r>
                        <a:rPr lang="zh-TW" altLang="en-US" sz="12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標準差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5.75 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9.28 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</a:tr>
              <a:tr h="190181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颱風強度：中度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u="none" strike="noStrike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眾數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53.28 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10.95 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16.90 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</a:tr>
              <a:tr h="190181"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u="none" strike="noStrike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中位數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47.73 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8.64 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15.34 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</a:tr>
              <a:tr h="190181"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平均值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8.58 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15.28 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</a:tr>
              <a:tr h="369803"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平均</a:t>
                      </a:r>
                      <a:r>
                        <a:rPr lang="en-US" altLang="zh-TW" sz="12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+1</a:t>
                      </a:r>
                      <a:r>
                        <a:rPr lang="zh-TW" altLang="en-US" sz="12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標準差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6.25 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11.00 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</a:tr>
              <a:tr h="190181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颱風強度：強度</a:t>
                      </a:r>
                      <a:endParaRPr lang="en-US" altLang="zh-TW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u="none" strike="noStrike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眾數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25.57 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8.46 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18.34 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</a:tr>
              <a:tr h="190181"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u="none" strike="noStrike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中位數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24.84 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7.25 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13.17 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</a:tr>
              <a:tr h="190181"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平均值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6.93 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12.07 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</a:tr>
              <a:tr h="369803"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平均</a:t>
                      </a:r>
                      <a:r>
                        <a:rPr lang="en-US" altLang="zh-TW" sz="12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+1</a:t>
                      </a:r>
                      <a:r>
                        <a:rPr lang="zh-TW" altLang="en-US" sz="12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標準差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6.05 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10.14 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  <p:sp>
        <p:nvSpPr>
          <p:cNvPr id="9" name="文字方塊 8"/>
          <p:cNvSpPr txBox="1"/>
          <p:nvPr/>
        </p:nvSpPr>
        <p:spPr>
          <a:xfrm>
            <a:off x="4522384" y="733152"/>
            <a:ext cx="43231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RCTP 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8</a:t>
            </a:r>
            <a:r>
              <a:rPr lang="zh-TW" altLang="en-US" sz="2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月</a:t>
            </a:r>
            <a:r>
              <a:rPr lang="en-US" altLang="zh-TW" sz="2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6</a:t>
            </a:r>
            <a:r>
              <a:rPr lang="zh-TW" altLang="en-US" sz="2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日</a:t>
            </a:r>
            <a:r>
              <a:rPr lang="en-US" altLang="zh-TW" sz="2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00Z</a:t>
            </a:r>
            <a:r>
              <a:rPr lang="zh-TW" altLang="en-US" sz="2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至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8</a:t>
            </a:r>
            <a:r>
              <a:rPr lang="zh-TW" altLang="en-US" sz="2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月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8</a:t>
            </a:r>
            <a:r>
              <a:rPr lang="zh-TW" altLang="en-US" sz="2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日</a:t>
            </a:r>
            <a:r>
              <a:rPr lang="en-US" altLang="zh-TW" sz="2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23Z</a:t>
            </a:r>
            <a:r>
              <a:rPr lang="zh-TW" altLang="en-US" sz="2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期間</a:t>
            </a:r>
            <a:endParaRPr lang="en-US" altLang="zh-TW" sz="20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en-US" altLang="zh-TW" sz="2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TY WARNING 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# </a:t>
            </a:r>
            <a:r>
              <a:rPr lang="en-US" altLang="zh-TW" sz="2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01 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- </a:t>
            </a:r>
            <a:r>
              <a:rPr lang="en-US" altLang="zh-TW" sz="2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21</a:t>
            </a:r>
            <a:endParaRPr lang="en-US" altLang="zh-TW" sz="20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endParaRPr lang="en-US" altLang="zh-TW" sz="20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endParaRPr lang="en-US" altLang="zh-TW" sz="20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94" t="15857" r="18463" b="38084"/>
          <a:stretch/>
        </p:blipFill>
        <p:spPr bwMode="auto">
          <a:xfrm>
            <a:off x="-37962" y="1700808"/>
            <a:ext cx="4560346" cy="3509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矩形 12"/>
          <p:cNvSpPr/>
          <p:nvPr/>
        </p:nvSpPr>
        <p:spPr>
          <a:xfrm>
            <a:off x="1378114" y="2492896"/>
            <a:ext cx="3049870" cy="1800200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標題 1"/>
          <p:cNvSpPr txBox="1">
            <a:spLocks/>
          </p:cNvSpPr>
          <p:nvPr/>
        </p:nvSpPr>
        <p:spPr bwMode="auto">
          <a:xfrm>
            <a:off x="0" y="0"/>
            <a:ext cx="9144000" cy="689720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accent2"/>
                </a:solidFill>
                <a:latin typeface="Tahoma" pitchFamily="34" charset="0"/>
                <a:ea typeface="新細明體" pitchFamily="18" charset="-12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accent2"/>
                </a:solidFill>
                <a:latin typeface="Tahoma" pitchFamily="34" charset="0"/>
                <a:ea typeface="新細明體" pitchFamily="18" charset="-12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accent2"/>
                </a:solidFill>
                <a:latin typeface="Tahoma" pitchFamily="34" charset="0"/>
                <a:ea typeface="新細明體" pitchFamily="18" charset="-12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accent2"/>
                </a:solidFill>
                <a:latin typeface="Tahoma" pitchFamily="34" charset="0"/>
                <a:ea typeface="新細明體" pitchFamily="18" charset="-12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accent2"/>
                </a:solidFill>
                <a:latin typeface="Tahoma" pitchFamily="34" charset="0"/>
                <a:ea typeface="新細明體" pitchFamily="18" charset="-12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accent2"/>
                </a:solidFill>
                <a:latin typeface="Tahoma" pitchFamily="34" charset="0"/>
                <a:ea typeface="新細明體" pitchFamily="18" charset="-12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accent2"/>
                </a:solidFill>
                <a:latin typeface="Tahoma" pitchFamily="34" charset="0"/>
                <a:ea typeface="新細明體" pitchFamily="18" charset="-12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accent2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algn="ctr"/>
            <a:r>
              <a:rPr lang="en-US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2015</a:t>
            </a:r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年中度颱風</a:t>
            </a:r>
            <a:r>
              <a:rPr lang="en-US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SOUDELOR</a:t>
            </a:r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－</a:t>
            </a:r>
            <a:r>
              <a:rPr lang="en-US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RCTP</a:t>
            </a:r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校驗</a:t>
            </a:r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結果</a:t>
            </a:r>
            <a:endParaRPr lang="zh-TW" altLang="en-US" sz="28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31541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41" y="4005064"/>
            <a:ext cx="4472612" cy="268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9823" y="4005063"/>
            <a:ext cx="4472612" cy="268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6071" y="1196752"/>
            <a:ext cx="4472612" cy="268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標題 1"/>
          <p:cNvSpPr txBox="1">
            <a:spLocks/>
          </p:cNvSpPr>
          <p:nvPr/>
        </p:nvSpPr>
        <p:spPr bwMode="auto">
          <a:xfrm>
            <a:off x="0" y="0"/>
            <a:ext cx="9144000" cy="689720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accent2"/>
                </a:solidFill>
                <a:latin typeface="Tahoma" pitchFamily="34" charset="0"/>
                <a:ea typeface="新細明體" pitchFamily="18" charset="-12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accent2"/>
                </a:solidFill>
                <a:latin typeface="Tahoma" pitchFamily="34" charset="0"/>
                <a:ea typeface="新細明體" pitchFamily="18" charset="-12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accent2"/>
                </a:solidFill>
                <a:latin typeface="Tahoma" pitchFamily="34" charset="0"/>
                <a:ea typeface="新細明體" pitchFamily="18" charset="-12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accent2"/>
                </a:solidFill>
                <a:latin typeface="Tahoma" pitchFamily="34" charset="0"/>
                <a:ea typeface="新細明體" pitchFamily="18" charset="-12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accent2"/>
                </a:solidFill>
                <a:latin typeface="Tahoma" pitchFamily="34" charset="0"/>
                <a:ea typeface="新細明體" pitchFamily="18" charset="-12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accent2"/>
                </a:solidFill>
                <a:latin typeface="Tahoma" pitchFamily="34" charset="0"/>
                <a:ea typeface="新細明體" pitchFamily="18" charset="-12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accent2"/>
                </a:solidFill>
                <a:latin typeface="Tahoma" pitchFamily="34" charset="0"/>
                <a:ea typeface="新細明體" pitchFamily="18" charset="-12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accent2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algn="ctr"/>
            <a:r>
              <a:rPr lang="en-US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2015</a:t>
            </a:r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年中度颱風</a:t>
            </a:r>
            <a:r>
              <a:rPr lang="en-US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SOUDELOR</a:t>
            </a:r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－</a:t>
            </a:r>
            <a:r>
              <a:rPr lang="en-US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RCTP</a:t>
            </a:r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校驗</a:t>
            </a:r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結果</a:t>
            </a:r>
            <a:endParaRPr lang="zh-TW" altLang="en-US" sz="28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2297793" y="735677"/>
            <a:ext cx="43231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RCTP 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8</a:t>
            </a:r>
            <a:r>
              <a:rPr lang="zh-TW" altLang="en-US" sz="2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月</a:t>
            </a:r>
            <a:r>
              <a:rPr lang="en-US" altLang="zh-TW" sz="2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6</a:t>
            </a:r>
            <a:r>
              <a:rPr lang="zh-TW" altLang="en-US" sz="2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日</a:t>
            </a:r>
            <a:r>
              <a:rPr lang="en-US" altLang="zh-TW" sz="2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00Z</a:t>
            </a:r>
            <a:r>
              <a:rPr lang="zh-TW" altLang="en-US" sz="2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至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8</a:t>
            </a:r>
            <a:r>
              <a:rPr lang="zh-TW" altLang="en-US" sz="2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月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8</a:t>
            </a:r>
            <a:r>
              <a:rPr lang="zh-TW" altLang="en-US" sz="2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日</a:t>
            </a:r>
            <a:r>
              <a:rPr lang="en-US" altLang="zh-TW" sz="2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23Z</a:t>
            </a:r>
            <a:r>
              <a:rPr lang="zh-TW" altLang="en-US" sz="2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期間</a:t>
            </a:r>
            <a:endParaRPr lang="en-US" altLang="zh-TW" sz="20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593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94" t="15857" r="18463" b="38084"/>
          <a:stretch/>
        </p:blipFill>
        <p:spPr bwMode="auto">
          <a:xfrm>
            <a:off x="-37962" y="1700808"/>
            <a:ext cx="4560346" cy="3509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矩形 12"/>
          <p:cNvSpPr/>
          <p:nvPr/>
        </p:nvSpPr>
        <p:spPr>
          <a:xfrm>
            <a:off x="1378114" y="2492896"/>
            <a:ext cx="3049870" cy="1800200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4534954"/>
              </p:ext>
            </p:extLst>
          </p:nvPr>
        </p:nvGraphicFramePr>
        <p:xfrm>
          <a:off x="4644008" y="1397912"/>
          <a:ext cx="4368759" cy="531182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55821"/>
                <a:gridCol w="1054528"/>
                <a:gridCol w="527264"/>
                <a:gridCol w="753234"/>
                <a:gridCol w="677912"/>
              </a:tblGrid>
              <a:tr h="267750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逐時平均絕對誤差</a:t>
                      </a: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</a:tr>
              <a:tr h="202841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1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新細明體"/>
                        </a:rPr>
                        <a:t>預報指引</a:t>
                      </a:r>
                      <a:endParaRPr lang="zh-TW" altLang="en-US" sz="1200" b="1" i="0" u="none" strike="noStrike" dirty="0">
                        <a:solidFill>
                          <a:srgbClr val="7030A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1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新細明體"/>
                        </a:rPr>
                        <a:t>統計指標</a:t>
                      </a:r>
                      <a:endParaRPr lang="zh-TW" altLang="en-US" sz="1200" b="1" i="0" u="none" strike="noStrike" dirty="0">
                        <a:solidFill>
                          <a:srgbClr val="7030A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風向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風速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陣風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</a:tr>
              <a:tr h="359724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全部</a:t>
                      </a:r>
                      <a:endParaRPr lang="en-US" altLang="zh-TW" sz="1200" b="1" i="0" u="none" strike="noStrike" dirty="0" smtClean="0">
                        <a:solidFill>
                          <a:srgbClr val="C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u="none" strike="noStrike" dirty="0" smtClean="0">
                          <a:effectLst/>
                        </a:rPr>
                        <a:t>眾數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 dirty="0">
                          <a:effectLst/>
                        </a:rPr>
                        <a:t>24.49 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 dirty="0">
                          <a:effectLst/>
                        </a:rPr>
                        <a:t>10.86 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>
                          <a:effectLst/>
                        </a:rPr>
                        <a:t>24.03 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</a:tr>
              <a:tr h="202841">
                <a:tc>
                  <a:txBody>
                    <a:bodyPr/>
                    <a:lstStyle/>
                    <a:p>
                      <a:pPr algn="l" fontAlgn="ctr"/>
                      <a:endParaRPr lang="zh-TW" altLang="en-US" sz="1200" b="1" i="0" u="none" strike="noStrike">
                        <a:solidFill>
                          <a:srgbClr val="C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1" u="none" strike="noStrike" dirty="0" smtClean="0">
                          <a:solidFill>
                            <a:srgbClr val="C00000"/>
                          </a:solidFill>
                          <a:effectLst/>
                        </a:rPr>
                        <a:t>中位數</a:t>
                      </a:r>
                      <a:endParaRPr lang="en-US" sz="1200" b="1" i="0" u="none" strike="noStrike" dirty="0">
                        <a:solidFill>
                          <a:srgbClr val="C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1" i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14.86</a:t>
                      </a:r>
                      <a:r>
                        <a:rPr lang="en-US" altLang="zh-TW" sz="12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 </a:t>
                      </a:r>
                      <a:endParaRPr lang="en-US" altLang="zh-TW" sz="1200" b="1" i="0" u="none" strike="noStrike" dirty="0">
                        <a:solidFill>
                          <a:srgbClr val="C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 dirty="0">
                          <a:effectLst/>
                        </a:rPr>
                        <a:t>9.77 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>
                          <a:effectLst/>
                        </a:rPr>
                        <a:t>20.13 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</a:tr>
              <a:tr h="202841"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平均值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 dirty="0">
                          <a:effectLst/>
                        </a:rPr>
                        <a:t>9.64 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 dirty="0">
                          <a:effectLst/>
                        </a:rPr>
                        <a:t>20.38 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</a:tr>
              <a:tr h="202841"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平均</a:t>
                      </a:r>
                      <a:r>
                        <a:rPr lang="en-US" altLang="zh-TW" sz="12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+1</a:t>
                      </a:r>
                      <a:r>
                        <a:rPr lang="zh-TW" altLang="en-US" sz="12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標準差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>
                          <a:effectLst/>
                        </a:rPr>
                        <a:t>6.41 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 dirty="0">
                          <a:effectLst/>
                        </a:rPr>
                        <a:t>11.75 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</a:tr>
              <a:tr h="359724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颱風路徑：第三類</a:t>
                      </a:r>
                      <a:endParaRPr lang="en-US" altLang="zh-TW" sz="1200" b="1" i="0" u="none" strike="noStrike" dirty="0" smtClean="0">
                        <a:solidFill>
                          <a:srgbClr val="C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u="none" strike="noStrike" dirty="0" smtClean="0">
                          <a:effectLst/>
                        </a:rPr>
                        <a:t>眾數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>
                          <a:effectLst/>
                        </a:rPr>
                        <a:t>34.68 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>
                          <a:effectLst/>
                        </a:rPr>
                        <a:t>7.79 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 dirty="0">
                          <a:effectLst/>
                        </a:rPr>
                        <a:t>16.50 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</a:tr>
              <a:tr h="202841"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u="none" strike="noStrike" dirty="0" smtClean="0">
                          <a:effectLst/>
                        </a:rPr>
                        <a:t>中位數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>
                          <a:effectLst/>
                        </a:rPr>
                        <a:t>32.18 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>
                          <a:effectLst/>
                        </a:rPr>
                        <a:t>7.27 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 dirty="0">
                          <a:effectLst/>
                        </a:rPr>
                        <a:t>13.25 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</a:tr>
              <a:tr h="202841"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平均值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>
                          <a:effectLst/>
                        </a:rPr>
                        <a:t>7.71 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 dirty="0">
                          <a:effectLst/>
                        </a:rPr>
                        <a:t>13.53 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</a:tr>
              <a:tr h="202841"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平均</a:t>
                      </a:r>
                      <a:r>
                        <a:rPr lang="en-US" altLang="zh-TW" sz="12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+1</a:t>
                      </a:r>
                      <a:r>
                        <a:rPr lang="zh-TW" altLang="en-US" sz="12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標準差</a:t>
                      </a:r>
                      <a:endParaRPr lang="en-US" sz="1200" b="1" i="0" u="none" strike="noStrike" dirty="0">
                        <a:solidFill>
                          <a:srgbClr val="C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1200" b="1" i="0" u="none" strike="noStrike" dirty="0">
                        <a:solidFill>
                          <a:srgbClr val="C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1" i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5.74 </a:t>
                      </a:r>
                      <a:endParaRPr lang="en-US" altLang="zh-TW" sz="1200" b="1" i="1" u="none" strike="noStrike" dirty="0">
                        <a:solidFill>
                          <a:srgbClr val="C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1" i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9.18 </a:t>
                      </a:r>
                      <a:endParaRPr lang="en-US" altLang="zh-TW" sz="1200" b="1" i="1" u="none" strike="noStrike" dirty="0">
                        <a:solidFill>
                          <a:srgbClr val="C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</a:tr>
              <a:tr h="359724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颱風侵襲月份</a:t>
                      </a:r>
                      <a:r>
                        <a:rPr lang="en-US" altLang="zh-TW" sz="12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: 8</a:t>
                      </a:r>
                      <a:r>
                        <a:rPr lang="zh-TW" altLang="en-US" sz="12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月</a:t>
                      </a:r>
                      <a:endParaRPr lang="en-US" altLang="zh-TW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u="none" strike="noStrike" dirty="0" smtClean="0">
                          <a:effectLst/>
                        </a:rPr>
                        <a:t>眾數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>
                          <a:effectLst/>
                        </a:rPr>
                        <a:t>23.19 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>
                          <a:effectLst/>
                        </a:rPr>
                        <a:t>9.78 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 dirty="0">
                          <a:effectLst/>
                        </a:rPr>
                        <a:t>21.40 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</a:tr>
              <a:tr h="202841"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u="none" strike="noStrike" dirty="0" smtClean="0">
                          <a:effectLst/>
                        </a:rPr>
                        <a:t>中位數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>
                          <a:effectLst/>
                        </a:rPr>
                        <a:t>22.46 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>
                          <a:effectLst/>
                        </a:rPr>
                        <a:t>8.68 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 dirty="0">
                          <a:effectLst/>
                        </a:rPr>
                        <a:t>18.30 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</a:tr>
              <a:tr h="202841"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平均值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>
                          <a:effectLst/>
                        </a:rPr>
                        <a:t>8.88 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 dirty="0">
                          <a:effectLst/>
                        </a:rPr>
                        <a:t>17.88 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</a:tr>
              <a:tr h="202841"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平均</a:t>
                      </a:r>
                      <a:r>
                        <a:rPr lang="en-US" altLang="zh-TW" sz="12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+1</a:t>
                      </a:r>
                      <a:r>
                        <a:rPr lang="zh-TW" altLang="en-US" sz="12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標準差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>
                          <a:effectLst/>
                        </a:rPr>
                        <a:t>6.26 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 dirty="0">
                          <a:effectLst/>
                        </a:rPr>
                        <a:t>11.43 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</a:tr>
              <a:tr h="359724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颱風強度：中度</a:t>
                      </a:r>
                      <a:endParaRPr lang="en-US" altLang="zh-TW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u="none" strike="noStrike" dirty="0" smtClean="0">
                          <a:effectLst/>
                        </a:rPr>
                        <a:t>眾數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>
                          <a:effectLst/>
                        </a:rPr>
                        <a:t>52.62 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>
                          <a:effectLst/>
                        </a:rPr>
                        <a:t>10.98 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 dirty="0">
                          <a:effectLst/>
                        </a:rPr>
                        <a:t>22.35 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</a:tr>
              <a:tr h="202841"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u="none" strike="noStrike" dirty="0" smtClean="0">
                          <a:effectLst/>
                        </a:rPr>
                        <a:t>中位數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>
                          <a:effectLst/>
                        </a:rPr>
                        <a:t>37.54 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>
                          <a:effectLst/>
                        </a:rPr>
                        <a:t>9.80 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 dirty="0">
                          <a:effectLst/>
                        </a:rPr>
                        <a:t>20.19 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</a:tr>
              <a:tr h="202841"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平均值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>
                          <a:effectLst/>
                        </a:rPr>
                        <a:t>9.82 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 dirty="0">
                          <a:effectLst/>
                        </a:rPr>
                        <a:t>19.59 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</a:tr>
              <a:tr h="202841"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平均</a:t>
                      </a:r>
                      <a:r>
                        <a:rPr lang="en-US" altLang="zh-TW" sz="12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+1</a:t>
                      </a:r>
                      <a:r>
                        <a:rPr lang="zh-TW" altLang="en-US" sz="12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標準差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>
                          <a:effectLst/>
                        </a:rPr>
                        <a:t>6.62 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 dirty="0">
                          <a:effectLst/>
                        </a:rPr>
                        <a:t>12.78 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</a:tr>
              <a:tr h="359724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颱風強度：強度</a:t>
                      </a:r>
                      <a:endParaRPr lang="en-US" altLang="zh-TW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u="none" strike="noStrike" dirty="0" smtClean="0">
                          <a:effectLst/>
                        </a:rPr>
                        <a:t>眾數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>
                          <a:effectLst/>
                        </a:rPr>
                        <a:t>21.48 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>
                          <a:effectLst/>
                        </a:rPr>
                        <a:t>10.07 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 dirty="0">
                          <a:effectLst/>
                        </a:rPr>
                        <a:t>18.65 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</a:tr>
              <a:tr h="202841"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u="none" strike="noStrike" dirty="0" smtClean="0">
                          <a:effectLst/>
                        </a:rPr>
                        <a:t>中位數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>
                          <a:effectLst/>
                        </a:rPr>
                        <a:t>19.92 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>
                          <a:effectLst/>
                        </a:rPr>
                        <a:t>7.89 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 dirty="0">
                          <a:effectLst/>
                        </a:rPr>
                        <a:t>14.55 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</a:tr>
              <a:tr h="202841"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平均值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>
                          <a:effectLst/>
                        </a:rPr>
                        <a:t>7.57 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 dirty="0">
                          <a:effectLst/>
                        </a:rPr>
                        <a:t>13.45 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</a:tr>
              <a:tr h="202841"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平均</a:t>
                      </a:r>
                      <a:r>
                        <a:rPr lang="en-US" altLang="zh-TW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+1</a:t>
                      </a:r>
                      <a:r>
                        <a:rPr lang="zh-TW" altLang="en-US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標準差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5.62 </a:t>
                      </a:r>
                      <a:endParaRPr lang="en-US" altLang="zh-TW" sz="1200" b="0" i="0" u="none" strike="noStrike" dirty="0">
                        <a:solidFill>
                          <a:schemeClr val="tx1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9.28 </a:t>
                      </a:r>
                      <a:endParaRPr lang="en-US" altLang="zh-TW" sz="1200" b="0" i="0" u="none" strike="noStrike" dirty="0">
                        <a:solidFill>
                          <a:schemeClr val="tx1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  <p:sp>
        <p:nvSpPr>
          <p:cNvPr id="10" name="標題 1"/>
          <p:cNvSpPr txBox="1">
            <a:spLocks/>
          </p:cNvSpPr>
          <p:nvPr/>
        </p:nvSpPr>
        <p:spPr bwMode="auto">
          <a:xfrm>
            <a:off x="0" y="0"/>
            <a:ext cx="9144000" cy="689720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accent2"/>
                </a:solidFill>
                <a:latin typeface="Tahoma" pitchFamily="34" charset="0"/>
                <a:ea typeface="新細明體" pitchFamily="18" charset="-12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accent2"/>
                </a:solidFill>
                <a:latin typeface="Tahoma" pitchFamily="34" charset="0"/>
                <a:ea typeface="新細明體" pitchFamily="18" charset="-12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accent2"/>
                </a:solidFill>
                <a:latin typeface="Tahoma" pitchFamily="34" charset="0"/>
                <a:ea typeface="新細明體" pitchFamily="18" charset="-12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accent2"/>
                </a:solidFill>
                <a:latin typeface="Tahoma" pitchFamily="34" charset="0"/>
                <a:ea typeface="新細明體" pitchFamily="18" charset="-12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accent2"/>
                </a:solidFill>
                <a:latin typeface="Tahoma" pitchFamily="34" charset="0"/>
                <a:ea typeface="新細明體" pitchFamily="18" charset="-12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accent2"/>
                </a:solidFill>
                <a:latin typeface="Tahoma" pitchFamily="34" charset="0"/>
                <a:ea typeface="新細明體" pitchFamily="18" charset="-12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accent2"/>
                </a:solidFill>
                <a:latin typeface="Tahoma" pitchFamily="34" charset="0"/>
                <a:ea typeface="新細明體" pitchFamily="18" charset="-12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accent2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algn="ctr"/>
            <a:r>
              <a:rPr lang="en-US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2015</a:t>
            </a:r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年中度颱風</a:t>
            </a:r>
            <a:r>
              <a:rPr lang="en-US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SOUDELOR</a:t>
            </a:r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－</a:t>
            </a:r>
            <a:r>
              <a:rPr lang="en-US" altLang="zh-TW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RCSS</a:t>
            </a:r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校</a:t>
            </a:r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驗</a:t>
            </a:r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結果</a:t>
            </a:r>
            <a:endParaRPr lang="zh-TW" altLang="en-US" sz="28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4632011" y="689720"/>
            <a:ext cx="43231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RCSS 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8</a:t>
            </a:r>
            <a:r>
              <a:rPr lang="zh-TW" altLang="en-US" sz="2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月</a:t>
            </a:r>
            <a:r>
              <a:rPr lang="en-US" altLang="zh-TW" sz="2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6</a:t>
            </a:r>
            <a:r>
              <a:rPr lang="zh-TW" altLang="en-US" sz="2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日</a:t>
            </a:r>
            <a:r>
              <a:rPr lang="en-US" altLang="zh-TW" sz="2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00Z</a:t>
            </a:r>
            <a:r>
              <a:rPr lang="zh-TW" altLang="en-US" sz="2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至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8</a:t>
            </a:r>
            <a:r>
              <a:rPr lang="zh-TW" altLang="en-US" sz="2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月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8</a:t>
            </a:r>
            <a:r>
              <a:rPr lang="zh-TW" altLang="en-US" sz="2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日</a:t>
            </a:r>
            <a:r>
              <a:rPr lang="en-US" altLang="zh-TW" sz="2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23Z</a:t>
            </a:r>
            <a:r>
              <a:rPr lang="zh-TW" altLang="en-US" sz="2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期間</a:t>
            </a:r>
            <a:endParaRPr lang="en-US" altLang="zh-TW" sz="20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en-US" altLang="zh-TW" sz="2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TY WARNING 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# </a:t>
            </a:r>
            <a:r>
              <a:rPr lang="en-US" altLang="zh-TW" sz="2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01 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- </a:t>
            </a:r>
            <a:r>
              <a:rPr lang="en-US" altLang="zh-TW" sz="2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21</a:t>
            </a:r>
            <a:endParaRPr lang="en-US" altLang="zh-TW" sz="20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endParaRPr lang="en-US" altLang="zh-TW" sz="20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endParaRPr lang="en-US" altLang="zh-TW" sz="20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7515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2" y="3717032"/>
            <a:ext cx="4472612" cy="268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7756" y="3717031"/>
            <a:ext cx="4472612" cy="268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980728"/>
            <a:ext cx="4472612" cy="2672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文字方塊 8"/>
          <p:cNvSpPr txBox="1"/>
          <p:nvPr/>
        </p:nvSpPr>
        <p:spPr>
          <a:xfrm>
            <a:off x="2627784" y="689720"/>
            <a:ext cx="43231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RCSS 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8</a:t>
            </a:r>
            <a:r>
              <a:rPr lang="zh-TW" altLang="en-US" sz="2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月</a:t>
            </a:r>
            <a:r>
              <a:rPr lang="en-US" altLang="zh-TW" sz="2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6</a:t>
            </a:r>
            <a:r>
              <a:rPr lang="zh-TW" altLang="en-US" sz="2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日</a:t>
            </a:r>
            <a:r>
              <a:rPr lang="en-US" altLang="zh-TW" sz="2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00Z</a:t>
            </a:r>
            <a:r>
              <a:rPr lang="zh-TW" altLang="en-US" sz="2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至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8</a:t>
            </a:r>
            <a:r>
              <a:rPr lang="zh-TW" altLang="en-US" sz="2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月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8</a:t>
            </a:r>
            <a:r>
              <a:rPr lang="zh-TW" altLang="en-US" sz="2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日</a:t>
            </a:r>
            <a:r>
              <a:rPr lang="en-US" altLang="zh-TW" sz="2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23Z</a:t>
            </a:r>
            <a:r>
              <a:rPr lang="zh-TW" altLang="en-US" sz="2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期間</a:t>
            </a:r>
            <a:endParaRPr lang="en-US" altLang="zh-TW" sz="20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0" name="標題 1"/>
          <p:cNvSpPr txBox="1">
            <a:spLocks/>
          </p:cNvSpPr>
          <p:nvPr/>
        </p:nvSpPr>
        <p:spPr bwMode="auto">
          <a:xfrm>
            <a:off x="0" y="0"/>
            <a:ext cx="9144000" cy="689720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accent2"/>
                </a:solidFill>
                <a:latin typeface="Tahoma" pitchFamily="34" charset="0"/>
                <a:ea typeface="新細明體" pitchFamily="18" charset="-12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accent2"/>
                </a:solidFill>
                <a:latin typeface="Tahoma" pitchFamily="34" charset="0"/>
                <a:ea typeface="新細明體" pitchFamily="18" charset="-12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accent2"/>
                </a:solidFill>
                <a:latin typeface="Tahoma" pitchFamily="34" charset="0"/>
                <a:ea typeface="新細明體" pitchFamily="18" charset="-12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accent2"/>
                </a:solidFill>
                <a:latin typeface="Tahoma" pitchFamily="34" charset="0"/>
                <a:ea typeface="新細明體" pitchFamily="18" charset="-12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accent2"/>
                </a:solidFill>
                <a:latin typeface="Tahoma" pitchFamily="34" charset="0"/>
                <a:ea typeface="新細明體" pitchFamily="18" charset="-12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accent2"/>
                </a:solidFill>
                <a:latin typeface="Tahoma" pitchFamily="34" charset="0"/>
                <a:ea typeface="新細明體" pitchFamily="18" charset="-12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accent2"/>
                </a:solidFill>
                <a:latin typeface="Tahoma" pitchFamily="34" charset="0"/>
                <a:ea typeface="新細明體" pitchFamily="18" charset="-12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accent2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algn="ctr"/>
            <a:r>
              <a:rPr lang="en-US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2015</a:t>
            </a:r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年中度颱風</a:t>
            </a:r>
            <a:r>
              <a:rPr lang="en-US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SOUDELOR</a:t>
            </a:r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－</a:t>
            </a:r>
            <a:r>
              <a:rPr lang="en-US" altLang="zh-TW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RCSS</a:t>
            </a:r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校</a:t>
            </a:r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驗</a:t>
            </a:r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結果</a:t>
            </a:r>
            <a:endParaRPr lang="zh-TW" altLang="en-US" sz="28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51950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1428209" y="5088004"/>
            <a:ext cx="66247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altLang="zh-TW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8</a:t>
            </a:r>
            <a:r>
              <a:rPr lang="zh-TW" altLang="pl-PL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7</a:t>
            </a:r>
            <a:r>
              <a:rPr lang="zh-TW" altLang="pl-PL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日</a:t>
            </a:r>
            <a:r>
              <a:rPr lang="en-US" altLang="zh-TW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17Z</a:t>
            </a:r>
            <a:r>
              <a:rPr lang="zh-TW" altLang="pl-PL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至</a:t>
            </a:r>
            <a:r>
              <a:rPr lang="pl-PL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8</a:t>
            </a:r>
            <a:r>
              <a:rPr lang="zh-TW" altLang="pl-PL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pl-PL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8</a:t>
            </a:r>
            <a:r>
              <a:rPr lang="zh-TW" altLang="pl-PL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日</a:t>
            </a:r>
            <a:r>
              <a:rPr lang="en-US" altLang="zh-TW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02Z</a:t>
            </a:r>
          </a:p>
          <a:p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颱風中心接近</a:t>
            </a:r>
            <a:r>
              <a:rPr lang="en-US" altLang="zh-TW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24.0°N 122.0°E</a:t>
            </a:r>
            <a:endParaRPr lang="en-US" altLang="zh-TW" sz="24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sz="2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dirty="0"/>
          </a:p>
        </p:txBody>
      </p:sp>
      <p:sp>
        <p:nvSpPr>
          <p:cNvPr id="5" name="標題 1"/>
          <p:cNvSpPr txBox="1">
            <a:spLocks/>
          </p:cNvSpPr>
          <p:nvPr/>
        </p:nvSpPr>
        <p:spPr bwMode="auto">
          <a:xfrm>
            <a:off x="251520" y="116632"/>
            <a:ext cx="8608789" cy="57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accent2"/>
                </a:solidFill>
                <a:latin typeface="Tahoma" pitchFamily="34" charset="0"/>
                <a:ea typeface="新細明體" pitchFamily="18" charset="-12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accent2"/>
                </a:solidFill>
                <a:latin typeface="Tahoma" pitchFamily="34" charset="0"/>
                <a:ea typeface="新細明體" pitchFamily="18" charset="-12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accent2"/>
                </a:solidFill>
                <a:latin typeface="Tahoma" pitchFamily="34" charset="0"/>
                <a:ea typeface="新細明體" pitchFamily="18" charset="-12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accent2"/>
                </a:solidFill>
                <a:latin typeface="Tahoma" pitchFamily="34" charset="0"/>
                <a:ea typeface="新細明體" pitchFamily="18" charset="-12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accent2"/>
                </a:solidFill>
                <a:latin typeface="Tahoma" pitchFamily="34" charset="0"/>
                <a:ea typeface="新細明體" pitchFamily="18" charset="-12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accent2"/>
                </a:solidFill>
                <a:latin typeface="Tahoma" pitchFamily="34" charset="0"/>
                <a:ea typeface="新細明體" pitchFamily="18" charset="-12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accent2"/>
                </a:solidFill>
                <a:latin typeface="Tahoma" pitchFamily="34" charset="0"/>
                <a:ea typeface="新細明體" pitchFamily="18" charset="-12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accent2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algn="ctr"/>
            <a:r>
              <a:rPr lang="en-US" altLang="zh-TW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2015</a:t>
            </a:r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年中度</a:t>
            </a:r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颱風</a:t>
            </a:r>
            <a:r>
              <a:rPr lang="en-US" altLang="zh-TW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SOUDELOR</a:t>
            </a:r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影響最大</a:t>
            </a:r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時期</a:t>
            </a:r>
            <a:endParaRPr lang="zh-TW" altLang="en-US" sz="28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" name="AutoShape 2" descr="http://aoaws.caa.gov.tw/data/tamc/typh/1513_Soudelor_W_13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HK" altLang="en-US"/>
          </a:p>
        </p:txBody>
      </p:sp>
      <p:sp>
        <p:nvSpPr>
          <p:cNvPr id="4" name="AutoShape 5" descr="http://aoaws.caa.gov.tw/data/tamc/typh/1513_Soudelor_W_13.gif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HK" altLang="en-US"/>
          </a:p>
        </p:txBody>
      </p:sp>
      <p:pic>
        <p:nvPicPr>
          <p:cNvPr id="1030" name="Picture 6" descr="C:\Users\saunei\Desktop\1513_Soudelor_W_1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947400"/>
            <a:ext cx="5943504" cy="4140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6167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3201385"/>
              </p:ext>
            </p:extLst>
          </p:nvPr>
        </p:nvGraphicFramePr>
        <p:xfrm>
          <a:off x="467544" y="747029"/>
          <a:ext cx="3456384" cy="585934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08112"/>
                <a:gridCol w="864096"/>
                <a:gridCol w="720080"/>
                <a:gridCol w="864096"/>
              </a:tblGrid>
              <a:tr h="556259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1" i="0" u="none" strike="noStrike" dirty="0" smtClean="0">
                          <a:solidFill>
                            <a:srgbClr val="00B0F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RCTP</a:t>
                      </a:r>
                      <a:r>
                        <a:rPr lang="en-US" altLang="zh-TW" sz="2000" b="1" i="0" u="none" strike="noStrike" baseline="0" dirty="0" smtClean="0">
                          <a:solidFill>
                            <a:srgbClr val="00B0F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</a:t>
                      </a:r>
                      <a:r>
                        <a:rPr lang="zh-TW" altLang="en-US" sz="2000" b="1" i="0" u="none" strike="noStrike" dirty="0" smtClean="0">
                          <a:solidFill>
                            <a:srgbClr val="00B0F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觀測資料</a:t>
                      </a:r>
                      <a:endParaRPr lang="en-US" altLang="zh-TW" sz="2000" b="1" i="0" u="none" strike="noStrike" dirty="0" smtClean="0">
                        <a:solidFill>
                          <a:srgbClr val="00B0F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 fontAlgn="ctr"/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（取最大陣風前後三小時）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r" fontAlgn="ctr"/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r" fontAlgn="ctr"/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r" fontAlgn="ctr"/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</a:tr>
              <a:tr h="208502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時間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風向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風速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陣風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</a:tr>
              <a:tr h="20850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71700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40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37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54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</a:tr>
              <a:tr h="20850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71718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40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33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49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</a:tr>
              <a:tr h="20850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71730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40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33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53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</a:tr>
              <a:tr h="28359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71745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40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33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65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</a:tr>
              <a:tr h="20850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71753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40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41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65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</a:tr>
              <a:tr h="20850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71800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40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37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65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</a:tr>
              <a:tr h="20850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71816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40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35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54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</a:tr>
              <a:tr h="20850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71818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40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38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64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</a:tr>
              <a:tr h="20850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71824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30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43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74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</a:tr>
              <a:tr h="20850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71830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30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44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74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</a:tr>
              <a:tr h="20850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71900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50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44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61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</a:tr>
              <a:tr h="20850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71930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40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45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64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</a:tr>
              <a:tr h="20850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71935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40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50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74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</a:tr>
              <a:tr h="20850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71955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40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48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77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</a:tr>
              <a:tr h="22394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1" i="1" u="none" strike="noStrike" dirty="0">
                          <a:solidFill>
                            <a:srgbClr val="00B0F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72000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1" i="1" u="none" strike="noStrike" dirty="0">
                          <a:solidFill>
                            <a:srgbClr val="00B0F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1" i="1" u="none" strike="noStrike" dirty="0">
                          <a:solidFill>
                            <a:srgbClr val="00B0F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1" i="1" u="none" strike="noStrike" dirty="0">
                          <a:solidFill>
                            <a:srgbClr val="00B0F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81</a:t>
                      </a:r>
                    </a:p>
                  </a:txBody>
                  <a:tcPr marL="7620" marR="7620" marT="7620" marB="0" anchor="ctr"/>
                </a:tc>
              </a:tr>
              <a:tr h="20850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72030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50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43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63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</a:tr>
              <a:tr h="20850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72100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50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41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62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</a:tr>
              <a:tr h="20850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72125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60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46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76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</a:tr>
              <a:tr h="20850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72130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60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46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76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</a:tr>
              <a:tr h="20850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72200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70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47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70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</a:tr>
              <a:tr h="20850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72230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70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46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67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</a:tr>
              <a:tr h="20850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72243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70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45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80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</a:tr>
              <a:tr h="20850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72300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70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48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74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</a:tr>
              <a:tr h="20850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72330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70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42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65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8167"/>
              </p:ext>
            </p:extLst>
          </p:nvPr>
        </p:nvGraphicFramePr>
        <p:xfrm>
          <a:off x="4139952" y="1268760"/>
          <a:ext cx="4752528" cy="469272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00200"/>
                <a:gridCol w="936104"/>
                <a:gridCol w="1008112"/>
                <a:gridCol w="1008112"/>
              </a:tblGrid>
              <a:tr h="750659">
                <a:tc gridSpan="4"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200" b="1" u="none" dirty="0" smtClean="0">
                          <a:solidFill>
                            <a:srgbClr val="00B0F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實際</a:t>
                      </a:r>
                      <a:r>
                        <a:rPr lang="zh-TW" altLang="en-US" sz="2200" b="1" i="0" u="none" strike="noStrike" baseline="0" dirty="0" smtClean="0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觀測</a:t>
                      </a:r>
                      <a:r>
                        <a:rPr lang="zh-TW" altLang="en-US" sz="22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與</a:t>
                      </a:r>
                      <a:r>
                        <a:rPr lang="zh-TW" altLang="en-US" sz="2200" b="1" i="0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氣候模式統計</a:t>
                      </a:r>
                      <a:r>
                        <a:rPr lang="zh-TW" altLang="en-US" sz="22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預報值</a:t>
                      </a:r>
                      <a:r>
                        <a:rPr lang="zh-TW" altLang="en-US" sz="2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比較</a:t>
                      </a:r>
                      <a:endParaRPr lang="en-US" altLang="zh-TW" sz="2200" b="1" u="none" dirty="0" smtClean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</a:tr>
              <a:tr h="552490">
                <a:tc>
                  <a:txBody>
                    <a:bodyPr/>
                    <a:lstStyle/>
                    <a:p>
                      <a:pPr algn="l" fontAlgn="ctr"/>
                      <a:endParaRPr lang="zh-TW" altLang="en-US" sz="2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風向</a:t>
                      </a:r>
                      <a:endParaRPr lang="en-US" sz="2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風速</a:t>
                      </a:r>
                      <a:endParaRPr lang="en-US" sz="2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陣風</a:t>
                      </a:r>
                      <a:endParaRPr lang="en-US" sz="2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</a:tr>
              <a:tr h="379199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200" b="1" u="sng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十分鐘平均</a:t>
                      </a:r>
                      <a:endParaRPr lang="en-US" altLang="zh-TW" sz="2200" b="1" u="sng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zh-TW" sz="2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zh-TW" sz="2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zh-TW" sz="2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</a:tr>
              <a:tr h="379199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200" b="1" i="0" u="none" strike="noStrike" baseline="0" dirty="0" smtClean="0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觀測</a:t>
                      </a:r>
                      <a:endParaRPr lang="en-US" altLang="zh-TW" sz="2200" b="1" dirty="0" smtClean="0">
                        <a:solidFill>
                          <a:srgbClr val="00B0F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200" b="0" i="0" u="none" strike="noStrike" dirty="0" smtClean="0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040</a:t>
                      </a:r>
                      <a:endParaRPr lang="en-US" altLang="zh-TW" sz="2200" b="0" i="0" u="none" strike="noStrike" dirty="0">
                        <a:solidFill>
                          <a:srgbClr val="00B0F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200" b="0" i="0" u="none" strike="noStrike" dirty="0" smtClean="0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42</a:t>
                      </a:r>
                      <a:endParaRPr lang="en-US" altLang="zh-TW" sz="2200" b="0" i="0" u="none" strike="noStrike" dirty="0">
                        <a:solidFill>
                          <a:srgbClr val="00B0F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200" b="0" i="0" u="none" strike="noStrike" dirty="0" smtClean="0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67</a:t>
                      </a:r>
                      <a:endParaRPr lang="en-US" altLang="zh-TW" sz="2200" b="0" i="0" u="none" strike="noStrike" dirty="0">
                        <a:solidFill>
                          <a:srgbClr val="00B0F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</a:tr>
              <a:tr h="750659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2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統計預報</a:t>
                      </a:r>
                      <a:endParaRPr lang="en-US" altLang="zh-TW" sz="2200" b="1" i="0" u="none" strike="noStrike" dirty="0" smtClean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2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040</a:t>
                      </a:r>
                      <a:endParaRPr lang="zh-TW" altLang="en-US" sz="22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2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40</a:t>
                      </a:r>
                      <a:endParaRPr lang="en-US" altLang="zh-TW" sz="22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2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60</a:t>
                      </a:r>
                      <a:endParaRPr lang="en-US" altLang="zh-TW" sz="22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</a:tr>
              <a:tr h="750659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200" b="1" u="sng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最大陣風時之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22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zh-TW" sz="22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zh-TW" sz="22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</a:tr>
              <a:tr h="379199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200" b="1" i="0" u="none" strike="noStrike" baseline="0" dirty="0" smtClean="0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觀測</a:t>
                      </a:r>
                      <a:endParaRPr lang="en-US" altLang="zh-TW" sz="2200" b="1" dirty="0" smtClean="0">
                        <a:solidFill>
                          <a:srgbClr val="00B0F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200" b="0" i="0" u="none" strike="noStrike" dirty="0" smtClean="0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050</a:t>
                      </a:r>
                      <a:endParaRPr lang="zh-TW" altLang="en-US" sz="2200" b="0" i="0" u="none" strike="noStrike" dirty="0">
                        <a:solidFill>
                          <a:srgbClr val="00B0F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200" b="0" i="0" u="none" strike="noStrike" dirty="0" smtClean="0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48</a:t>
                      </a:r>
                      <a:endParaRPr lang="en-US" altLang="zh-TW" sz="2200" b="0" i="0" u="none" strike="noStrike" dirty="0">
                        <a:solidFill>
                          <a:srgbClr val="00B0F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200" b="0" i="0" u="none" strike="noStrike" dirty="0" smtClean="0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81</a:t>
                      </a:r>
                      <a:endParaRPr lang="en-US" altLang="zh-TW" sz="2200" b="0" i="0" u="none" strike="noStrike" dirty="0">
                        <a:solidFill>
                          <a:srgbClr val="00B0F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</a:tr>
              <a:tr h="750659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2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統計預報</a:t>
                      </a:r>
                      <a:endParaRPr lang="en-US" altLang="zh-TW" sz="2200" b="1" i="0" u="none" strike="noStrike" dirty="0" smtClean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2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030</a:t>
                      </a:r>
                      <a:endParaRPr lang="zh-TW" altLang="en-US" sz="22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2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55</a:t>
                      </a:r>
                      <a:endParaRPr lang="en-US" altLang="zh-TW" sz="22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2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75</a:t>
                      </a:r>
                      <a:endParaRPr lang="en-US" altLang="zh-TW" sz="22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  <p:sp>
        <p:nvSpPr>
          <p:cNvPr id="5" name="標題 1"/>
          <p:cNvSpPr txBox="1">
            <a:spLocks/>
          </p:cNvSpPr>
          <p:nvPr/>
        </p:nvSpPr>
        <p:spPr bwMode="auto">
          <a:xfrm>
            <a:off x="179511" y="764704"/>
            <a:ext cx="8608789" cy="630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accent2"/>
                </a:solidFill>
                <a:latin typeface="Tahoma" pitchFamily="34" charset="0"/>
                <a:ea typeface="新細明體" pitchFamily="18" charset="-12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accent2"/>
                </a:solidFill>
                <a:latin typeface="Tahoma" pitchFamily="34" charset="0"/>
                <a:ea typeface="新細明體" pitchFamily="18" charset="-12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accent2"/>
                </a:solidFill>
                <a:latin typeface="Tahoma" pitchFamily="34" charset="0"/>
                <a:ea typeface="新細明體" pitchFamily="18" charset="-12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accent2"/>
                </a:solidFill>
                <a:latin typeface="Tahoma" pitchFamily="34" charset="0"/>
                <a:ea typeface="新細明體" pitchFamily="18" charset="-12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accent2"/>
                </a:solidFill>
                <a:latin typeface="Tahoma" pitchFamily="34" charset="0"/>
                <a:ea typeface="新細明體" pitchFamily="18" charset="-12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accent2"/>
                </a:solidFill>
                <a:latin typeface="Tahoma" pitchFamily="34" charset="0"/>
                <a:ea typeface="新細明體" pitchFamily="18" charset="-12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accent2"/>
                </a:solidFill>
                <a:latin typeface="Tahoma" pitchFamily="34" charset="0"/>
                <a:ea typeface="新細明體" pitchFamily="18" charset="-12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accent2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algn="ctr"/>
            <a:endParaRPr lang="en-US" altLang="zh-TW" sz="2800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標題 1"/>
          <p:cNvSpPr txBox="1">
            <a:spLocks/>
          </p:cNvSpPr>
          <p:nvPr/>
        </p:nvSpPr>
        <p:spPr bwMode="auto">
          <a:xfrm>
            <a:off x="0" y="0"/>
            <a:ext cx="9144000" cy="689720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accent2"/>
                </a:solidFill>
                <a:latin typeface="Tahoma" pitchFamily="34" charset="0"/>
                <a:ea typeface="新細明體" pitchFamily="18" charset="-12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accent2"/>
                </a:solidFill>
                <a:latin typeface="Tahoma" pitchFamily="34" charset="0"/>
                <a:ea typeface="新細明體" pitchFamily="18" charset="-12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accent2"/>
                </a:solidFill>
                <a:latin typeface="Tahoma" pitchFamily="34" charset="0"/>
                <a:ea typeface="新細明體" pitchFamily="18" charset="-12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accent2"/>
                </a:solidFill>
                <a:latin typeface="Tahoma" pitchFamily="34" charset="0"/>
                <a:ea typeface="新細明體" pitchFamily="18" charset="-12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accent2"/>
                </a:solidFill>
                <a:latin typeface="Tahoma" pitchFamily="34" charset="0"/>
                <a:ea typeface="新細明體" pitchFamily="18" charset="-12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accent2"/>
                </a:solidFill>
                <a:latin typeface="Tahoma" pitchFamily="34" charset="0"/>
                <a:ea typeface="新細明體" pitchFamily="18" charset="-12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accent2"/>
                </a:solidFill>
                <a:latin typeface="Tahoma" pitchFamily="34" charset="0"/>
                <a:ea typeface="新細明體" pitchFamily="18" charset="-12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accent2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algn="ctr"/>
            <a:r>
              <a:rPr lang="en-US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7</a:t>
            </a:r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日</a:t>
            </a:r>
            <a:r>
              <a:rPr lang="en-US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17-24Z RCTP</a:t>
            </a:r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風場</a:t>
            </a:r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分析</a:t>
            </a:r>
            <a:endParaRPr lang="zh-TW" altLang="en-US" sz="28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11874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2083812"/>
              </p:ext>
            </p:extLst>
          </p:nvPr>
        </p:nvGraphicFramePr>
        <p:xfrm>
          <a:off x="683568" y="1628800"/>
          <a:ext cx="2808312" cy="33299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02078"/>
                <a:gridCol w="702078"/>
                <a:gridCol w="702078"/>
                <a:gridCol w="702078"/>
              </a:tblGrid>
              <a:tr h="205740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1" i="0" u="none" strike="noStrike" dirty="0" smtClean="0">
                          <a:solidFill>
                            <a:srgbClr val="00B0F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RCSS</a:t>
                      </a:r>
                      <a:r>
                        <a:rPr lang="en-US" altLang="zh-TW" sz="1600" b="1" i="0" u="none" strike="noStrike" baseline="0" dirty="0" smtClean="0">
                          <a:solidFill>
                            <a:srgbClr val="00B0F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</a:t>
                      </a:r>
                      <a:r>
                        <a:rPr lang="zh-TW" altLang="en-US" sz="1600" b="1" i="0" u="none" strike="noStrike" dirty="0" smtClean="0">
                          <a:solidFill>
                            <a:srgbClr val="00B0F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觀測資料</a:t>
                      </a:r>
                      <a:endParaRPr lang="en-US" altLang="zh-TW" sz="1600" b="1" i="0" u="none" strike="noStrike" dirty="0" smtClean="0">
                        <a:solidFill>
                          <a:srgbClr val="00B0F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 fontAlgn="ctr"/>
                      <a:r>
                        <a:rPr lang="zh-TW" alt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（取最大陣風前後三小時）</a:t>
                      </a:r>
                      <a:endParaRPr lang="en-US" altLang="zh-TW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205740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時間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風向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風速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陣風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71600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34</a:t>
                      </a:r>
                    </a:p>
                  </a:txBody>
                  <a:tcPr marL="7620" marR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71700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35</a:t>
                      </a:r>
                    </a:p>
                  </a:txBody>
                  <a:tcPr marL="7620" marR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71706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46</a:t>
                      </a:r>
                    </a:p>
                  </a:txBody>
                  <a:tcPr marL="7620" marR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71800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56</a:t>
                      </a:r>
                    </a:p>
                  </a:txBody>
                  <a:tcPr marL="7620" marR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71836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63</a:t>
                      </a:r>
                    </a:p>
                  </a:txBody>
                  <a:tcPr marL="7620" marR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71900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70</a:t>
                      </a:r>
                    </a:p>
                  </a:txBody>
                  <a:tcPr marL="7620" marR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1" i="1" u="none" strike="noStrike" dirty="0">
                          <a:solidFill>
                            <a:srgbClr val="00B0F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71929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1" i="1" u="none" strike="noStrike" dirty="0">
                          <a:solidFill>
                            <a:srgbClr val="00B0F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1" i="1" u="none" strike="noStrike" dirty="0">
                          <a:solidFill>
                            <a:srgbClr val="00B0F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1" i="1" u="none" strike="noStrike" dirty="0">
                          <a:solidFill>
                            <a:srgbClr val="00B0F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79</a:t>
                      </a:r>
                    </a:p>
                  </a:txBody>
                  <a:tcPr marL="7620" marR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72000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67</a:t>
                      </a:r>
                    </a:p>
                  </a:txBody>
                  <a:tcPr marL="7620" marR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72100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66</a:t>
                      </a:r>
                    </a:p>
                  </a:txBody>
                  <a:tcPr marL="7620" marR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72122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76</a:t>
                      </a:r>
                    </a:p>
                  </a:txBody>
                  <a:tcPr marL="7620" marR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72200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74</a:t>
                      </a:r>
                    </a:p>
                  </a:txBody>
                  <a:tcPr marL="7620" marR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72200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74</a:t>
                      </a:r>
                    </a:p>
                  </a:txBody>
                  <a:tcPr marL="7620" marR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72230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90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69</a:t>
                      </a: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2029500"/>
              </p:ext>
            </p:extLst>
          </p:nvPr>
        </p:nvGraphicFramePr>
        <p:xfrm>
          <a:off x="3779912" y="908720"/>
          <a:ext cx="4892771" cy="536420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88232"/>
                <a:gridCol w="710193"/>
                <a:gridCol w="1008960"/>
                <a:gridCol w="1085386"/>
              </a:tblGrid>
              <a:tr h="680006">
                <a:tc gridSpan="4"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200" b="1" u="none" dirty="0" smtClean="0">
                          <a:solidFill>
                            <a:srgbClr val="00B0F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實際</a:t>
                      </a:r>
                      <a:r>
                        <a:rPr lang="zh-TW" altLang="en-US" sz="2200" b="1" i="0" u="none" strike="noStrike" baseline="0" dirty="0" smtClean="0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觀測</a:t>
                      </a:r>
                      <a:r>
                        <a:rPr lang="zh-TW" altLang="en-US" sz="22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與</a:t>
                      </a:r>
                      <a:r>
                        <a:rPr lang="zh-TW" altLang="en-US" sz="2200" b="1" i="0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氣候模式統計</a:t>
                      </a:r>
                      <a:r>
                        <a:rPr lang="zh-TW" altLang="en-US" sz="22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預報值</a:t>
                      </a:r>
                      <a:r>
                        <a:rPr lang="zh-TW" altLang="en-US" sz="2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比較</a:t>
                      </a:r>
                      <a:endParaRPr lang="en-US" altLang="zh-TW" sz="2200" b="1" u="none" dirty="0" smtClean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2200" b="1" u="none" dirty="0" smtClean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</a:tr>
              <a:tr h="545476">
                <a:tc>
                  <a:txBody>
                    <a:bodyPr/>
                    <a:lstStyle/>
                    <a:p>
                      <a:pPr algn="l" fontAlgn="ctr"/>
                      <a:endParaRPr lang="zh-TW" altLang="en-US" sz="2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風向</a:t>
                      </a:r>
                      <a:endParaRPr lang="en-US" sz="2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風速</a:t>
                      </a:r>
                      <a:endParaRPr lang="en-US" sz="2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陣風</a:t>
                      </a:r>
                      <a:endParaRPr lang="en-US" sz="2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</a:tr>
              <a:tr h="343823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200" b="1" u="sng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十分鐘平均</a:t>
                      </a:r>
                      <a:endParaRPr lang="en-US" altLang="zh-TW" sz="2200" b="1" u="sng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zh-TW" sz="2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zh-TW" sz="2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zh-TW" sz="2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</a:tr>
              <a:tr h="343823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200" b="1" i="0" u="none" strike="noStrike" baseline="0" dirty="0" smtClean="0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觀測</a:t>
                      </a:r>
                      <a:endParaRPr lang="en-US" altLang="zh-TW" sz="2200" b="1" dirty="0" smtClean="0">
                        <a:solidFill>
                          <a:srgbClr val="00B0F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200" b="0" i="0" u="none" strike="noStrike" dirty="0" smtClean="0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080</a:t>
                      </a:r>
                      <a:endParaRPr lang="en-US" altLang="zh-TW" sz="2200" b="0" i="0" u="none" strike="noStrike" dirty="0">
                        <a:solidFill>
                          <a:srgbClr val="00B0F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200" b="0" i="0" u="none" strike="noStrike" dirty="0" smtClean="0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35</a:t>
                      </a:r>
                      <a:endParaRPr lang="en-US" altLang="zh-TW" sz="2200" b="0" i="0" u="none" strike="noStrike" dirty="0">
                        <a:solidFill>
                          <a:srgbClr val="00B0F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200" b="0" i="0" u="none" strike="noStrike" dirty="0" smtClean="0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62</a:t>
                      </a:r>
                      <a:endParaRPr lang="en-US" altLang="zh-TW" sz="2200" b="0" i="0" u="none" strike="noStrike" dirty="0">
                        <a:solidFill>
                          <a:srgbClr val="00B0F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</a:tr>
              <a:tr h="680006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2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統計預報</a:t>
                      </a:r>
                      <a:endParaRPr lang="en-US" altLang="zh-TW" sz="2200" b="1" i="0" u="none" strike="noStrike" dirty="0" smtClean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2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080</a:t>
                      </a:r>
                      <a:endParaRPr lang="zh-TW" altLang="en-US" sz="22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2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28</a:t>
                      </a:r>
                      <a:endParaRPr lang="en-US" altLang="zh-TW" sz="22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2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47</a:t>
                      </a:r>
                      <a:endParaRPr lang="en-US" altLang="zh-TW" sz="22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</a:tr>
              <a:tr h="680006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200" b="1" dirty="0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平均值</a:t>
                      </a:r>
                      <a:r>
                        <a:rPr lang="en-US" altLang="zh-TW" sz="2200" b="1" dirty="0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+2</a:t>
                      </a:r>
                      <a:r>
                        <a:rPr lang="zh-TW" altLang="en-US" sz="2200" b="1" dirty="0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標準差</a:t>
                      </a:r>
                      <a:endParaRPr lang="en-US" altLang="zh-TW" sz="2200" b="1" dirty="0" smtClean="0">
                        <a:solidFill>
                          <a:schemeClr val="bg2">
                            <a:lumMod val="40000"/>
                            <a:lumOff val="60000"/>
                          </a:schemeClr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200" b="1" i="0" u="none" strike="noStrike" dirty="0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080</a:t>
                      </a:r>
                      <a:endParaRPr lang="zh-TW" altLang="en-US" sz="2200" b="1" i="0" u="none" strike="noStrike" dirty="0">
                        <a:solidFill>
                          <a:schemeClr val="bg2">
                            <a:lumMod val="40000"/>
                            <a:lumOff val="6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200" b="1" i="0" u="none" strike="noStrike" dirty="0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34</a:t>
                      </a:r>
                      <a:endParaRPr lang="en-US" altLang="zh-TW" sz="2200" b="1" i="0" u="none" strike="noStrike" dirty="0">
                        <a:solidFill>
                          <a:schemeClr val="bg2">
                            <a:lumMod val="40000"/>
                            <a:lumOff val="6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200" b="1" i="0" u="none" strike="noStrike" dirty="0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57</a:t>
                      </a:r>
                      <a:endParaRPr lang="en-US" altLang="zh-TW" sz="2200" b="1" i="0" u="none" strike="noStrike" dirty="0">
                        <a:solidFill>
                          <a:schemeClr val="bg2">
                            <a:lumMod val="40000"/>
                            <a:lumOff val="6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</a:tr>
              <a:tr h="365525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200" b="1" u="sng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最大陣風時之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22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zh-TW" sz="22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zh-TW" sz="22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</a:tr>
              <a:tr h="365525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200" b="1" i="0" u="none" strike="noStrike" baseline="0" dirty="0" smtClean="0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觀測</a:t>
                      </a:r>
                      <a:endParaRPr lang="en-US" altLang="zh-TW" sz="2200" b="1" dirty="0" smtClean="0">
                        <a:solidFill>
                          <a:srgbClr val="00B0F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200" b="0" i="0" u="none" strike="noStrike" dirty="0" smtClean="0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070</a:t>
                      </a:r>
                      <a:endParaRPr lang="zh-TW" altLang="en-US" sz="2200" b="0" i="0" u="none" strike="noStrike" dirty="0">
                        <a:solidFill>
                          <a:srgbClr val="00B0F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200" b="0" i="0" u="none" strike="noStrike" dirty="0" smtClean="0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42</a:t>
                      </a:r>
                      <a:endParaRPr lang="en-US" altLang="zh-TW" sz="2200" b="0" i="0" u="none" strike="noStrike" dirty="0">
                        <a:solidFill>
                          <a:srgbClr val="00B0F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200" b="0" i="0" u="none" strike="noStrike" dirty="0" smtClean="0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79</a:t>
                      </a:r>
                      <a:endParaRPr lang="en-US" altLang="zh-TW" sz="2200" b="0" i="0" u="none" strike="noStrike" dirty="0">
                        <a:solidFill>
                          <a:srgbClr val="00B0F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</a:tr>
              <a:tr h="680006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2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統計預報</a:t>
                      </a:r>
                      <a:endParaRPr lang="en-US" altLang="zh-TW" sz="2200" b="1" i="0" u="none" strike="noStrike" dirty="0" smtClean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2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070</a:t>
                      </a:r>
                      <a:endParaRPr lang="zh-TW" altLang="en-US" sz="22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2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33</a:t>
                      </a:r>
                      <a:endParaRPr lang="en-US" altLang="zh-TW" sz="22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2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55</a:t>
                      </a:r>
                      <a:endParaRPr lang="en-US" altLang="zh-TW" sz="22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</a:tr>
              <a:tr h="680006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200" b="1" dirty="0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平均值</a:t>
                      </a:r>
                      <a:r>
                        <a:rPr lang="en-US" altLang="zh-TW" sz="2200" b="1" dirty="0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+2</a:t>
                      </a:r>
                      <a:r>
                        <a:rPr lang="zh-TW" altLang="en-US" sz="2200" b="1" dirty="0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標準差</a:t>
                      </a:r>
                      <a:endParaRPr lang="en-US" altLang="zh-TW" sz="2200" b="1" dirty="0" smtClean="0">
                        <a:solidFill>
                          <a:schemeClr val="bg2">
                            <a:lumMod val="40000"/>
                            <a:lumOff val="60000"/>
                          </a:schemeClr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200" b="1" i="0" u="none" strike="noStrike" dirty="0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070</a:t>
                      </a:r>
                      <a:endParaRPr lang="zh-TW" altLang="en-US" sz="2200" b="1" i="0" u="none" strike="noStrike" dirty="0">
                        <a:solidFill>
                          <a:schemeClr val="bg2">
                            <a:lumMod val="40000"/>
                            <a:lumOff val="6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200" b="1" i="0" u="none" strike="noStrike" dirty="0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40</a:t>
                      </a:r>
                      <a:endParaRPr lang="en-US" altLang="zh-TW" sz="2200" b="1" i="0" u="none" strike="noStrike" dirty="0">
                        <a:solidFill>
                          <a:schemeClr val="bg2">
                            <a:lumMod val="40000"/>
                            <a:lumOff val="6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200" b="1" i="0" u="none" strike="noStrike" dirty="0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80</a:t>
                      </a:r>
                      <a:endParaRPr lang="en-US" altLang="zh-TW" sz="2200" b="1" i="0" u="none" strike="noStrike" dirty="0">
                        <a:solidFill>
                          <a:schemeClr val="bg2">
                            <a:lumMod val="40000"/>
                            <a:lumOff val="6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  <p:sp>
        <p:nvSpPr>
          <p:cNvPr id="5" name="標題 1"/>
          <p:cNvSpPr txBox="1">
            <a:spLocks/>
          </p:cNvSpPr>
          <p:nvPr/>
        </p:nvSpPr>
        <p:spPr bwMode="auto">
          <a:xfrm>
            <a:off x="0" y="0"/>
            <a:ext cx="9144000" cy="689720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accent2"/>
                </a:solidFill>
                <a:latin typeface="Tahoma" pitchFamily="34" charset="0"/>
                <a:ea typeface="新細明體" pitchFamily="18" charset="-12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accent2"/>
                </a:solidFill>
                <a:latin typeface="Tahoma" pitchFamily="34" charset="0"/>
                <a:ea typeface="新細明體" pitchFamily="18" charset="-12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accent2"/>
                </a:solidFill>
                <a:latin typeface="Tahoma" pitchFamily="34" charset="0"/>
                <a:ea typeface="新細明體" pitchFamily="18" charset="-12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accent2"/>
                </a:solidFill>
                <a:latin typeface="Tahoma" pitchFamily="34" charset="0"/>
                <a:ea typeface="新細明體" pitchFamily="18" charset="-12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accent2"/>
                </a:solidFill>
                <a:latin typeface="Tahoma" pitchFamily="34" charset="0"/>
                <a:ea typeface="新細明體" pitchFamily="18" charset="-12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accent2"/>
                </a:solidFill>
                <a:latin typeface="Tahoma" pitchFamily="34" charset="0"/>
                <a:ea typeface="新細明體" pitchFamily="18" charset="-12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accent2"/>
                </a:solidFill>
                <a:latin typeface="Tahoma" pitchFamily="34" charset="0"/>
                <a:ea typeface="新細明體" pitchFamily="18" charset="-12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accent2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algn="ctr"/>
            <a:r>
              <a:rPr lang="en-US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7</a:t>
            </a:r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日</a:t>
            </a:r>
            <a:r>
              <a:rPr lang="en-US" altLang="zh-TW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16-23Z RCSS</a:t>
            </a:r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風</a:t>
            </a:r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場</a:t>
            </a:r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分析</a:t>
            </a:r>
            <a:endParaRPr lang="zh-TW" altLang="en-US" sz="28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36308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5132586"/>
              </p:ext>
            </p:extLst>
          </p:nvPr>
        </p:nvGraphicFramePr>
        <p:xfrm>
          <a:off x="3707904" y="1184716"/>
          <a:ext cx="4892771" cy="50845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88232"/>
                <a:gridCol w="710193"/>
                <a:gridCol w="1008960"/>
                <a:gridCol w="1085386"/>
              </a:tblGrid>
              <a:tr h="680006">
                <a:tc gridSpan="4"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200" b="1" u="none" dirty="0" smtClean="0">
                          <a:solidFill>
                            <a:srgbClr val="00B0F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實際</a:t>
                      </a:r>
                      <a:r>
                        <a:rPr lang="zh-TW" altLang="en-US" sz="2200" b="1" i="0" u="none" strike="noStrike" baseline="0" dirty="0" smtClean="0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觀測</a:t>
                      </a:r>
                      <a:r>
                        <a:rPr lang="zh-TW" altLang="en-US" sz="22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與</a:t>
                      </a:r>
                      <a:r>
                        <a:rPr lang="zh-TW" altLang="en-US" sz="2200" b="1" i="0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氣候模式統計</a:t>
                      </a:r>
                      <a:r>
                        <a:rPr lang="zh-TW" altLang="en-US" sz="22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預報值</a:t>
                      </a:r>
                      <a:r>
                        <a:rPr lang="zh-TW" altLang="en-US" sz="2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比較</a:t>
                      </a:r>
                      <a:endParaRPr lang="en-US" altLang="zh-TW" sz="2200" b="1" u="none" dirty="0" smtClean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</a:tr>
              <a:tr h="545476">
                <a:tc>
                  <a:txBody>
                    <a:bodyPr/>
                    <a:lstStyle/>
                    <a:p>
                      <a:pPr algn="l" fontAlgn="ctr"/>
                      <a:endParaRPr lang="zh-TW" altLang="en-US" sz="2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風向</a:t>
                      </a:r>
                      <a:endParaRPr lang="en-US" sz="2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風速</a:t>
                      </a:r>
                      <a:endParaRPr lang="en-US" sz="2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陣風</a:t>
                      </a:r>
                      <a:endParaRPr lang="en-US" sz="2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</a:tr>
              <a:tr h="343823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200" b="1" u="sng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十分鐘平均</a:t>
                      </a:r>
                      <a:endParaRPr lang="en-US" altLang="zh-TW" sz="2200" b="1" u="sng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zh-TW" sz="2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zh-TW" sz="2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zh-TW" sz="2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</a:tr>
              <a:tr h="343823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200" b="1" i="0" u="none" strike="noStrike" baseline="0" dirty="0" smtClean="0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觀測</a:t>
                      </a:r>
                      <a:endParaRPr lang="en-US" altLang="zh-TW" sz="2200" b="1" dirty="0" smtClean="0">
                        <a:solidFill>
                          <a:srgbClr val="00B0F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200" b="0" i="0" u="none" strike="noStrike" dirty="0" smtClean="0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080</a:t>
                      </a:r>
                      <a:endParaRPr lang="en-US" altLang="zh-TW" sz="2200" b="0" i="0" u="none" strike="noStrike" dirty="0">
                        <a:solidFill>
                          <a:srgbClr val="00B0F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200" b="0" i="0" u="none" strike="noStrike" dirty="0" smtClean="0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35</a:t>
                      </a:r>
                      <a:endParaRPr lang="en-US" altLang="zh-TW" sz="2200" b="0" i="0" u="none" strike="noStrike" dirty="0">
                        <a:solidFill>
                          <a:srgbClr val="00B0F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200" b="0" i="0" u="none" strike="noStrike" dirty="0" smtClean="0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62</a:t>
                      </a:r>
                      <a:endParaRPr lang="en-US" altLang="zh-TW" sz="2200" b="0" i="0" u="none" strike="noStrike" dirty="0">
                        <a:solidFill>
                          <a:srgbClr val="00B0F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</a:tr>
              <a:tr h="619188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200" b="1" i="0" u="none" strike="noStrike" dirty="0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統計預報</a:t>
                      </a:r>
                      <a:endParaRPr lang="en-US" altLang="zh-TW" sz="2200" b="1" i="0" u="none" strike="noStrike" dirty="0" smtClean="0">
                        <a:solidFill>
                          <a:schemeClr val="bg2">
                            <a:lumMod val="40000"/>
                            <a:lumOff val="6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200" b="1" i="0" u="none" strike="noStrike" dirty="0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080</a:t>
                      </a:r>
                      <a:endParaRPr lang="zh-TW" altLang="en-US" sz="2200" b="1" i="0" u="none" strike="noStrike" dirty="0">
                        <a:solidFill>
                          <a:schemeClr val="bg2">
                            <a:lumMod val="40000"/>
                            <a:lumOff val="6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200" b="1" i="0" u="none" strike="noStrike" dirty="0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28</a:t>
                      </a:r>
                      <a:endParaRPr lang="en-US" altLang="zh-TW" sz="2200" b="1" i="0" u="none" strike="noStrike" dirty="0">
                        <a:solidFill>
                          <a:schemeClr val="bg2">
                            <a:lumMod val="40000"/>
                            <a:lumOff val="6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200" b="1" i="0" u="none" strike="noStrike" dirty="0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47</a:t>
                      </a:r>
                      <a:endParaRPr lang="en-US" altLang="zh-TW" sz="2200" b="1" i="0" u="none" strike="noStrike" dirty="0">
                        <a:solidFill>
                          <a:schemeClr val="bg2">
                            <a:lumMod val="40000"/>
                            <a:lumOff val="6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</a:tr>
              <a:tr h="576064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平均值</a:t>
                      </a:r>
                      <a:r>
                        <a:rPr lang="en-US" altLang="zh-TW" sz="2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+2</a:t>
                      </a:r>
                      <a:r>
                        <a:rPr lang="zh-TW" altLang="en-US" sz="2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標準差</a:t>
                      </a:r>
                      <a:endParaRPr lang="en-US" altLang="zh-TW" sz="2200" b="1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2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080</a:t>
                      </a:r>
                      <a:endParaRPr lang="zh-TW" altLang="en-US" sz="22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2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34</a:t>
                      </a:r>
                      <a:endParaRPr lang="en-US" altLang="zh-TW" sz="22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2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57</a:t>
                      </a:r>
                      <a:endParaRPr lang="en-US" altLang="zh-TW" sz="22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</a:tr>
              <a:tr h="365525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200" b="1" u="sng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最大陣風時之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22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zh-TW" sz="22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zh-TW" sz="22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</a:tr>
              <a:tr h="365525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200" b="1" i="0" u="none" strike="noStrike" baseline="0" dirty="0" smtClean="0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觀測</a:t>
                      </a:r>
                      <a:endParaRPr lang="en-US" altLang="zh-TW" sz="2200" b="1" dirty="0" smtClean="0">
                        <a:solidFill>
                          <a:srgbClr val="00B0F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200" b="0" i="0" u="none" strike="noStrike" dirty="0" smtClean="0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070</a:t>
                      </a:r>
                      <a:endParaRPr lang="zh-TW" altLang="en-US" sz="2200" b="0" i="0" u="none" strike="noStrike" dirty="0">
                        <a:solidFill>
                          <a:srgbClr val="00B0F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200" b="0" i="0" u="none" strike="noStrike" dirty="0" smtClean="0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42</a:t>
                      </a:r>
                      <a:endParaRPr lang="en-US" altLang="zh-TW" sz="2200" b="0" i="0" u="none" strike="noStrike" dirty="0">
                        <a:solidFill>
                          <a:srgbClr val="00B0F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200" b="0" i="0" u="none" strike="noStrike" dirty="0" smtClean="0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79</a:t>
                      </a:r>
                      <a:endParaRPr lang="en-US" altLang="zh-TW" sz="2200" b="0" i="0" u="none" strike="noStrike" dirty="0">
                        <a:solidFill>
                          <a:srgbClr val="00B0F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</a:tr>
              <a:tr h="565094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200" b="1" i="0" u="none" strike="noStrike" dirty="0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統計預報</a:t>
                      </a:r>
                      <a:endParaRPr lang="en-US" altLang="zh-TW" sz="2200" b="1" i="0" u="none" strike="noStrike" dirty="0" smtClean="0">
                        <a:solidFill>
                          <a:schemeClr val="bg2">
                            <a:lumMod val="40000"/>
                            <a:lumOff val="6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200" b="1" i="0" u="none" strike="noStrike" dirty="0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070</a:t>
                      </a:r>
                      <a:endParaRPr lang="zh-TW" altLang="en-US" sz="2200" b="1" i="0" u="none" strike="noStrike" dirty="0">
                        <a:solidFill>
                          <a:schemeClr val="bg2">
                            <a:lumMod val="40000"/>
                            <a:lumOff val="6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200" b="1" i="0" u="none" strike="noStrike" dirty="0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33</a:t>
                      </a:r>
                      <a:endParaRPr lang="en-US" altLang="zh-TW" sz="2200" b="1" i="0" u="none" strike="noStrike" dirty="0">
                        <a:solidFill>
                          <a:schemeClr val="bg2">
                            <a:lumMod val="40000"/>
                            <a:lumOff val="6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200" b="1" i="0" u="none" strike="noStrike" dirty="0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55</a:t>
                      </a:r>
                      <a:endParaRPr lang="en-US" altLang="zh-TW" sz="2200" b="1" i="0" u="none" strike="noStrike" dirty="0">
                        <a:solidFill>
                          <a:schemeClr val="bg2">
                            <a:lumMod val="40000"/>
                            <a:lumOff val="6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</a:tr>
              <a:tr h="680006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平均值</a:t>
                      </a:r>
                      <a:r>
                        <a:rPr lang="en-US" altLang="zh-TW" sz="2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+2</a:t>
                      </a:r>
                      <a:r>
                        <a:rPr lang="zh-TW" altLang="en-US" sz="2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標準差</a:t>
                      </a:r>
                      <a:endParaRPr lang="en-US" altLang="zh-TW" sz="2200" b="1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2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070</a:t>
                      </a:r>
                      <a:endParaRPr lang="zh-TW" altLang="en-US" sz="22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2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40</a:t>
                      </a:r>
                      <a:endParaRPr lang="en-US" altLang="zh-TW" sz="22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2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80</a:t>
                      </a:r>
                      <a:endParaRPr lang="en-US" altLang="zh-TW" sz="22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  <p:sp>
        <p:nvSpPr>
          <p:cNvPr id="6" name="矩形 5"/>
          <p:cNvSpPr/>
          <p:nvPr/>
        </p:nvSpPr>
        <p:spPr>
          <a:xfrm>
            <a:off x="539552" y="753829"/>
            <a:ext cx="741682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ctr">
              <a:buFont typeface="Arial" panose="020B0604020202020204" pitchFamily="34" charset="0"/>
              <a:buChar char="•"/>
              <a:defRPr/>
            </a:pPr>
            <a:r>
              <a:rPr lang="zh-TW" altLang="en-US" sz="22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需使用平均值</a:t>
            </a:r>
            <a:r>
              <a:rPr lang="en-US" altLang="zh-TW" sz="22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+2</a:t>
            </a:r>
            <a:r>
              <a:rPr lang="zh-TW" altLang="en-US" sz="22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個標準差才可</a:t>
            </a:r>
            <a:r>
              <a:rPr lang="zh-TW" altLang="en-US" sz="2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反映出強（陣）風</a:t>
            </a:r>
            <a:r>
              <a:rPr lang="zh-TW" altLang="en-US" sz="22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之情形</a:t>
            </a:r>
            <a:endParaRPr lang="en-US" altLang="zh-TW" sz="2200" b="1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02" y="1700808"/>
            <a:ext cx="2766888" cy="276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標題 1"/>
          <p:cNvSpPr txBox="1">
            <a:spLocks/>
          </p:cNvSpPr>
          <p:nvPr/>
        </p:nvSpPr>
        <p:spPr bwMode="auto">
          <a:xfrm>
            <a:off x="0" y="0"/>
            <a:ext cx="9144000" cy="689720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accent2"/>
                </a:solidFill>
                <a:latin typeface="Tahoma" pitchFamily="34" charset="0"/>
                <a:ea typeface="新細明體" pitchFamily="18" charset="-12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accent2"/>
                </a:solidFill>
                <a:latin typeface="Tahoma" pitchFamily="34" charset="0"/>
                <a:ea typeface="新細明體" pitchFamily="18" charset="-12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accent2"/>
                </a:solidFill>
                <a:latin typeface="Tahoma" pitchFamily="34" charset="0"/>
                <a:ea typeface="新細明體" pitchFamily="18" charset="-12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accent2"/>
                </a:solidFill>
                <a:latin typeface="Tahoma" pitchFamily="34" charset="0"/>
                <a:ea typeface="新細明體" pitchFamily="18" charset="-12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accent2"/>
                </a:solidFill>
                <a:latin typeface="Tahoma" pitchFamily="34" charset="0"/>
                <a:ea typeface="新細明體" pitchFamily="18" charset="-12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accent2"/>
                </a:solidFill>
                <a:latin typeface="Tahoma" pitchFamily="34" charset="0"/>
                <a:ea typeface="新細明體" pitchFamily="18" charset="-12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accent2"/>
                </a:solidFill>
                <a:latin typeface="Tahoma" pitchFamily="34" charset="0"/>
                <a:ea typeface="新細明體" pitchFamily="18" charset="-12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accent2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algn="ctr"/>
            <a:r>
              <a:rPr lang="en-US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7</a:t>
            </a:r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日</a:t>
            </a:r>
            <a:r>
              <a:rPr lang="en-US" altLang="zh-TW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16-23Z RCSS</a:t>
            </a:r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風</a:t>
            </a:r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場</a:t>
            </a:r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分析</a:t>
            </a:r>
            <a:endParaRPr lang="zh-TW" altLang="en-US" sz="28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82281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 txBox="1">
            <a:spLocks/>
          </p:cNvSpPr>
          <p:nvPr/>
        </p:nvSpPr>
        <p:spPr bwMode="auto">
          <a:xfrm>
            <a:off x="107504" y="67285"/>
            <a:ext cx="8784976" cy="57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accent2"/>
                </a:solidFill>
                <a:latin typeface="Tahoma" pitchFamily="34" charset="0"/>
                <a:ea typeface="新細明體" pitchFamily="18" charset="-12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accent2"/>
                </a:solidFill>
                <a:latin typeface="Tahoma" pitchFamily="34" charset="0"/>
                <a:ea typeface="新細明體" pitchFamily="18" charset="-12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accent2"/>
                </a:solidFill>
                <a:latin typeface="Tahoma" pitchFamily="34" charset="0"/>
                <a:ea typeface="新細明體" pitchFamily="18" charset="-12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accent2"/>
                </a:solidFill>
                <a:latin typeface="Tahoma" pitchFamily="34" charset="0"/>
                <a:ea typeface="新細明體" pitchFamily="18" charset="-12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accent2"/>
                </a:solidFill>
                <a:latin typeface="Tahoma" pitchFamily="34" charset="0"/>
                <a:ea typeface="新細明體" pitchFamily="18" charset="-12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accent2"/>
                </a:solidFill>
                <a:latin typeface="Tahoma" pitchFamily="34" charset="0"/>
                <a:ea typeface="新細明體" pitchFamily="18" charset="-12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accent2"/>
                </a:solidFill>
                <a:latin typeface="Tahoma" pitchFamily="34" charset="0"/>
                <a:ea typeface="新細明體" pitchFamily="18" charset="-12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accent2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algn="ctr"/>
            <a:r>
              <a:rPr lang="zh-TW" altLang="en-US" sz="4000" b="1" dirty="0" smtClean="0">
                <a:latin typeface="標楷體" pitchFamily="65" charset="-120"/>
                <a:ea typeface="標楷體" panose="03000509000000000000" pitchFamily="65" charset="-120"/>
              </a:rPr>
              <a:t>結論</a:t>
            </a:r>
            <a:endParaRPr lang="zh-TW" altLang="en-US" sz="4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513508" y="831626"/>
            <a:ext cx="816294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zh-TW" altLang="en-US" sz="2400" i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颱風期間風場預報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在</a:t>
            </a:r>
            <a:r>
              <a:rPr lang="zh-TW" altLang="en-US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飛航</a:t>
            </a:r>
            <a:r>
              <a:rPr lang="zh-TW" altLang="en-US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安全與飛航效益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具相當大的重要性，對</a:t>
            </a:r>
            <a:r>
              <a:rPr lang="zh-TW" altLang="en-US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飛航管制單位、航空站管理單位及航空公司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航運及調度作業等有很大的影響。因此臺北航空氣象中心積極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加強颱風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風場之研究，精進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颱風風場預報之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準確率。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本研究</a:t>
            </a:r>
            <a:r>
              <a:rPr lang="zh-TW" altLang="en-US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「颱風風場氣候模式之建立」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藉由</a:t>
            </a:r>
            <a:r>
              <a:rPr lang="zh-TW" altLang="en-US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統計預報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的</a:t>
            </a:r>
            <a:r>
              <a:rPr lang="zh-TW" altLang="en-US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穩定及重現</a:t>
            </a:r>
            <a:r>
              <a:rPr lang="zh-TW" altLang="en-US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性優點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，透過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颱風位置與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台灣地形風場的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關係，利用歷史颱風中心所在位置對應之機場觀測風場資料，建立一</a:t>
            </a:r>
            <a:r>
              <a:rPr lang="zh-TW" altLang="en-US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客觀</a:t>
            </a:r>
            <a:r>
              <a:rPr lang="zh-TW" altLang="en-US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颱風風場預報</a:t>
            </a:r>
            <a:r>
              <a:rPr lang="zh-TW" altLang="en-US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參考</a:t>
            </a:r>
            <a:r>
              <a:rPr lang="zh-TW" altLang="en-US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工具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，以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加強颱風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風力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預報技術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為提升航空氣象服務品質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，此氣候模式可滿足較長</a:t>
            </a:r>
            <a:r>
              <a:rPr lang="zh-TW" altLang="en-US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預報時段之風</a:t>
            </a:r>
            <a:r>
              <a:rPr lang="zh-TW" altLang="en-US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場預報</a:t>
            </a:r>
            <a:r>
              <a:rPr lang="zh-TW" altLang="en-US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需求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，同時配合颱風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路徑扇形機率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預報而評估各機場可能出現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之</a:t>
            </a:r>
            <a:r>
              <a:rPr lang="zh-TW" altLang="en-US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風力分布</a:t>
            </a:r>
            <a:r>
              <a:rPr lang="zh-TW" altLang="en-US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及</a:t>
            </a:r>
            <a:r>
              <a:rPr lang="zh-TW" altLang="en-US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機率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68773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103659" y="934037"/>
            <a:ext cx="876532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l"/>
            </a:pP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颱風期間</a:t>
            </a:r>
            <a:r>
              <a:rPr lang="zh-TW" altLang="en-US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風場</a:t>
            </a:r>
            <a:r>
              <a:rPr lang="en-US" altLang="zh-TW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含</a:t>
            </a:r>
            <a:r>
              <a:rPr lang="zh-TW" altLang="en-US" sz="2400" b="1" baseline="30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＊</a:t>
            </a:r>
            <a:r>
              <a:rPr lang="zh-TW" altLang="en-US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最大風力</a:t>
            </a:r>
            <a:r>
              <a:rPr lang="en-US" altLang="zh-TW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預報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為最重要的工作項目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之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一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 algn="just">
              <a:buFont typeface="Wingdings" panose="05000000000000000000" pitchFamily="2" charset="2"/>
              <a:buChar char="l"/>
            </a:pP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為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提供高品質之航空氣象服務，近年臺北航空氣象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中心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致力於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開發</a:t>
            </a:r>
            <a:r>
              <a:rPr lang="en-US" altLang="zh-TW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1. </a:t>
            </a:r>
            <a:r>
              <a:rPr lang="zh-TW" altLang="en-US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侵</a:t>
            </a:r>
            <a:r>
              <a:rPr lang="zh-TW" altLang="en-US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臺颱風對各民航機場的風場統計</a:t>
            </a:r>
            <a:r>
              <a:rPr lang="zh-TW" altLang="en-US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程式</a:t>
            </a:r>
            <a:r>
              <a:rPr lang="zh-TW" altLang="en-US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（</a:t>
            </a:r>
            <a:r>
              <a:rPr lang="en-US" altLang="zh-TW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2008</a:t>
            </a:r>
            <a:r>
              <a:rPr lang="zh-TW" altLang="en-US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）</a:t>
            </a:r>
            <a:r>
              <a:rPr lang="zh-TW" altLang="en-US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及</a:t>
            </a:r>
            <a:endParaRPr lang="en-US" altLang="zh-TW" sz="2400" b="1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just"/>
            <a:r>
              <a:rPr lang="en-US" altLang="zh-TW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2. </a:t>
            </a:r>
            <a:r>
              <a:rPr lang="zh-TW" altLang="en-US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類</a:t>
            </a:r>
            <a:r>
              <a:rPr lang="zh-TW" altLang="en-US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神經網路颱風風力</a:t>
            </a:r>
            <a:r>
              <a:rPr lang="zh-TW" altLang="en-US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程式 </a:t>
            </a:r>
            <a:r>
              <a:rPr lang="zh-TW" altLang="en-US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（</a:t>
            </a:r>
            <a:r>
              <a:rPr lang="en-US" altLang="zh-TW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2011</a:t>
            </a:r>
            <a:r>
              <a:rPr lang="zh-TW" altLang="en-US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）</a:t>
            </a:r>
            <a:endParaRPr lang="en-US" altLang="zh-TW" sz="2400" b="1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	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等預報輔助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工具，輔助預報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員</a:t>
            </a:r>
            <a:r>
              <a:rPr lang="zh-TW" altLang="en-US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製作各民航</a:t>
            </a:r>
            <a:r>
              <a:rPr lang="zh-TW" altLang="en-US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機場（</a:t>
            </a:r>
            <a:r>
              <a:rPr lang="en-US" altLang="zh-TW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18-30</a:t>
            </a:r>
            <a:r>
              <a:rPr lang="zh-TW" altLang="en-US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小</a:t>
            </a:r>
            <a:r>
              <a:rPr lang="en-US" altLang="zh-TW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	</a:t>
            </a:r>
            <a:r>
              <a:rPr lang="zh-TW" altLang="en-US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時</a:t>
            </a:r>
            <a:r>
              <a:rPr lang="zh-TW" altLang="en-US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）</a:t>
            </a:r>
            <a:r>
              <a:rPr lang="zh-TW" altLang="en-US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機場預報和</a:t>
            </a:r>
            <a:r>
              <a:rPr lang="zh-TW" altLang="en-US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（</a:t>
            </a:r>
            <a:r>
              <a:rPr lang="en-US" altLang="zh-TW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24</a:t>
            </a:r>
            <a:r>
              <a:rPr lang="zh-TW" altLang="en-US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小時</a:t>
            </a:r>
            <a:r>
              <a:rPr lang="zh-TW" altLang="en-US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）</a:t>
            </a:r>
            <a:r>
              <a:rPr lang="zh-TW" altLang="en-US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最大</a:t>
            </a:r>
            <a:r>
              <a:rPr lang="zh-TW" altLang="en-US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風力</a:t>
            </a:r>
            <a:r>
              <a:rPr lang="zh-TW" altLang="en-US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預報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產品供航空管制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	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單位、航空站及航空公司參考使用。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just"/>
            <a:endParaRPr lang="en-US" altLang="zh-TW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just"/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侵臺颱風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對各民航機場的風場統計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2008, CAA-ANWS-097-3-01</a:t>
            </a:r>
          </a:p>
          <a:p>
            <a:pPr algn="just"/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颱風接近期間各機場風力類神經網路分析系統建置及應用</a:t>
            </a:r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2011,CAA-ANWS-  </a:t>
            </a:r>
            <a:b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100-3-01</a:t>
            </a:r>
          </a:p>
          <a:p>
            <a:pPr algn="just"/>
            <a:endParaRPr lang="en-US" altLang="zh-TW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just"/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＊最大風力預測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值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為依據最新之機場預報</a:t>
            </a:r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(TAF)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各時段內可能短暫或持續性出現之最大平均風速及陣風</a:t>
            </a:r>
            <a:endParaRPr lang="zh-TW" altLang="en-US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標題 1"/>
          <p:cNvSpPr txBox="1">
            <a:spLocks/>
          </p:cNvSpPr>
          <p:nvPr/>
        </p:nvSpPr>
        <p:spPr bwMode="auto">
          <a:xfrm>
            <a:off x="398127" y="43508"/>
            <a:ext cx="8229600" cy="57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accent2"/>
                </a:solidFill>
                <a:latin typeface="Tahoma" pitchFamily="34" charset="0"/>
                <a:ea typeface="新細明體" pitchFamily="18" charset="-12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accent2"/>
                </a:solidFill>
                <a:latin typeface="Tahoma" pitchFamily="34" charset="0"/>
                <a:ea typeface="新細明體" pitchFamily="18" charset="-12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accent2"/>
                </a:solidFill>
                <a:latin typeface="Tahoma" pitchFamily="34" charset="0"/>
                <a:ea typeface="新細明體" pitchFamily="18" charset="-12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accent2"/>
                </a:solidFill>
                <a:latin typeface="Tahoma" pitchFamily="34" charset="0"/>
                <a:ea typeface="新細明體" pitchFamily="18" charset="-12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accent2"/>
                </a:solidFill>
                <a:latin typeface="Tahoma" pitchFamily="34" charset="0"/>
                <a:ea typeface="新細明體" pitchFamily="18" charset="-12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accent2"/>
                </a:solidFill>
                <a:latin typeface="Tahoma" pitchFamily="34" charset="0"/>
                <a:ea typeface="新細明體" pitchFamily="18" charset="-12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accent2"/>
                </a:solidFill>
                <a:latin typeface="Tahoma" pitchFamily="34" charset="0"/>
                <a:ea typeface="新細明體" pitchFamily="18" charset="-12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accent2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r>
              <a:rPr lang="zh-TW" altLang="en-US" sz="3600" b="1" kern="0" dirty="0" smtClean="0">
                <a:latin typeface="標楷體" pitchFamily="65" charset="-120"/>
                <a:ea typeface="標楷體" pitchFamily="65" charset="-120"/>
              </a:rPr>
              <a:t>前言</a:t>
            </a:r>
            <a:r>
              <a:rPr lang="zh-TW" altLang="en-US" sz="2800" b="1" kern="0" dirty="0" smtClean="0">
                <a:latin typeface="標楷體" pitchFamily="65" charset="-120"/>
                <a:ea typeface="標楷體" pitchFamily="65" charset="-120"/>
              </a:rPr>
              <a:t>－</a:t>
            </a:r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颱風風場預報服務</a:t>
            </a:r>
            <a:endParaRPr lang="en-US" altLang="zh-TW" sz="2800" b="1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25908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 txBox="1">
            <a:spLocks/>
          </p:cNvSpPr>
          <p:nvPr/>
        </p:nvSpPr>
        <p:spPr bwMode="auto">
          <a:xfrm>
            <a:off x="107504" y="67285"/>
            <a:ext cx="8784976" cy="57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accent2"/>
                </a:solidFill>
                <a:latin typeface="Tahoma" pitchFamily="34" charset="0"/>
                <a:ea typeface="新細明體" pitchFamily="18" charset="-12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accent2"/>
                </a:solidFill>
                <a:latin typeface="Tahoma" pitchFamily="34" charset="0"/>
                <a:ea typeface="新細明體" pitchFamily="18" charset="-12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accent2"/>
                </a:solidFill>
                <a:latin typeface="Tahoma" pitchFamily="34" charset="0"/>
                <a:ea typeface="新細明體" pitchFamily="18" charset="-12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accent2"/>
                </a:solidFill>
                <a:latin typeface="Tahoma" pitchFamily="34" charset="0"/>
                <a:ea typeface="新細明體" pitchFamily="18" charset="-12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accent2"/>
                </a:solidFill>
                <a:latin typeface="Tahoma" pitchFamily="34" charset="0"/>
                <a:ea typeface="新細明體" pitchFamily="18" charset="-12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accent2"/>
                </a:solidFill>
                <a:latin typeface="Tahoma" pitchFamily="34" charset="0"/>
                <a:ea typeface="新細明體" pitchFamily="18" charset="-12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accent2"/>
                </a:solidFill>
                <a:latin typeface="Tahoma" pitchFamily="34" charset="0"/>
                <a:ea typeface="新細明體" pitchFamily="18" charset="-12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accent2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algn="ctr"/>
            <a:r>
              <a:rPr lang="zh-TW" altLang="en-US" sz="4000" b="1" dirty="0" smtClean="0">
                <a:latin typeface="標楷體" pitchFamily="65" charset="-120"/>
                <a:ea typeface="標楷體" panose="03000509000000000000" pitchFamily="65" charset="-120"/>
              </a:rPr>
              <a:t>結論</a:t>
            </a:r>
            <a:r>
              <a:rPr lang="en-US" altLang="zh-TW" sz="4000" b="1" dirty="0" smtClean="0">
                <a:latin typeface="標楷體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4000" b="1" dirty="0" smtClean="0">
                <a:latin typeface="標楷體" pitchFamily="65" charset="-120"/>
                <a:ea typeface="標楷體" panose="03000509000000000000" pitchFamily="65" charset="-120"/>
              </a:rPr>
              <a:t>氣候</a:t>
            </a:r>
            <a:r>
              <a:rPr lang="zh-TW" altLang="en-US" sz="4000" b="1" dirty="0">
                <a:latin typeface="標楷體" pitchFamily="65" charset="-120"/>
                <a:ea typeface="標楷體" panose="03000509000000000000" pitchFamily="65" charset="-120"/>
              </a:rPr>
              <a:t>模式之</a:t>
            </a:r>
            <a:r>
              <a:rPr lang="zh-TW" altLang="en-US" sz="4000" b="1" dirty="0" smtClean="0">
                <a:latin typeface="標楷體" pitchFamily="65" charset="-120"/>
                <a:ea typeface="標楷體" panose="03000509000000000000" pitchFamily="65" charset="-120"/>
              </a:rPr>
              <a:t>建立</a:t>
            </a:r>
            <a:endParaRPr lang="zh-TW" altLang="en-US" sz="4000" b="1" dirty="0">
              <a:latin typeface="標楷體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513508" y="908720"/>
            <a:ext cx="7848872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階段一</a:t>
            </a:r>
            <a:endParaRPr lang="en-US" altLang="zh-TW" sz="2800" b="1" u="sng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	</a:t>
            </a:r>
            <a:r>
              <a:rPr lang="zh-TW" altLang="en-US" sz="2800" b="1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客觀</a:t>
            </a:r>
            <a:r>
              <a:rPr lang="zh-TW" altLang="en-US" sz="2800" b="1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之參考指引：氣候統計法</a:t>
            </a:r>
            <a:endParaRPr lang="en-US" altLang="zh-TW" sz="2800" b="1" u="sng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	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針對臺北飛航情報區民航機場（</a:t>
            </a:r>
            <a:r>
              <a:rPr lang="zh-TW" altLang="en-US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共</a:t>
            </a:r>
            <a:r>
              <a:rPr lang="en-US" altLang="zh-TW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zh-TW" altLang="en-US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個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），當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颱風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進入守視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範圍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en-US" altLang="zh-TW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15°N~30°N</a:t>
            </a:r>
            <a:r>
              <a:rPr lang="zh-TW" altLang="en-US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en-US" altLang="zh-TW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113°E~135°E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內，以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經緯度各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0.5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度</a:t>
            </a:r>
            <a:r>
              <a:rPr lang="en-US" altLang="zh-TW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(~55km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網格點為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間距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，求出歷年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en-US" altLang="zh-TW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1970-2014</a:t>
            </a:r>
            <a:r>
              <a:rPr lang="zh-TW" altLang="en-US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）颱風（</a:t>
            </a:r>
            <a:r>
              <a:rPr lang="zh-TW" altLang="en-US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共</a:t>
            </a:r>
            <a:r>
              <a:rPr lang="en-US" altLang="zh-TW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274</a:t>
            </a:r>
            <a:r>
              <a:rPr lang="zh-TW" altLang="en-US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個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）經過該網格區域時，某機場的風場分布及颱風過境該網格點之觀測次數。利用此一組空間分布的網格資料繪圖（</a:t>
            </a:r>
            <a:r>
              <a:rPr lang="zh-TW" altLang="zh-TW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相對</a:t>
            </a:r>
            <a:r>
              <a:rPr lang="zh-TW" altLang="zh-TW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於颱風中心位置</a:t>
            </a:r>
            <a:r>
              <a:rPr lang="zh-TW" altLang="en-US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該機場之風場潛勢</a:t>
            </a:r>
            <a:r>
              <a:rPr lang="zh-TW" altLang="en-US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圖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），並建立</a:t>
            </a:r>
            <a:r>
              <a:rPr lang="zh-TW" altLang="en-US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颱風風</a:t>
            </a:r>
            <a:r>
              <a:rPr lang="zh-TW" altLang="en-US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場資料庫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以作為預測颱風風場的基礎資料。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2692686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 txBox="1">
            <a:spLocks/>
          </p:cNvSpPr>
          <p:nvPr/>
        </p:nvSpPr>
        <p:spPr bwMode="auto">
          <a:xfrm>
            <a:off x="107504" y="67285"/>
            <a:ext cx="8784976" cy="57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accent2"/>
                </a:solidFill>
                <a:latin typeface="Tahoma" pitchFamily="34" charset="0"/>
                <a:ea typeface="新細明體" pitchFamily="18" charset="-12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accent2"/>
                </a:solidFill>
                <a:latin typeface="Tahoma" pitchFamily="34" charset="0"/>
                <a:ea typeface="新細明體" pitchFamily="18" charset="-12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accent2"/>
                </a:solidFill>
                <a:latin typeface="Tahoma" pitchFamily="34" charset="0"/>
                <a:ea typeface="新細明體" pitchFamily="18" charset="-12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accent2"/>
                </a:solidFill>
                <a:latin typeface="Tahoma" pitchFamily="34" charset="0"/>
                <a:ea typeface="新細明體" pitchFamily="18" charset="-12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accent2"/>
                </a:solidFill>
                <a:latin typeface="Tahoma" pitchFamily="34" charset="0"/>
                <a:ea typeface="新細明體" pitchFamily="18" charset="-12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accent2"/>
                </a:solidFill>
                <a:latin typeface="Tahoma" pitchFamily="34" charset="0"/>
                <a:ea typeface="新細明體" pitchFamily="18" charset="-12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accent2"/>
                </a:solidFill>
                <a:latin typeface="Tahoma" pitchFamily="34" charset="0"/>
                <a:ea typeface="新細明體" pitchFamily="18" charset="-12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accent2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algn="ctr"/>
            <a:r>
              <a:rPr lang="zh-TW" altLang="en-US" sz="4000" b="1" dirty="0" smtClean="0">
                <a:latin typeface="標楷體" pitchFamily="65" charset="-120"/>
                <a:ea typeface="標楷體" panose="03000509000000000000" pitchFamily="65" charset="-120"/>
              </a:rPr>
              <a:t>結論</a:t>
            </a:r>
            <a:r>
              <a:rPr lang="en-US" altLang="zh-TW" sz="4000" b="1" dirty="0" smtClean="0">
                <a:latin typeface="標楷體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4000" b="1" dirty="0" smtClean="0">
                <a:latin typeface="標楷體" pitchFamily="65" charset="-120"/>
                <a:ea typeface="標楷體" panose="03000509000000000000" pitchFamily="65" charset="-120"/>
              </a:rPr>
              <a:t>氣候</a:t>
            </a:r>
            <a:r>
              <a:rPr lang="zh-TW" altLang="en-US" sz="4000" b="1" dirty="0">
                <a:latin typeface="標楷體" pitchFamily="65" charset="-120"/>
                <a:ea typeface="標楷體" panose="03000509000000000000" pitchFamily="65" charset="-120"/>
              </a:rPr>
              <a:t>模式之</a:t>
            </a:r>
            <a:r>
              <a:rPr lang="zh-TW" altLang="en-US" sz="4000" b="1" dirty="0" smtClean="0">
                <a:latin typeface="標楷體" pitchFamily="65" charset="-120"/>
                <a:ea typeface="標楷體" panose="03000509000000000000" pitchFamily="65" charset="-120"/>
              </a:rPr>
              <a:t>建立</a:t>
            </a:r>
            <a:endParaRPr lang="zh-TW" altLang="en-US" sz="4000" b="1" dirty="0">
              <a:latin typeface="標楷體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513508" y="836712"/>
            <a:ext cx="823495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階段二</a:t>
            </a:r>
            <a:endParaRPr lang="en-US" altLang="zh-TW" sz="2800" b="1" u="sng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	</a:t>
            </a:r>
            <a:r>
              <a:rPr lang="zh-TW" altLang="en-US" sz="2800" b="1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修正之參考指引</a:t>
            </a:r>
            <a:r>
              <a:rPr lang="en-US" altLang="zh-TW" sz="2800" b="1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2800" b="1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特徵修正法</a:t>
            </a:r>
            <a:endParaRPr lang="en-US" altLang="zh-TW" sz="2800" u="sng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針對欲預報之</a:t>
            </a:r>
            <a:r>
              <a:rPr lang="zh-TW" altLang="en-US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颱風</a:t>
            </a:r>
            <a:r>
              <a:rPr lang="zh-TW" altLang="en-US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個案特徵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加以篩選所採用之</a:t>
            </a:r>
            <a:r>
              <a:rPr lang="zh-TW" altLang="en-US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預報</a:t>
            </a:r>
            <a:r>
              <a:rPr lang="zh-TW" altLang="en-US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指引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（颱風侵襲月份、路徑類別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、中心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強度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7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級風暴風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半徑）等，利用所挑選特徵相似之歷史個案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作為背景風場資料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進行統計預報。 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透過各</a:t>
            </a:r>
            <a:r>
              <a:rPr lang="zh-TW" altLang="en-US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統計指標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之統計特性，對風力預報再作進一步修正，以</a:t>
            </a:r>
            <a:r>
              <a:rPr lang="zh-TW" altLang="en-US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降低氣候平均法對颱風</a:t>
            </a:r>
            <a:r>
              <a:rPr lang="zh-TW" altLang="en-US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風力預報的</a:t>
            </a:r>
            <a:r>
              <a:rPr lang="zh-TW" altLang="en-US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弱點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，有效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突顯氣候平均狀態之外可能出現之風力型態。 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endParaRPr lang="en-US" altLang="zh-TW" sz="2400" b="1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849834" y="5114806"/>
            <a:ext cx="76328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 smtClean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但</a:t>
            </a:r>
            <a:r>
              <a:rPr lang="zh-TW" altLang="en-US" sz="3600" b="1" dirty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前</a:t>
            </a:r>
            <a:r>
              <a:rPr lang="zh-TW" altLang="en-US" sz="3600" b="1" dirty="0" smtClean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題是要有精準之颱風路徑（速度與方向）預報，此為最關鍵之一。</a:t>
            </a:r>
            <a:endParaRPr lang="zh-TW" altLang="en-US" sz="3600" b="1" dirty="0">
              <a:solidFill>
                <a:srgbClr val="00B05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69741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ctrTitle"/>
          </p:nvPr>
        </p:nvSpPr>
        <p:spPr>
          <a:xfrm>
            <a:off x="685800" y="2679055"/>
            <a:ext cx="7772400" cy="1470025"/>
          </a:xfrm>
        </p:spPr>
        <p:txBody>
          <a:bodyPr/>
          <a:lstStyle/>
          <a:p>
            <a:r>
              <a:rPr lang="zh-TW" altLang="en-US" sz="4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簡報完畢</a:t>
            </a:r>
            <a:br>
              <a:rPr lang="zh-TW" altLang="en-US" sz="4800" b="1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4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敬請指教</a:t>
            </a:r>
            <a:r>
              <a:rPr lang="zh-HK" altLang="en-US" sz="4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zh-HK" altLang="en-US" sz="4800" b="1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TW" altLang="en-US" sz="48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70020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/>
          <p:cNvSpPr txBox="1">
            <a:spLocks/>
          </p:cNvSpPr>
          <p:nvPr/>
        </p:nvSpPr>
        <p:spPr bwMode="auto">
          <a:xfrm>
            <a:off x="107504" y="67285"/>
            <a:ext cx="8784976" cy="57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accent2"/>
                </a:solidFill>
                <a:latin typeface="Tahoma" pitchFamily="34" charset="0"/>
                <a:ea typeface="新細明體" pitchFamily="18" charset="-12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accent2"/>
                </a:solidFill>
                <a:latin typeface="Tahoma" pitchFamily="34" charset="0"/>
                <a:ea typeface="新細明體" pitchFamily="18" charset="-12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accent2"/>
                </a:solidFill>
                <a:latin typeface="Tahoma" pitchFamily="34" charset="0"/>
                <a:ea typeface="新細明體" pitchFamily="18" charset="-12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accent2"/>
                </a:solidFill>
                <a:latin typeface="Tahoma" pitchFamily="34" charset="0"/>
                <a:ea typeface="新細明體" pitchFamily="18" charset="-12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accent2"/>
                </a:solidFill>
                <a:latin typeface="Tahoma" pitchFamily="34" charset="0"/>
                <a:ea typeface="新細明體" pitchFamily="18" charset="-12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accent2"/>
                </a:solidFill>
                <a:latin typeface="Tahoma" pitchFamily="34" charset="0"/>
                <a:ea typeface="新細明體" pitchFamily="18" charset="-12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accent2"/>
                </a:solidFill>
                <a:latin typeface="Tahoma" pitchFamily="34" charset="0"/>
                <a:ea typeface="新細明體" pitchFamily="18" charset="-12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accent2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algn="ctr"/>
            <a:r>
              <a:rPr lang="zh-TW" altLang="en-US" sz="4000" b="1" dirty="0" smtClean="0">
                <a:latin typeface="標楷體" pitchFamily="65" charset="-120"/>
                <a:ea typeface="標楷體" panose="03000509000000000000" pitchFamily="65" charset="-120"/>
              </a:rPr>
              <a:t>未來工作</a:t>
            </a:r>
            <a:endParaRPr lang="zh-TW" altLang="en-US" sz="4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606128" y="764704"/>
            <a:ext cx="828092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2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個案測試</a:t>
            </a:r>
            <a:endParaRPr lang="en-US" altLang="zh-TW" sz="2200" b="1" dirty="0" smtClean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TW" altLang="en-US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在</a:t>
            </a:r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颱風</a:t>
            </a:r>
            <a:r>
              <a:rPr lang="zh-TW" altLang="en-US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風場氣候</a:t>
            </a:r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模式的架構下，針對個別颱風之</a:t>
            </a:r>
            <a:r>
              <a:rPr lang="zh-TW" altLang="en-US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特徵選取適當的預報指引作篩選機制</a:t>
            </a:r>
            <a:endParaRPr lang="en-US" altLang="zh-TW" sz="2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2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2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引進系</a:t>
            </a:r>
            <a:r>
              <a:rPr lang="zh-TW" altLang="en-US" sz="22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集成</a:t>
            </a:r>
            <a:r>
              <a:rPr lang="zh-TW" altLang="en-US" sz="22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員之概念</a:t>
            </a:r>
            <a:r>
              <a:rPr lang="en-US" altLang="zh-TW" sz="22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22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機率預報</a:t>
            </a:r>
            <a:endParaRPr lang="en-US" altLang="zh-TW" sz="2200" b="1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TW" altLang="en-US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依統計</a:t>
            </a:r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方法</a:t>
            </a:r>
            <a:r>
              <a:rPr lang="zh-TW" altLang="en-US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差異及配合</a:t>
            </a:r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颱風路徑的</a:t>
            </a:r>
            <a:r>
              <a:rPr lang="zh-TW" altLang="en-US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不確定而產生</a:t>
            </a:r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出不同系集成</a:t>
            </a:r>
            <a:r>
              <a:rPr lang="zh-TW" altLang="en-US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員之颱風風場預報產品</a:t>
            </a:r>
            <a:endParaRPr lang="en-US" altLang="zh-TW" sz="2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zh-TW" sz="2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2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引進</a:t>
            </a:r>
            <a:r>
              <a:rPr lang="en-US" altLang="zh-TW" sz="22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Pattern Recognition</a:t>
            </a:r>
            <a:r>
              <a:rPr lang="zh-TW" altLang="en-US" sz="22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概念之技術</a:t>
            </a:r>
            <a:endParaRPr lang="en-US" altLang="zh-TW" sz="2200" b="1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利用即時觀測之雷達回波配對，加以篩選出和觀測類似的歷史個案，提供更即時精準的風場預報。 </a:t>
            </a:r>
            <a:endParaRPr lang="en-US" altLang="zh-TW" sz="2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lvl="1" indent="-342900">
              <a:buFont typeface="Wingdings" panose="05000000000000000000" pitchFamily="2" charset="2"/>
              <a:buChar char="ü"/>
            </a:pP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以降低氣候模式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無法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預報極端風力之弱點</a:t>
            </a:r>
            <a:endParaRPr lang="en-US" altLang="zh-TW" sz="2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2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2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發展颱風風場整合預報技術</a:t>
            </a:r>
            <a:endParaRPr lang="en-US" altLang="zh-TW" sz="2200" b="1" dirty="0" smtClean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TW" altLang="en-US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氣候模式－＞類</a:t>
            </a:r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神經網</a:t>
            </a:r>
            <a:r>
              <a:rPr lang="zh-TW" altLang="en-US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路</a:t>
            </a:r>
            <a:endParaRPr lang="en-US" altLang="zh-TW" sz="2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zh-TW" altLang="en-US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以解決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原始資料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無對應之風場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之限制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造成可信度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較低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altLang="zh-TW" sz="2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2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83204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6504219" y="671691"/>
            <a:ext cx="321217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輸入颱風：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中心經緯度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氣壓值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最大風速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4.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移動方向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5.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搜尋範圍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輸出各機場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METAR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A.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風向分布範圍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與風速大小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B.</a:t>
            </a:r>
            <a:r>
              <a:rPr lang="zh-HK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風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速</a:t>
            </a:r>
            <a:r>
              <a:rPr lang="zh-HK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分布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及頻率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C.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各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風速區間風向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　</a:t>
            </a:r>
            <a:r>
              <a:rPr lang="zh-HK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分布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及頻率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D.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各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風速級距的最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　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大風速分布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dirty="0" smtClean="0"/>
          </a:p>
          <a:p>
            <a:endParaRPr lang="en-US" altLang="zh-TW" dirty="0"/>
          </a:p>
        </p:txBody>
      </p:sp>
      <p:sp>
        <p:nvSpPr>
          <p:cNvPr id="7" name="標題 1"/>
          <p:cNvSpPr txBox="1">
            <a:spLocks/>
          </p:cNvSpPr>
          <p:nvPr/>
        </p:nvSpPr>
        <p:spPr bwMode="auto">
          <a:xfrm>
            <a:off x="196476" y="170482"/>
            <a:ext cx="8229600" cy="57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accent2"/>
                </a:solidFill>
                <a:latin typeface="Tahoma" pitchFamily="34" charset="0"/>
                <a:ea typeface="新細明體" pitchFamily="18" charset="-12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accent2"/>
                </a:solidFill>
                <a:latin typeface="Tahoma" pitchFamily="34" charset="0"/>
                <a:ea typeface="新細明體" pitchFamily="18" charset="-12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accent2"/>
                </a:solidFill>
                <a:latin typeface="Tahoma" pitchFamily="34" charset="0"/>
                <a:ea typeface="新細明體" pitchFamily="18" charset="-12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accent2"/>
                </a:solidFill>
                <a:latin typeface="Tahoma" pitchFamily="34" charset="0"/>
                <a:ea typeface="新細明體" pitchFamily="18" charset="-12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accent2"/>
                </a:solidFill>
                <a:latin typeface="Tahoma" pitchFamily="34" charset="0"/>
                <a:ea typeface="新細明體" pitchFamily="18" charset="-12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accent2"/>
                </a:solidFill>
                <a:latin typeface="Tahoma" pitchFamily="34" charset="0"/>
                <a:ea typeface="新細明體" pitchFamily="18" charset="-12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accent2"/>
                </a:solidFill>
                <a:latin typeface="Tahoma" pitchFamily="34" charset="0"/>
                <a:ea typeface="新細明體" pitchFamily="18" charset="-12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accent2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r>
              <a:rPr lang="zh-TW" altLang="en-US" sz="3600" b="1" kern="0" dirty="0" smtClean="0">
                <a:latin typeface="標楷體" pitchFamily="65" charset="-120"/>
                <a:ea typeface="標楷體" pitchFamily="65" charset="-120"/>
              </a:rPr>
              <a:t>前言</a:t>
            </a:r>
            <a:r>
              <a:rPr lang="zh-TW" altLang="en-US" sz="2800" b="1" kern="0" dirty="0" smtClean="0">
                <a:latin typeface="標楷體" pitchFamily="65" charset="-120"/>
                <a:ea typeface="標楷體" pitchFamily="65" charset="-120"/>
              </a:rPr>
              <a:t>－</a:t>
            </a:r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颱風風力預報輔助工具</a:t>
            </a:r>
            <a:r>
              <a:rPr lang="en-US" altLang="zh-TW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一</a:t>
            </a:r>
            <a:r>
              <a:rPr lang="en-US" altLang="zh-TW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2800" dirty="0" smtClean="0"/>
          </a:p>
          <a:p>
            <a:endParaRPr lang="en-US" altLang="zh-TW" sz="2800" b="1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18125" y="1566081"/>
            <a:ext cx="6491269" cy="4670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168919" y="726636"/>
            <a:ext cx="748883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侵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臺颱風對各民航機場的風場統計</a:t>
            </a:r>
            <a:r>
              <a: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, 2008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</a:p>
          <a:p>
            <a:endParaRPr lang="zh-TW" alt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2039377" y="1256192"/>
            <a:ext cx="237626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TW" altLang="en-US" sz="2800" b="1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風場搜尋系統</a:t>
            </a:r>
            <a:endParaRPr lang="zh-HK" altLang="en-US" sz="2800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789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1"/>
          <p:cNvSpPr txBox="1">
            <a:spLocks/>
          </p:cNvSpPr>
          <p:nvPr/>
        </p:nvSpPr>
        <p:spPr bwMode="auto">
          <a:xfrm>
            <a:off x="132780" y="178231"/>
            <a:ext cx="8229600" cy="57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accent2"/>
                </a:solidFill>
                <a:latin typeface="Tahoma" pitchFamily="34" charset="0"/>
                <a:ea typeface="新細明體" pitchFamily="18" charset="-12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accent2"/>
                </a:solidFill>
                <a:latin typeface="Tahoma" pitchFamily="34" charset="0"/>
                <a:ea typeface="新細明體" pitchFamily="18" charset="-12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accent2"/>
                </a:solidFill>
                <a:latin typeface="Tahoma" pitchFamily="34" charset="0"/>
                <a:ea typeface="新細明體" pitchFamily="18" charset="-12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accent2"/>
                </a:solidFill>
                <a:latin typeface="Tahoma" pitchFamily="34" charset="0"/>
                <a:ea typeface="新細明體" pitchFamily="18" charset="-12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accent2"/>
                </a:solidFill>
                <a:latin typeface="Tahoma" pitchFamily="34" charset="0"/>
                <a:ea typeface="新細明體" pitchFamily="18" charset="-12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accent2"/>
                </a:solidFill>
                <a:latin typeface="Tahoma" pitchFamily="34" charset="0"/>
                <a:ea typeface="新細明體" pitchFamily="18" charset="-12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accent2"/>
                </a:solidFill>
                <a:latin typeface="Tahoma" pitchFamily="34" charset="0"/>
                <a:ea typeface="新細明體" pitchFamily="18" charset="-12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accent2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r>
              <a:rPr lang="zh-TW" altLang="en-US" sz="3600" b="1" kern="0" dirty="0" smtClean="0">
                <a:latin typeface="標楷體" pitchFamily="65" charset="-120"/>
                <a:ea typeface="標楷體" pitchFamily="65" charset="-120"/>
              </a:rPr>
              <a:t>前言</a:t>
            </a:r>
            <a:r>
              <a:rPr lang="zh-TW" altLang="en-US" sz="2800" b="1" kern="0" dirty="0" smtClean="0">
                <a:latin typeface="標楷體" pitchFamily="65" charset="-120"/>
                <a:ea typeface="標楷體" pitchFamily="65" charset="-120"/>
              </a:rPr>
              <a:t>－</a:t>
            </a:r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颱風風力預報輔助工具</a:t>
            </a:r>
            <a:r>
              <a:rPr lang="en-US" altLang="zh-TW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二</a:t>
            </a:r>
            <a:r>
              <a:rPr lang="en-US" altLang="zh-TW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2800" dirty="0"/>
          </a:p>
          <a:p>
            <a:endParaRPr lang="en-US" altLang="zh-TW" sz="28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251520" y="805170"/>
            <a:ext cx="748883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各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民航機場風力類神經網路</a:t>
            </a: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分析</a:t>
            </a:r>
            <a:r>
              <a:rPr lang="en-US" altLang="zh-TW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, 2011</a:t>
            </a: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endParaRPr lang="zh-TW" altLang="en-US" sz="2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98766" y="1412776"/>
            <a:ext cx="5544616" cy="449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文字方塊 7"/>
          <p:cNvSpPr txBox="1"/>
          <p:nvPr/>
        </p:nvSpPr>
        <p:spPr>
          <a:xfrm>
            <a:off x="5843382" y="1412776"/>
            <a:ext cx="321217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HK" sz="2800" b="1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類神經網路的非線性迴</a:t>
            </a:r>
            <a:r>
              <a:rPr lang="zh-TW" altLang="zh-HK" sz="2800" b="1" u="sng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歸</a:t>
            </a:r>
            <a:r>
              <a:rPr lang="zh-TW" altLang="en-US" sz="2800" b="1" u="sng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分析</a:t>
            </a:r>
            <a:endParaRPr lang="en-US" altLang="zh-TW" sz="2800" b="1" u="sng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輸入預測颱風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中心經緯度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氣壓值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七級風暴風半徑</a:t>
            </a:r>
          </a:p>
          <a:p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輸出各機場：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未來每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小時之量化風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場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數值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29985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://aoaws.caa.gov.tw/data/tamc/typh/1510_Linfa_A_01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3" name="文字方塊 2"/>
          <p:cNvSpPr txBox="1"/>
          <p:nvPr/>
        </p:nvSpPr>
        <p:spPr>
          <a:xfrm>
            <a:off x="323144" y="919748"/>
            <a:ext cx="82092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為提升航空氣象服務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品質，滿足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航空公司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提出</a:t>
            </a:r>
            <a:r>
              <a:rPr lang="zh-TW" altLang="en-US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延長預報時間</a:t>
            </a:r>
            <a:r>
              <a:rPr lang="zh-TW" altLang="en-US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至</a:t>
            </a:r>
            <a:r>
              <a:rPr lang="en-US" altLang="zh-TW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(~72</a:t>
            </a:r>
            <a:r>
              <a:rPr lang="zh-TW" altLang="en-US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小時</a:t>
            </a:r>
            <a:r>
              <a:rPr lang="en-US" altLang="zh-TW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風</a:t>
            </a:r>
            <a:r>
              <a:rPr lang="zh-TW" altLang="en-US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場預報</a:t>
            </a:r>
            <a:r>
              <a:rPr lang="zh-TW" altLang="en-US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需求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或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在</a:t>
            </a:r>
            <a:r>
              <a:rPr lang="zh-TW" altLang="en-US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未發布颱風警報階段前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提供各民航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機場之風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場預報供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參考，預報員需研判</a:t>
            </a:r>
            <a:r>
              <a:rPr lang="zh-TW" altLang="en-US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颱風影響</a:t>
            </a:r>
            <a:r>
              <a:rPr lang="zh-TW" altLang="en-US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範圍、時段</a:t>
            </a:r>
            <a:r>
              <a:rPr lang="zh-TW" altLang="en-US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及程度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400" b="1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氣候模式之建立：提供</a:t>
            </a:r>
            <a:r>
              <a:rPr lang="zh-TW" altLang="en-US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快速便利</a:t>
            </a:r>
            <a:r>
              <a:rPr lang="zh-TW" altLang="en-US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簡單明瞭之客觀</a:t>
            </a:r>
            <a:r>
              <a:rPr lang="zh-TW" altLang="en-US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颱風風場預報參考</a:t>
            </a:r>
            <a:r>
              <a:rPr lang="zh-TW" altLang="en-US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工具</a:t>
            </a: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輔助預報員研判各機場風場變化趨勢。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標題 1"/>
          <p:cNvSpPr txBox="1">
            <a:spLocks/>
          </p:cNvSpPr>
          <p:nvPr/>
        </p:nvSpPr>
        <p:spPr bwMode="auto">
          <a:xfrm>
            <a:off x="132779" y="214116"/>
            <a:ext cx="8517733" cy="57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accent2"/>
                </a:solidFill>
                <a:latin typeface="Tahoma" pitchFamily="34" charset="0"/>
                <a:ea typeface="新細明體" pitchFamily="18" charset="-12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accent2"/>
                </a:solidFill>
                <a:latin typeface="Tahoma" pitchFamily="34" charset="0"/>
                <a:ea typeface="新細明體" pitchFamily="18" charset="-12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accent2"/>
                </a:solidFill>
                <a:latin typeface="Tahoma" pitchFamily="34" charset="0"/>
                <a:ea typeface="新細明體" pitchFamily="18" charset="-12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accent2"/>
                </a:solidFill>
                <a:latin typeface="Tahoma" pitchFamily="34" charset="0"/>
                <a:ea typeface="新細明體" pitchFamily="18" charset="-12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accent2"/>
                </a:solidFill>
                <a:latin typeface="Tahoma" pitchFamily="34" charset="0"/>
                <a:ea typeface="新細明體" pitchFamily="18" charset="-12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accent2"/>
                </a:solidFill>
                <a:latin typeface="Tahoma" pitchFamily="34" charset="0"/>
                <a:ea typeface="新細明體" pitchFamily="18" charset="-12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accent2"/>
                </a:solidFill>
                <a:latin typeface="Tahoma" pitchFamily="34" charset="0"/>
                <a:ea typeface="新細明體" pitchFamily="18" charset="-12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accent2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algn="ctr"/>
            <a:r>
              <a:rPr lang="zh-TW" altLang="en-US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颱風</a:t>
            </a:r>
            <a:r>
              <a:rPr lang="zh-TW" altLang="en-US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風力預報技術</a:t>
            </a:r>
            <a:r>
              <a:rPr lang="zh-TW" altLang="en-US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發展</a:t>
            </a:r>
            <a:endParaRPr lang="zh-TW" altLang="en-US" sz="3600" dirty="0"/>
          </a:p>
          <a:p>
            <a:endParaRPr lang="en-US" altLang="zh-TW" sz="2800" b="1" dirty="0">
              <a:latin typeface="標楷體" pitchFamily="65" charset="-120"/>
              <a:ea typeface="標楷體" pitchFamily="65" charset="-120"/>
            </a:endParaRPr>
          </a:p>
        </p:txBody>
      </p:sp>
      <p:grpSp>
        <p:nvGrpSpPr>
          <p:cNvPr id="17" name="群組 16"/>
          <p:cNvGrpSpPr/>
          <p:nvPr/>
        </p:nvGrpSpPr>
        <p:grpSpPr>
          <a:xfrm>
            <a:off x="747212" y="3317457"/>
            <a:ext cx="7776844" cy="3277205"/>
            <a:chOff x="366956" y="3317457"/>
            <a:chExt cx="7776844" cy="3277205"/>
          </a:xfrm>
        </p:grpSpPr>
        <p:grpSp>
          <p:nvGrpSpPr>
            <p:cNvPr id="4" name="群組 3"/>
            <p:cNvGrpSpPr/>
            <p:nvPr/>
          </p:nvGrpSpPr>
          <p:grpSpPr>
            <a:xfrm>
              <a:off x="366956" y="3317457"/>
              <a:ext cx="7776844" cy="3277205"/>
              <a:chOff x="366956" y="3511734"/>
              <a:chExt cx="7776844" cy="3277205"/>
            </a:xfrm>
          </p:grpSpPr>
          <p:sp>
            <p:nvSpPr>
              <p:cNvPr id="7" name="矩形 6"/>
              <p:cNvSpPr/>
              <p:nvPr/>
            </p:nvSpPr>
            <p:spPr>
              <a:xfrm>
                <a:off x="460374" y="3599740"/>
                <a:ext cx="2254403" cy="2432523"/>
              </a:xfrm>
              <a:prstGeom prst="rect">
                <a:avLst/>
              </a:prstGeom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8" name="矩形 7"/>
              <p:cNvSpPr/>
              <p:nvPr/>
            </p:nvSpPr>
            <p:spPr>
              <a:xfrm>
                <a:off x="3516341" y="3599740"/>
                <a:ext cx="1590462" cy="2432523"/>
              </a:xfrm>
              <a:prstGeom prst="rect">
                <a:avLst/>
              </a:prstGeom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9" name="矩形 8"/>
              <p:cNvSpPr/>
              <p:nvPr/>
            </p:nvSpPr>
            <p:spPr>
              <a:xfrm>
                <a:off x="6084168" y="4243734"/>
                <a:ext cx="2059632" cy="1065359"/>
              </a:xfrm>
              <a:prstGeom prst="rect">
                <a:avLst/>
              </a:prstGeom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0" name="文字方塊 9"/>
              <p:cNvSpPr txBox="1"/>
              <p:nvPr/>
            </p:nvSpPr>
            <p:spPr>
              <a:xfrm>
                <a:off x="366956" y="3587521"/>
                <a:ext cx="2642275" cy="28303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sz="3600" b="1" dirty="0" smtClean="0">
                    <a:solidFill>
                      <a:srgbClr val="00B05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氣候統計法</a:t>
                </a:r>
                <a:endParaRPr lang="en-US" altLang="zh-TW" sz="3600" b="1" dirty="0" smtClean="0">
                  <a:solidFill>
                    <a:srgbClr val="00B050"/>
                  </a:solidFill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  <a:p>
                <a:endParaRPr lang="en-US" altLang="zh-TW" dirty="0"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  <a:p>
                <a:r>
                  <a:rPr lang="zh-TW" altLang="en-US" sz="2800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歷史案例的重現</a:t>
                </a:r>
                <a:r>
                  <a:rPr lang="zh-TW" altLang="en-US" sz="2800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性</a:t>
                </a:r>
                <a:endParaRPr lang="en-US" altLang="zh-TW" sz="2800" dirty="0" smtClean="0"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  <a:p>
                <a:endParaRPr lang="en-US" altLang="zh-TW" dirty="0"/>
              </a:p>
              <a:p>
                <a:endParaRPr lang="zh-TW" altLang="en-US" dirty="0"/>
              </a:p>
            </p:txBody>
          </p:sp>
          <p:sp>
            <p:nvSpPr>
              <p:cNvPr id="11" name="文字方塊 10"/>
              <p:cNvSpPr txBox="1"/>
              <p:nvPr/>
            </p:nvSpPr>
            <p:spPr>
              <a:xfrm>
                <a:off x="3520213" y="3511734"/>
                <a:ext cx="1590463" cy="3277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sz="3600" b="1" dirty="0" smtClean="0">
                    <a:solidFill>
                      <a:srgbClr val="00B05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類比法</a:t>
                </a:r>
                <a:endParaRPr lang="en-US" altLang="zh-TW" dirty="0"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  <a:p>
                <a:endParaRPr lang="en-US" altLang="zh-TW" sz="2000" dirty="0" smtClean="0"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  <a:p>
                <a:r>
                  <a:rPr lang="zh-TW" altLang="en-US" sz="2400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考慮</a:t>
                </a:r>
                <a:r>
                  <a:rPr lang="zh-TW" altLang="en-US" sz="2400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特徵</a:t>
                </a:r>
                <a:r>
                  <a:rPr lang="zh-TW" altLang="en-US" sz="2400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相似之</a:t>
                </a:r>
                <a:r>
                  <a:rPr lang="zh-TW" altLang="en-US" sz="2400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歷史</a:t>
                </a:r>
                <a:r>
                  <a:rPr lang="zh-TW" altLang="en-US" sz="2400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颱風</a:t>
                </a:r>
                <a:r>
                  <a:rPr lang="zh-TW" altLang="en-US" sz="2400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個案</a:t>
                </a:r>
                <a:endParaRPr lang="en-US" altLang="zh-TW" sz="2400" dirty="0" smtClean="0"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  <a:p>
                <a:endParaRPr lang="zh-TW" altLang="en-US" dirty="0"/>
              </a:p>
            </p:txBody>
          </p:sp>
          <p:sp>
            <p:nvSpPr>
              <p:cNvPr id="12" name="文字方塊 11"/>
              <p:cNvSpPr txBox="1"/>
              <p:nvPr/>
            </p:nvSpPr>
            <p:spPr>
              <a:xfrm>
                <a:off x="6038408" y="4392943"/>
                <a:ext cx="2088232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TW" altLang="en-US" sz="3600" b="1" dirty="0" smtClean="0">
                    <a:solidFill>
                      <a:srgbClr val="00B05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風場預報</a:t>
                </a:r>
                <a:endParaRPr lang="en-US" altLang="zh-TW" sz="3600" dirty="0"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  <a:p>
                <a:endParaRPr lang="zh-TW" altLang="en-US" sz="2000" dirty="0"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</p:txBody>
          </p:sp>
          <p:sp>
            <p:nvSpPr>
              <p:cNvPr id="14" name="向右箭號 13"/>
              <p:cNvSpPr/>
              <p:nvPr/>
            </p:nvSpPr>
            <p:spPr>
              <a:xfrm>
                <a:off x="5289590" y="4571790"/>
                <a:ext cx="519459" cy="364223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5" name="文字方塊 14"/>
              <p:cNvSpPr txBox="1"/>
              <p:nvPr/>
            </p:nvSpPr>
            <p:spPr>
              <a:xfrm>
                <a:off x="2775109" y="4243735"/>
                <a:ext cx="566469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4400" b="1" dirty="0" smtClean="0"/>
                  <a:t>+</a:t>
                </a:r>
                <a:endParaRPr lang="zh-TW" altLang="en-US" sz="4400" b="1" dirty="0"/>
              </a:p>
            </p:txBody>
          </p:sp>
        </p:grpSp>
        <p:sp>
          <p:nvSpPr>
            <p:cNvPr id="6" name="矩形 5"/>
            <p:cNvSpPr/>
            <p:nvPr/>
          </p:nvSpPr>
          <p:spPr>
            <a:xfrm>
              <a:off x="460374" y="5961947"/>
              <a:ext cx="4852611" cy="523220"/>
            </a:xfrm>
            <a:prstGeom prst="rect">
              <a:avLst/>
            </a:prstGeom>
            <a:solidFill>
              <a:schemeClr val="accent1">
                <a:lumMod val="9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zh-TW" altLang="en-US" sz="2800" b="1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統計預報的穩定及重現性優點</a:t>
              </a:r>
              <a:endParaRPr lang="zh-HK" altLang="en-US" sz="2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22799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201545" y="666408"/>
            <a:ext cx="8773809" cy="7879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階段一</a:t>
            </a:r>
            <a:r>
              <a:rPr lang="en-US" altLang="zh-TW" sz="3200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	</a:t>
            </a:r>
            <a:r>
              <a:rPr lang="zh-HK" altLang="en-US" sz="3200" b="1" u="sng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氣候統計</a:t>
            </a:r>
            <a:r>
              <a:rPr lang="zh-TW" altLang="en-US" sz="3200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客觀參考指引</a:t>
            </a:r>
            <a:endParaRPr lang="en-US" altLang="zh-TW" sz="3200" b="1" u="sng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數值模式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對地形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效應或機場地理位置因素所導致的風場特徵掌握較差，無法直接利用。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颱風風場型態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與颱風中心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相對的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位置有很強的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連結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利用風場觀測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與颱風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路徑資料，建立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颱風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期間各機場氣候統計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風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場資料庫。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建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基於</a:t>
            </a:r>
            <a:r>
              <a:rPr lang="zh-TW" altLang="en-US" sz="2400" b="1" dirty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歷史颱風資料的統計應用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，考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慮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歷史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案例的</a:t>
            </a:r>
            <a:r>
              <a:rPr lang="zh-TW" altLang="en-US" sz="2400" b="1" dirty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重現</a:t>
            </a:r>
            <a:r>
              <a:rPr lang="zh-TW" altLang="en-US" sz="2400" b="1" dirty="0" smtClean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性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適用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於</a:t>
            </a:r>
            <a:r>
              <a:rPr lang="zh-TW" altLang="en-US" sz="2400" b="1" dirty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一般</a:t>
            </a:r>
            <a:r>
              <a:rPr lang="zh-TW" altLang="en-US" sz="2400" b="1" dirty="0" smtClean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典型（平均狀態）的</a:t>
            </a:r>
            <a:r>
              <a:rPr lang="zh-TW" altLang="en-US" sz="2400" b="1" dirty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颱風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，但對非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典型颱風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伴隨雲雨帶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會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有低估陣風的情況。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階段二</a:t>
            </a:r>
            <a:r>
              <a:rPr lang="en-US" altLang="zh-TW" sz="3200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	</a:t>
            </a:r>
            <a:r>
              <a:rPr lang="zh-TW" altLang="en-US" sz="3200" b="1" u="sng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颱風</a:t>
            </a:r>
            <a:r>
              <a:rPr lang="zh-HK" altLang="en-US" sz="3200" b="1" u="sng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特徵</a:t>
            </a:r>
            <a:r>
              <a:rPr lang="zh-TW" altLang="en-US" sz="3200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修正參考指引</a:t>
            </a:r>
            <a:endParaRPr lang="en-US" altLang="zh-TW" sz="3200" b="1" u="sng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篩選合適條件之</a:t>
            </a:r>
            <a:r>
              <a:rPr lang="zh-TW" altLang="en-US" sz="2400" b="1" dirty="0" smtClean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預報指引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進行風場統計計算，以突顯</a:t>
            </a:r>
            <a:r>
              <a:rPr lang="zh-TW" altLang="en-US" sz="2400" b="1" dirty="0" smtClean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類似颱風個案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間之風場特徵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依颱風個案風場特徵調整風力計算時所採用的</a:t>
            </a:r>
            <a:r>
              <a:rPr lang="zh-TW" altLang="en-US" sz="2400" b="1" dirty="0" smtClean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權重或統計指標</a:t>
            </a: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2800" b="1" dirty="0" smtClean="0">
              <a:solidFill>
                <a:srgbClr val="00B05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標題 1"/>
          <p:cNvSpPr txBox="1">
            <a:spLocks/>
          </p:cNvSpPr>
          <p:nvPr/>
        </p:nvSpPr>
        <p:spPr bwMode="auto">
          <a:xfrm>
            <a:off x="201545" y="211204"/>
            <a:ext cx="8961897" cy="69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accent2"/>
                </a:solidFill>
                <a:latin typeface="Tahoma" pitchFamily="34" charset="0"/>
                <a:ea typeface="新細明體" pitchFamily="18" charset="-12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accent2"/>
                </a:solidFill>
                <a:latin typeface="Tahoma" pitchFamily="34" charset="0"/>
                <a:ea typeface="新細明體" pitchFamily="18" charset="-12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accent2"/>
                </a:solidFill>
                <a:latin typeface="Tahoma" pitchFamily="34" charset="0"/>
                <a:ea typeface="新細明體" pitchFamily="18" charset="-12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accent2"/>
                </a:solidFill>
                <a:latin typeface="Tahoma" pitchFamily="34" charset="0"/>
                <a:ea typeface="新細明體" pitchFamily="18" charset="-12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accent2"/>
                </a:solidFill>
                <a:latin typeface="Tahoma" pitchFamily="34" charset="0"/>
                <a:ea typeface="新細明體" pitchFamily="18" charset="-12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accent2"/>
                </a:solidFill>
                <a:latin typeface="Tahoma" pitchFamily="34" charset="0"/>
                <a:ea typeface="新細明體" pitchFamily="18" charset="-12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accent2"/>
                </a:solidFill>
                <a:latin typeface="Tahoma" pitchFamily="34" charset="0"/>
                <a:ea typeface="新細明體" pitchFamily="18" charset="-12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accent2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algn="ctr"/>
            <a:r>
              <a:rPr lang="zh-TW" altLang="en-US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氣候模式設計概念</a:t>
            </a:r>
            <a:endParaRPr lang="en-US" altLang="zh-TW" sz="36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3200" b="1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12269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206750" y="838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107504" y="814984"/>
            <a:ext cx="920057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資料收集：</a:t>
            </a:r>
            <a:endParaRPr lang="en-US" altLang="zh-TW" sz="24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TW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10</a:t>
            </a:r>
            <a:r>
              <a:rPr lang="zh-TW" altLang="en-US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個民航</a:t>
            </a: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機場</a:t>
            </a:r>
            <a:r>
              <a:rPr lang="zh-TW" altLang="en-US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之例行</a:t>
            </a: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及特別</a:t>
            </a:r>
            <a:r>
              <a:rPr lang="zh-TW" altLang="en-US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天氣報告</a:t>
            </a:r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部分</a:t>
            </a:r>
            <a:r>
              <a:rPr lang="zh-TW" altLang="en-US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機場無全日觀測</a:t>
            </a:r>
            <a:r>
              <a:rPr lang="en-US" altLang="zh-TW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TW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1970</a:t>
            </a:r>
            <a:r>
              <a:rPr lang="zh-TW" altLang="en-US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年至</a:t>
            </a:r>
            <a:r>
              <a:rPr lang="en-US" altLang="zh-TW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2014</a:t>
            </a: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年中央</a:t>
            </a:r>
            <a:r>
              <a:rPr lang="zh-TW" altLang="en-US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氣象局</a:t>
            </a: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每六</a:t>
            </a:r>
            <a:r>
              <a:rPr lang="zh-TW" altLang="en-US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小時</a:t>
            </a: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之</a:t>
            </a:r>
            <a:r>
              <a:rPr lang="zh-TW" altLang="en-US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颱風</a:t>
            </a: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路徑</a:t>
            </a:r>
            <a:r>
              <a:rPr lang="zh-TW" altLang="en-US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資料，共</a:t>
            </a:r>
            <a:r>
              <a:rPr lang="en-US" altLang="zh-TW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274</a:t>
            </a:r>
            <a:r>
              <a:rPr lang="zh-TW" altLang="en-US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個颱風</a:t>
            </a:r>
            <a:endParaRPr lang="en-US" altLang="zh-TW" sz="24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0727936"/>
              </p:ext>
            </p:extLst>
          </p:nvPr>
        </p:nvGraphicFramePr>
        <p:xfrm>
          <a:off x="1845656" y="2204864"/>
          <a:ext cx="5184576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144"/>
                <a:gridCol w="2304256"/>
                <a:gridCol w="1584176"/>
              </a:tblGrid>
              <a:tr h="327354">
                <a:tc>
                  <a:txBody>
                    <a:bodyPr/>
                    <a:lstStyle/>
                    <a:p>
                      <a:r>
                        <a:rPr lang="zh-TW" altLang="en-US" b="1" dirty="0" smtClean="0">
                          <a:solidFill>
                            <a:schemeClr val="tx1"/>
                          </a:solidFill>
                        </a:rPr>
                        <a:t>機場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b="1" dirty="0" smtClean="0">
                          <a:solidFill>
                            <a:schemeClr val="tx1"/>
                          </a:solidFill>
                        </a:rPr>
                        <a:t>資料期間 </a:t>
                      </a:r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~2014</a:t>
                      </a:r>
                      <a:r>
                        <a:rPr lang="zh-TW" altLang="en-US" b="1" dirty="0" smtClean="0">
                          <a:solidFill>
                            <a:schemeClr val="tx1"/>
                          </a:solidFill>
                        </a:rPr>
                        <a:t>年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b="1" dirty="0" smtClean="0">
                          <a:solidFill>
                            <a:schemeClr val="tx1"/>
                          </a:solidFill>
                        </a:rPr>
                        <a:t>颱風個數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47408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RCSS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1970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274</a:t>
                      </a:r>
                      <a:endParaRPr lang="zh-TW" altLang="en-US" dirty="0"/>
                    </a:p>
                  </a:txBody>
                  <a:tcPr/>
                </a:tc>
              </a:tr>
              <a:tr h="347408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RCTP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1979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223</a:t>
                      </a:r>
                      <a:endParaRPr lang="zh-TW" altLang="en-US" dirty="0"/>
                    </a:p>
                  </a:txBody>
                  <a:tcPr/>
                </a:tc>
              </a:tr>
              <a:tr h="347408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RCKH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1970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274</a:t>
                      </a:r>
                      <a:endParaRPr lang="zh-TW" altLang="en-US" dirty="0"/>
                    </a:p>
                  </a:txBody>
                  <a:tcPr/>
                </a:tc>
              </a:tr>
              <a:tr h="347408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RCKW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2004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65</a:t>
                      </a:r>
                    </a:p>
                  </a:txBody>
                  <a:tcPr/>
                </a:tc>
              </a:tr>
              <a:tr h="347408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RCFN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1987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170</a:t>
                      </a:r>
                      <a:endParaRPr lang="zh-TW" altLang="en-US" dirty="0"/>
                    </a:p>
                  </a:txBody>
                  <a:tcPr/>
                </a:tc>
              </a:tr>
              <a:tr h="347408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RCGI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1995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117</a:t>
                      </a:r>
                      <a:endParaRPr lang="zh-TW" altLang="en-US" dirty="0"/>
                    </a:p>
                  </a:txBody>
                  <a:tcPr/>
                </a:tc>
              </a:tr>
              <a:tr h="347408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RCLY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1996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111</a:t>
                      </a:r>
                      <a:endParaRPr lang="zh-TW" altLang="en-US" dirty="0"/>
                    </a:p>
                  </a:txBody>
                  <a:tcPr/>
                </a:tc>
              </a:tr>
              <a:tr h="347408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RCBS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2000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93</a:t>
                      </a:r>
                    </a:p>
                  </a:txBody>
                  <a:tcPr/>
                </a:tc>
              </a:tr>
              <a:tr h="347408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RCMT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1996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102</a:t>
                      </a:r>
                    </a:p>
                  </a:txBody>
                  <a:tcPr/>
                </a:tc>
              </a:tr>
              <a:tr h="347408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RCFG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2003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74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標題 1"/>
          <p:cNvSpPr txBox="1">
            <a:spLocks/>
          </p:cNvSpPr>
          <p:nvPr/>
        </p:nvSpPr>
        <p:spPr bwMode="auto">
          <a:xfrm>
            <a:off x="58094" y="116632"/>
            <a:ext cx="8759700" cy="57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accent2"/>
                </a:solidFill>
                <a:latin typeface="Tahoma" pitchFamily="34" charset="0"/>
                <a:ea typeface="新細明體" pitchFamily="18" charset="-12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accent2"/>
                </a:solidFill>
                <a:latin typeface="Tahoma" pitchFamily="34" charset="0"/>
                <a:ea typeface="新細明體" pitchFamily="18" charset="-12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accent2"/>
                </a:solidFill>
                <a:latin typeface="Tahoma" pitchFamily="34" charset="0"/>
                <a:ea typeface="新細明體" pitchFamily="18" charset="-12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accent2"/>
                </a:solidFill>
                <a:latin typeface="Tahoma" pitchFamily="34" charset="0"/>
                <a:ea typeface="新細明體" pitchFamily="18" charset="-12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accent2"/>
                </a:solidFill>
                <a:latin typeface="Tahoma" pitchFamily="34" charset="0"/>
                <a:ea typeface="新細明體" pitchFamily="18" charset="-12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accent2"/>
                </a:solidFill>
                <a:latin typeface="Tahoma" pitchFamily="34" charset="0"/>
                <a:ea typeface="新細明體" pitchFamily="18" charset="-12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accent2"/>
                </a:solidFill>
                <a:latin typeface="Tahoma" pitchFamily="34" charset="0"/>
                <a:ea typeface="新細明體" pitchFamily="18" charset="-12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accent2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algn="ctr"/>
            <a:r>
              <a:rPr lang="zh-TW" altLang="en-US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氣候模式之建立</a:t>
            </a:r>
            <a:endParaRPr lang="en-US" altLang="zh-TW" sz="3600" b="1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47303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179512" y="713384"/>
            <a:ext cx="871029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TW" altLang="en-US" sz="2800" b="1" u="sng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資料處理流程</a:t>
            </a:r>
            <a:endParaRPr lang="en-US" altLang="zh-TW" sz="2800" b="1" u="sng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zh-TW" altLang="en-US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颱風路徑資料內插成</a:t>
            </a:r>
            <a:r>
              <a:rPr lang="zh-TW" alt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每一小時</a:t>
            </a:r>
            <a:r>
              <a:rPr lang="zh-TW" altLang="en-US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（中心位置經緯度、中心氣壓）</a:t>
            </a:r>
            <a:endParaRPr lang="en-US" altLang="zh-TW" sz="24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zh-TW" altLang="en-US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找出</a:t>
            </a:r>
            <a:r>
              <a:rPr lang="zh-TW" alt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相對應時間內</a:t>
            </a:r>
            <a:r>
              <a:rPr lang="zh-TW" altLang="en-US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之各機場</a:t>
            </a:r>
            <a:r>
              <a:rPr lang="en-US" altLang="zh-TW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METAR/SPECI</a:t>
            </a:r>
            <a:r>
              <a:rPr lang="en-US" altLang="zh-TW" sz="24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10</a:t>
            </a:r>
            <a:r>
              <a:rPr lang="zh-TW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分鍾平均風向、風速及陣風</a:t>
            </a:r>
            <a:r>
              <a:rPr lang="en-US" altLang="zh-TW" sz="24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(KT)</a:t>
            </a:r>
            <a:r>
              <a:rPr lang="zh-TW" altLang="en-US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觀測，並計算</a:t>
            </a:r>
            <a:r>
              <a:rPr lang="zh-TW" alt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跑道側風值</a:t>
            </a:r>
            <a:r>
              <a:rPr lang="zh-TW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和</a:t>
            </a:r>
            <a:r>
              <a:rPr lang="zh-TW" alt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陣風</a:t>
            </a:r>
            <a:r>
              <a:rPr lang="zh-TW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與平均</a:t>
            </a:r>
            <a:r>
              <a:rPr lang="zh-TW" alt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風速之比</a:t>
            </a:r>
            <a:endParaRPr lang="en-US" altLang="zh-TW" sz="2400" dirty="0" smtClean="0">
              <a:solidFill>
                <a:srgbClr val="FF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zh-TW" altLang="en-US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統計範圍</a:t>
            </a: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：</a:t>
            </a:r>
            <a:r>
              <a:rPr lang="zh-TW" altLang="en-US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颱風進入守視範圍</a:t>
            </a:r>
            <a:r>
              <a:rPr lang="en-US" altLang="zh-TW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15°N~30°N</a:t>
            </a:r>
            <a:r>
              <a:rPr lang="zh-TW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en-US" altLang="zh-TW" sz="24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113°E~135°E</a:t>
            </a:r>
            <a:endParaRPr lang="en-US" altLang="zh-TW" sz="2400" dirty="0" smtClean="0">
              <a:solidFill>
                <a:srgbClr val="FF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zh-TW" altLang="en-US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以經緯度各</a:t>
            </a:r>
            <a:r>
              <a:rPr lang="en-US" altLang="zh-TW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0.5</a:t>
            </a:r>
            <a:r>
              <a:rPr lang="zh-TW" altLang="en-US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度</a:t>
            </a:r>
            <a:r>
              <a:rPr lang="en-US" altLang="zh-TW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(~55km)</a:t>
            </a:r>
            <a:r>
              <a:rPr lang="zh-TW" altLang="en-US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網格點為間距</a:t>
            </a:r>
            <a:endParaRPr lang="en-US" altLang="zh-TW" sz="24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457200" indent="-457200" algn="just">
              <a:buFont typeface="+mj-lt"/>
              <a:buAutoNum type="arabicParenR"/>
            </a:pPr>
            <a:r>
              <a:rPr lang="zh-TW" altLang="en-US" sz="2400" u="sng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颱風風</a:t>
            </a:r>
            <a:r>
              <a:rPr lang="zh-TW" altLang="en-US" sz="2400" u="sng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場</a:t>
            </a:r>
            <a:r>
              <a:rPr lang="zh-TW" altLang="en-US" sz="2400" u="sng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網格</a:t>
            </a:r>
            <a:r>
              <a:rPr lang="zh-TW" altLang="en-US" sz="2400" u="sng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資料庫：</a:t>
            </a:r>
            <a:endParaRPr lang="en-US" altLang="zh-TW" sz="2400" u="sng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lvl="2" algn="just"/>
            <a:r>
              <a:rPr lang="en-US" altLang="zh-TW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	</a:t>
            </a: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歷年颱風經過該網格區域時，該機場觀測風向、風速、</a:t>
            </a:r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	</a:t>
            </a: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陣風</a:t>
            </a:r>
            <a:endParaRPr lang="en-US" altLang="zh-TW" sz="24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1257300" lvl="2" indent="-342900" algn="just">
              <a:buFont typeface="Wingdings" panose="05000000000000000000" pitchFamily="2" charset="2"/>
              <a:buChar char="ü"/>
            </a:pPr>
            <a:r>
              <a:rPr lang="zh-TW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平均值、眾數、中位數、標準差</a:t>
            </a:r>
            <a:endParaRPr lang="en-US" altLang="zh-TW" sz="2400" dirty="0">
              <a:solidFill>
                <a:srgbClr val="FF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1257300" lvl="2" indent="-342900" algn="just">
              <a:buFont typeface="Wingdings" panose="05000000000000000000" pitchFamily="2" charset="2"/>
              <a:buChar char="ü"/>
            </a:pPr>
            <a:r>
              <a:rPr lang="zh-TW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最大平均風速</a:t>
            </a:r>
            <a:endParaRPr lang="en-US" altLang="zh-TW" sz="2400" dirty="0">
              <a:solidFill>
                <a:srgbClr val="FF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1257300" lvl="2" indent="-342900" algn="just">
              <a:buFont typeface="Wingdings" panose="05000000000000000000" pitchFamily="2" charset="2"/>
              <a:buChar char="ü"/>
            </a:pPr>
            <a:r>
              <a:rPr lang="zh-TW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最大陣風</a:t>
            </a:r>
            <a:r>
              <a:rPr lang="en-US" altLang="zh-TW" sz="24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			</a:t>
            </a:r>
          </a:p>
          <a:p>
            <a:pPr marL="1257300" lvl="2" indent="-342900" algn="just">
              <a:buFont typeface="Wingdings" panose="05000000000000000000" pitchFamily="2" charset="2"/>
              <a:buChar char="ü"/>
            </a:pPr>
            <a:r>
              <a:rPr lang="zh-TW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颱風過境該網格之觀測</a:t>
            </a:r>
            <a:r>
              <a:rPr lang="zh-TW" alt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次數</a:t>
            </a:r>
            <a:endParaRPr lang="en-US" altLang="zh-TW" sz="24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457200" indent="-457200" algn="just">
              <a:buFont typeface="+mj-lt"/>
              <a:buAutoNum type="arabicParenR"/>
            </a:pPr>
            <a:r>
              <a:rPr lang="zh-TW" altLang="en-US" sz="2400" u="sng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網</a:t>
            </a:r>
            <a:r>
              <a:rPr lang="zh-TW" altLang="en-US" sz="2400" u="sng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格資料繪圖</a:t>
            </a:r>
            <a:r>
              <a:rPr lang="zh-TW" altLang="en-US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（</a:t>
            </a:r>
            <a:r>
              <a:rPr lang="zh-TW" alt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風</a:t>
            </a:r>
            <a:r>
              <a:rPr lang="zh-TW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場潛勢圖</a:t>
            </a: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）</a:t>
            </a:r>
            <a:endParaRPr lang="en-US" altLang="zh-TW" sz="24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endParaRPr lang="en-US" altLang="zh-TW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標題 1"/>
          <p:cNvSpPr txBox="1">
            <a:spLocks/>
          </p:cNvSpPr>
          <p:nvPr/>
        </p:nvSpPr>
        <p:spPr bwMode="auto">
          <a:xfrm>
            <a:off x="-1764704" y="4653136"/>
            <a:ext cx="8608789" cy="57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accent2"/>
                </a:solidFill>
                <a:latin typeface="Tahoma" pitchFamily="34" charset="0"/>
                <a:ea typeface="新細明體" pitchFamily="18" charset="-12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accent2"/>
                </a:solidFill>
                <a:latin typeface="Tahoma" pitchFamily="34" charset="0"/>
                <a:ea typeface="新細明體" pitchFamily="18" charset="-12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accent2"/>
                </a:solidFill>
                <a:latin typeface="Tahoma" pitchFamily="34" charset="0"/>
                <a:ea typeface="新細明體" pitchFamily="18" charset="-12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accent2"/>
                </a:solidFill>
                <a:latin typeface="Tahoma" pitchFamily="34" charset="0"/>
                <a:ea typeface="新細明體" pitchFamily="18" charset="-12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accent2"/>
                </a:solidFill>
                <a:latin typeface="Tahoma" pitchFamily="34" charset="0"/>
                <a:ea typeface="新細明體" pitchFamily="18" charset="-12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accent2"/>
                </a:solidFill>
                <a:latin typeface="Tahoma" pitchFamily="34" charset="0"/>
                <a:ea typeface="新細明體" pitchFamily="18" charset="-12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accent2"/>
                </a:solidFill>
                <a:latin typeface="Tahoma" pitchFamily="34" charset="0"/>
                <a:ea typeface="新細明體" pitchFamily="18" charset="-12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accent2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algn="ctr"/>
            <a:endParaRPr lang="zh-TW" altLang="en-US" sz="36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標題 1"/>
          <p:cNvSpPr txBox="1">
            <a:spLocks/>
          </p:cNvSpPr>
          <p:nvPr/>
        </p:nvSpPr>
        <p:spPr bwMode="auto">
          <a:xfrm>
            <a:off x="0" y="0"/>
            <a:ext cx="9144000" cy="689720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accent2"/>
                </a:solidFill>
                <a:latin typeface="Tahoma" pitchFamily="34" charset="0"/>
                <a:ea typeface="新細明體" pitchFamily="18" charset="-12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accent2"/>
                </a:solidFill>
                <a:latin typeface="Tahoma" pitchFamily="34" charset="0"/>
                <a:ea typeface="新細明體" pitchFamily="18" charset="-12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accent2"/>
                </a:solidFill>
                <a:latin typeface="Tahoma" pitchFamily="34" charset="0"/>
                <a:ea typeface="新細明體" pitchFamily="18" charset="-12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accent2"/>
                </a:solidFill>
                <a:latin typeface="Tahoma" pitchFamily="34" charset="0"/>
                <a:ea typeface="新細明體" pitchFamily="18" charset="-12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accent2"/>
                </a:solidFill>
                <a:latin typeface="Tahoma" pitchFamily="34" charset="0"/>
                <a:ea typeface="新細明體" pitchFamily="18" charset="-12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accent2"/>
                </a:solidFill>
                <a:latin typeface="Tahoma" pitchFamily="34" charset="0"/>
                <a:ea typeface="新細明體" pitchFamily="18" charset="-12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accent2"/>
                </a:solidFill>
                <a:latin typeface="Tahoma" pitchFamily="34" charset="0"/>
                <a:ea typeface="新細明體" pitchFamily="18" charset="-12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accent2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algn="ctr"/>
            <a:r>
              <a:rPr lang="zh-TW" altLang="en-US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階段</a:t>
            </a:r>
            <a:r>
              <a:rPr lang="zh-TW" altLang="en-US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一</a:t>
            </a:r>
            <a:r>
              <a:rPr lang="en-US" altLang="zh-TW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氣候統計</a:t>
            </a:r>
            <a:endParaRPr lang="zh-TW" altLang="en-US" sz="36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66945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佈景主題2">
  <a:themeElements>
    <a:clrScheme name="管制案件範本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管制案件範本">
      <a:majorFont>
        <a:latin typeface="Tahoma"/>
        <a:ea typeface="新細明體"/>
        <a:cs typeface=""/>
      </a:majorFont>
      <a:minorFont>
        <a:latin typeface="Tahoma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管制案件範本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管制案件範本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管制案件範本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管制案件範本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管制案件範本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管制案件範本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管制案件範本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管制案件範本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管制案件範本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管制案件範本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管制案件範本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管制案件範本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佈景主題2</Template>
  <TotalTime>23364</TotalTime>
  <Words>2412</Words>
  <Application>Microsoft Office PowerPoint</Application>
  <PresentationFormat>如螢幕大小 (4:3)</PresentationFormat>
  <Paragraphs>786</Paragraphs>
  <Slides>33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33</vt:i4>
      </vt:variant>
    </vt:vector>
  </HeadingPairs>
  <TitlesOfParts>
    <vt:vector size="34" baseType="lpstr">
      <vt:lpstr>佈景主題2</vt:lpstr>
      <vt:lpstr>PowerPoint 簡報</vt:lpstr>
      <vt:lpstr>大綱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簡報完畢 敬請指教 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amy808</dc:creator>
  <cp:lastModifiedBy>saunei</cp:lastModifiedBy>
  <cp:revision>809</cp:revision>
  <cp:lastPrinted>2015-08-11T03:54:00Z</cp:lastPrinted>
  <dcterms:created xsi:type="dcterms:W3CDTF">2013-07-31T05:18:45Z</dcterms:created>
  <dcterms:modified xsi:type="dcterms:W3CDTF">2015-10-16T08:27:22Z</dcterms:modified>
</cp:coreProperties>
</file>