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56" r:id="rId2"/>
    <p:sldId id="259" r:id="rId3"/>
    <p:sldId id="273" r:id="rId4"/>
    <p:sldId id="358" r:id="rId5"/>
    <p:sldId id="357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70" r:id="rId14"/>
    <p:sldId id="368" r:id="rId15"/>
    <p:sldId id="288" r:id="rId16"/>
    <p:sldId id="369" r:id="rId17"/>
    <p:sldId id="371" r:id="rId1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8000"/>
    <a:srgbClr val="57A144"/>
    <a:srgbClr val="57A152"/>
    <a:srgbClr val="FFFFFF"/>
    <a:srgbClr val="000000"/>
    <a:srgbClr val="385D8A"/>
    <a:srgbClr val="5B975B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3051" autoAdjust="0"/>
  </p:normalViewPr>
  <p:slideViewPr>
    <p:cSldViewPr>
      <p:cViewPr varScale="1">
        <p:scale>
          <a:sx n="74" d="100"/>
          <a:sy n="74" d="100"/>
        </p:scale>
        <p:origin x="11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287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54A82-972B-4D30-8C97-4AC4B2D05320}" type="datetimeFigureOut">
              <a:rPr lang="zh-TW" altLang="en-US" smtClean="0"/>
              <a:t>2015/10/20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B523A-7D49-42BA-8777-C7FC810EFF0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882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D8469-8B8B-40CB-98D1-EA6D9E00B960}" type="datetimeFigureOut">
              <a:rPr lang="zh-TW" altLang="en-US" smtClean="0"/>
              <a:t>2015/10/20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D79A9-6E61-4D1B-912E-D2815A2F6CA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12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結果與</a:t>
            </a:r>
            <a:r>
              <a:rPr lang="en-US" altLang="zh-TW" dirty="0" smtClean="0"/>
              <a:t>CMIP3</a:t>
            </a:r>
            <a:r>
              <a:rPr lang="zh-TW" altLang="en-US" dirty="0" smtClean="0"/>
              <a:t>的結果類似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D79A9-6E61-4D1B-912E-D2815A2F6CA7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894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553805"/>
            <a:ext cx="8229600" cy="1143000"/>
          </a:xfrm>
        </p:spPr>
        <p:txBody>
          <a:bodyPr>
            <a:norm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zh-TW" altLang="en-US" smtClean="0">
                <a:solidFill>
                  <a:srgbClr val="57A144"/>
                </a:solidFill>
              </a:rPr>
              <a:t>按一下以編輯母片標題樣式</a:t>
            </a:r>
            <a:endParaRPr lang="fr-CA" dirty="0">
              <a:solidFill>
                <a:srgbClr val="57A144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999381"/>
            <a:ext cx="8229600" cy="4525963"/>
          </a:xfrm>
        </p:spPr>
        <p:txBody>
          <a:bodyPr>
            <a:normAutofit/>
          </a:bodyPr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 sz="2600" b="1">
                <a:latin typeface="+mj-lt"/>
              </a:defRPr>
            </a:lvl1pPr>
            <a:lvl2pPr marL="742950" indent="-285750">
              <a:buFont typeface="Arial" panose="020B0604020202020204" pitchFamily="34" charset="0"/>
              <a:buChar char="•"/>
              <a:defRPr sz="2600" b="1">
                <a:latin typeface="+mj-lt"/>
              </a:defRPr>
            </a:lvl2pPr>
          </a:lstStyle>
          <a:p>
            <a:pPr lvl="0"/>
            <a:r>
              <a:rPr lang="zh-TW" altLang="en-US" dirty="0" smtClean="0">
                <a:solidFill>
                  <a:srgbClr val="57A144"/>
                </a:solidFill>
              </a:rPr>
              <a:t>按一下以編輯母片文字樣式</a:t>
            </a:r>
            <a:endParaRPr lang="en-US" altLang="zh-TW" dirty="0" smtClean="0">
              <a:solidFill>
                <a:srgbClr val="57A144"/>
              </a:solidFill>
            </a:endParaRPr>
          </a:p>
          <a:p>
            <a:pPr lvl="1"/>
            <a:endParaRPr lang="zh-TW" altLang="en-US" dirty="0" smtClean="0">
              <a:solidFill>
                <a:srgbClr val="57A1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78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矩形 6"/>
          <p:cNvSpPr/>
          <p:nvPr userDrawn="1"/>
        </p:nvSpPr>
        <p:spPr>
          <a:xfrm>
            <a:off x="323528" y="188640"/>
            <a:ext cx="8496944" cy="864096"/>
          </a:xfrm>
          <a:prstGeom prst="roundRect">
            <a:avLst/>
          </a:prstGeom>
          <a:solidFill>
            <a:srgbClr val="5B975B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  <a:noFill/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087590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 sz="2200" b="1">
                <a:latin typeface="+mj-lt"/>
              </a:defRPr>
            </a:lvl1pPr>
            <a:lvl2pPr>
              <a:spcAft>
                <a:spcPts val="600"/>
              </a:spcAft>
              <a:defRPr sz="2000">
                <a:latin typeface="+mj-lt"/>
              </a:defRPr>
            </a:lvl2pPr>
            <a:lvl3pPr>
              <a:spcAft>
                <a:spcPts val="600"/>
              </a:spcAft>
              <a:defRPr sz="1800">
                <a:latin typeface="+mj-lt"/>
              </a:defRPr>
            </a:lvl3pPr>
            <a:lvl4pPr>
              <a:spcAft>
                <a:spcPts val="600"/>
              </a:spcAft>
              <a:defRPr sz="1800">
                <a:latin typeface="+mj-lt"/>
              </a:defRPr>
            </a:lvl4pPr>
            <a:lvl5pPr>
              <a:spcAft>
                <a:spcPts val="600"/>
              </a:spcAft>
              <a:defRPr sz="1800">
                <a:latin typeface="+mj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0832" y="116632"/>
            <a:ext cx="8229600" cy="720080"/>
          </a:xfrm>
          <a:noFill/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77714"/>
            <a:ext cx="8229600" cy="5519638"/>
          </a:xfrm>
        </p:spPr>
        <p:txBody>
          <a:bodyPr/>
          <a:lstStyle>
            <a:lvl1pPr marL="342900" indent="-342900">
              <a:spcAft>
                <a:spcPts val="600"/>
              </a:spcAft>
              <a:buFont typeface="Wingdings" panose="05000000000000000000" pitchFamily="2" charset="2"/>
              <a:buChar char="Ø"/>
              <a:defRPr sz="2200" b="1">
                <a:latin typeface="+mj-lt"/>
              </a:defRPr>
            </a:lvl1pPr>
            <a:lvl2pPr>
              <a:spcAft>
                <a:spcPts val="600"/>
              </a:spcAft>
              <a:defRPr sz="2000">
                <a:latin typeface="+mj-lt"/>
              </a:defRPr>
            </a:lvl2pPr>
            <a:lvl3pPr>
              <a:spcAft>
                <a:spcPts val="600"/>
              </a:spcAft>
              <a:defRPr sz="1800">
                <a:latin typeface="+mj-lt"/>
              </a:defRPr>
            </a:lvl3pPr>
            <a:lvl4pPr>
              <a:spcAft>
                <a:spcPts val="600"/>
              </a:spcAft>
              <a:defRPr sz="1800">
                <a:latin typeface="+mj-lt"/>
              </a:defRPr>
            </a:lvl4pPr>
            <a:lvl5pPr>
              <a:spcAft>
                <a:spcPts val="600"/>
              </a:spcAft>
              <a:defRPr sz="1800">
                <a:latin typeface="+mj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cxnSp>
        <p:nvCxnSpPr>
          <p:cNvPr id="13" name="直線接點 12"/>
          <p:cNvCxnSpPr>
            <a:endCxn id="2" idx="2"/>
          </p:cNvCxnSpPr>
          <p:nvPr userDrawn="1"/>
        </p:nvCxnSpPr>
        <p:spPr>
          <a:xfrm>
            <a:off x="230832" y="836712"/>
            <a:ext cx="4114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207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2015/10/20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2015/10/20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62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85800" y="692696"/>
            <a:ext cx="77724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Khmer UI" panose="020B0502040204020203" pitchFamily="34" charset="0"/>
              </a:rPr>
              <a:t>馬祖地區（南、北竿）低能見度觀測資料分析</a:t>
            </a:r>
            <a:endParaRPr lang="fr-CA" sz="3600" b="1" dirty="0" smtClean="0">
              <a:latin typeface="微軟正黑體" panose="020B0604030504040204" pitchFamily="34" charset="-120"/>
              <a:ea typeface="微軟正黑體" panose="020B0604030504040204" pitchFamily="34" charset="-120"/>
              <a:cs typeface="Khmer UI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989957" y="6484166"/>
            <a:ext cx="1118547" cy="329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fr-CA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Khmer UI" panose="020B0502040204020203" pitchFamily="34" charset="0"/>
              </a:rPr>
              <a:t>2015.10.20</a:t>
            </a: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2" y="5155323"/>
            <a:ext cx="1491560" cy="99048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647" y="5157192"/>
            <a:ext cx="1484416" cy="98862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67" y="5144797"/>
            <a:ext cx="1334687" cy="100101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98" y="5155323"/>
            <a:ext cx="1485734" cy="9904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155323"/>
            <a:ext cx="1538586" cy="99048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63563" y="3001470"/>
            <a:ext cx="641687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TW" altLang="en-US" sz="2800" dirty="0"/>
              <a:t>飛航服務總臺</a:t>
            </a:r>
          </a:p>
          <a:p>
            <a:pPr algn="ctr">
              <a:spcAft>
                <a:spcPts val="1200"/>
              </a:spcAft>
            </a:pPr>
            <a:r>
              <a:rPr lang="zh-TW" altLang="en-US" sz="2800" b="1" dirty="0" smtClean="0"/>
              <a:t>藍嘉偉</a:t>
            </a:r>
            <a:r>
              <a:rPr lang="en-US" altLang="zh-TW" sz="2800" b="1" baseline="30000" dirty="0" smtClean="0"/>
              <a:t>*</a:t>
            </a:r>
            <a:r>
              <a:rPr lang="zh-TW" altLang="en-US" sz="2800" b="1" dirty="0" smtClean="0"/>
              <a:t>、巫佳玲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4889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71858"/>
            <a:ext cx="5472608" cy="39829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9044" y="455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地面風場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020272" y="227687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/>
              <a:t>垂直積分</a:t>
            </a:r>
            <a:r>
              <a:rPr lang="zh-TW" altLang="zh-TW" sz="2000" b="1" dirty="0" smtClean="0"/>
              <a:t>水氣</a:t>
            </a:r>
            <a:r>
              <a:rPr lang="zh-TW" altLang="zh-TW" sz="2000" b="1" dirty="0"/>
              <a:t>場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90" y="2791622"/>
            <a:ext cx="5269800" cy="3861048"/>
          </a:xfrm>
          <a:prstGeom prst="rect">
            <a:avLst/>
          </a:prstGeom>
        </p:spPr>
      </p:pic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107504" y="4426849"/>
            <a:ext cx="3600400" cy="2138565"/>
          </a:xfrm>
        </p:spPr>
        <p:txBody>
          <a:bodyPr>
            <a:normAutofit lnSpcReduction="10000"/>
          </a:bodyPr>
          <a:lstStyle/>
          <a:p>
            <a:r>
              <a:rPr lang="en-US" altLang="zh-TW" dirty="0" smtClean="0">
                <a:latin typeface="+mn-ea"/>
              </a:rPr>
              <a:t>PM2.5</a:t>
            </a:r>
            <a:r>
              <a:rPr lang="zh-TW" altLang="en-US" dirty="0" smtClean="0">
                <a:latin typeface="+mn-ea"/>
              </a:rPr>
              <a:t>華北及</a:t>
            </a:r>
            <a:r>
              <a:rPr lang="zh-TW" altLang="en-US" dirty="0" smtClean="0">
                <a:latin typeface="+mn-ea"/>
              </a:rPr>
              <a:t>馬祖地區時間序列相關性分析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en-US" altLang="zh-TW" dirty="0" smtClean="0">
                <a:latin typeface="+mn-ea"/>
              </a:rPr>
              <a:t>43</a:t>
            </a:r>
            <a:r>
              <a:rPr lang="zh-TW" altLang="en-US" dirty="0">
                <a:latin typeface="+mn-ea"/>
              </a:rPr>
              <a:t>小時從負相關轉成正</a:t>
            </a:r>
            <a:r>
              <a:rPr lang="zh-TW" altLang="en-US" dirty="0" smtClean="0">
                <a:latin typeface="+mn-ea"/>
              </a:rPr>
              <a:t>相關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污染物</a:t>
            </a:r>
            <a:r>
              <a:rPr lang="zh-TW" altLang="en-US" dirty="0" smtClean="0">
                <a:latin typeface="+mn-ea"/>
              </a:rPr>
              <a:t>平均影響華北與馬祖地區間隔約</a:t>
            </a:r>
            <a:r>
              <a:rPr lang="en-US" altLang="zh-TW" dirty="0" smtClean="0">
                <a:latin typeface="+mn-ea"/>
              </a:rPr>
              <a:t>43</a:t>
            </a:r>
            <a:r>
              <a:rPr lang="zh-TW" altLang="en-US" dirty="0" smtClean="0">
                <a:latin typeface="+mn-ea"/>
              </a:rPr>
              <a:t>小時</a:t>
            </a:r>
            <a:endParaRPr lang="zh-TW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65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預報標準作業流程建立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</a:rPr>
              <a:t>華北地區是否</a:t>
            </a:r>
            <a:r>
              <a:rPr lang="zh-TW" altLang="en-US" dirty="0">
                <a:latin typeface="+mn-ea"/>
              </a:rPr>
              <a:t>有偵測到霾害</a:t>
            </a:r>
            <a:r>
              <a:rPr lang="en-US" altLang="zh-TW" dirty="0" smtClean="0">
                <a:latin typeface="+mn-ea"/>
              </a:rPr>
              <a:t>(101.2 </a:t>
            </a:r>
            <a:r>
              <a:rPr lang="en-US" altLang="zh-TW" dirty="0" err="1" smtClean="0">
                <a:latin typeface="+mn-ea"/>
              </a:rPr>
              <a:t>ug</a:t>
            </a:r>
            <a:r>
              <a:rPr lang="en-US" altLang="zh-TW" dirty="0" smtClean="0">
                <a:latin typeface="+mn-ea"/>
              </a:rPr>
              <a:t>/m3)</a:t>
            </a:r>
          </a:p>
          <a:p>
            <a:r>
              <a:rPr lang="zh-TW" altLang="en-US" dirty="0">
                <a:latin typeface="+mn-ea"/>
              </a:rPr>
              <a:t>綜觀天氣場的</a:t>
            </a:r>
            <a:r>
              <a:rPr lang="zh-TW" altLang="en-US" dirty="0" smtClean="0">
                <a:latin typeface="+mn-ea"/>
              </a:rPr>
              <a:t>型態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高壓位置</a:t>
            </a:r>
            <a:r>
              <a:rPr lang="zh-TW" altLang="en-US" dirty="0">
                <a:latin typeface="+mn-ea"/>
              </a:rPr>
              <a:t>約在內蒙古</a:t>
            </a:r>
            <a:r>
              <a:rPr lang="zh-TW" altLang="en-US" dirty="0" smtClean="0">
                <a:latin typeface="+mn-ea"/>
              </a:rPr>
              <a:t>附近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>
                <a:latin typeface="+mn-ea"/>
              </a:rPr>
              <a:t>馬祖地區以東北風為主，風速</a:t>
            </a:r>
            <a:r>
              <a:rPr lang="zh-TW" altLang="en-US" dirty="0" smtClean="0">
                <a:latin typeface="+mn-ea"/>
              </a:rPr>
              <a:t>強勁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>
                <a:latin typeface="+mn-ea"/>
              </a:rPr>
              <a:t>鋒面剛通過本區且位於本區東方海面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>
                <a:latin typeface="+mn-ea"/>
              </a:rPr>
              <a:t>相對濕度乾燥</a:t>
            </a:r>
            <a:r>
              <a:rPr lang="zh-TW" altLang="en-US" dirty="0" smtClean="0">
                <a:latin typeface="+mn-ea"/>
              </a:rPr>
              <a:t>與否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zh-TW" dirty="0" smtClean="0">
                <a:latin typeface="+mn-ea"/>
              </a:rPr>
              <a:t>山東半島屬於</a:t>
            </a:r>
            <a:r>
              <a:rPr lang="zh-TW" altLang="zh-TW" dirty="0">
                <a:latin typeface="+mn-ea"/>
              </a:rPr>
              <a:t>乾燥型態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>
                <a:latin typeface="+mn-ea"/>
              </a:rPr>
              <a:t>大陸冷高壓中心氣壓</a:t>
            </a:r>
            <a:r>
              <a:rPr lang="zh-TW" altLang="en-US" dirty="0" smtClean="0">
                <a:latin typeface="+mn-ea"/>
              </a:rPr>
              <a:t>值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>
                <a:latin typeface="+mn-ea"/>
              </a:rPr>
              <a:t>大陸</a:t>
            </a:r>
            <a:r>
              <a:rPr lang="zh-TW" altLang="en-US" dirty="0">
                <a:latin typeface="+mn-ea"/>
              </a:rPr>
              <a:t>沿海各機場能見度與</a:t>
            </a:r>
            <a:r>
              <a:rPr lang="en-US" altLang="zh-TW" dirty="0">
                <a:latin typeface="+mn-ea"/>
              </a:rPr>
              <a:t>PM2.5</a:t>
            </a:r>
            <a:r>
              <a:rPr lang="zh-TW" altLang="en-US" dirty="0" smtClean="0">
                <a:latin typeface="+mn-ea"/>
              </a:rPr>
              <a:t>濃度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監測污染物影響程度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監測污染物移動速度</a:t>
            </a:r>
            <a:endParaRPr lang="en-US" altLang="zh-TW" dirty="0" smtClean="0">
              <a:latin typeface="+mn-ea"/>
            </a:endParaRPr>
          </a:p>
          <a:p>
            <a:endParaRPr lang="en-US" altLang="zh-TW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71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0832" y="908720"/>
            <a:ext cx="5493296" cy="5519638"/>
          </a:xfrm>
        </p:spPr>
        <p:txBody>
          <a:bodyPr/>
          <a:lstStyle/>
          <a:p>
            <a:r>
              <a:rPr lang="zh-TW" altLang="en-US" dirty="0">
                <a:latin typeface="+mn-ea"/>
              </a:rPr>
              <a:t>中國空氣品質監控計畫網站（</a:t>
            </a:r>
            <a:r>
              <a:rPr lang="en-US" altLang="zh-TW" dirty="0">
                <a:latin typeface="+mn-ea"/>
              </a:rPr>
              <a:t>Mission China Air Quality Monitoring Program</a:t>
            </a:r>
            <a:r>
              <a:rPr lang="zh-TW" altLang="en-US" dirty="0" smtClean="0">
                <a:latin typeface="+mn-ea"/>
              </a:rPr>
              <a:t>）</a:t>
            </a:r>
            <a:endParaRPr lang="en-US" altLang="zh-TW" dirty="0" smtClean="0">
              <a:latin typeface="+mn-ea"/>
            </a:endParaRPr>
          </a:p>
          <a:p>
            <a:r>
              <a:rPr lang="en-US" altLang="zh-TW" dirty="0">
                <a:latin typeface="+mn-ea"/>
              </a:rPr>
              <a:t>NOAA</a:t>
            </a:r>
            <a:r>
              <a:rPr lang="zh-TW" altLang="en-US" dirty="0">
                <a:latin typeface="+mn-ea"/>
              </a:rPr>
              <a:t>逆軌跡模式</a:t>
            </a:r>
          </a:p>
          <a:p>
            <a:pPr lvl="1"/>
            <a:r>
              <a:rPr lang="zh-TW" altLang="en-US" dirty="0" smtClean="0">
                <a:latin typeface="+mn-ea"/>
              </a:rPr>
              <a:t>利用</a:t>
            </a:r>
            <a:r>
              <a:rPr lang="en-US" altLang="zh-TW" dirty="0" smtClean="0">
                <a:latin typeface="+mn-ea"/>
              </a:rPr>
              <a:t>Hybrid </a:t>
            </a:r>
            <a:r>
              <a:rPr lang="en-US" altLang="zh-TW" dirty="0">
                <a:latin typeface="+mn-ea"/>
              </a:rPr>
              <a:t>Single-Particle </a:t>
            </a:r>
            <a:r>
              <a:rPr lang="en-US" altLang="zh-TW" dirty="0" err="1">
                <a:latin typeface="+mn-ea"/>
              </a:rPr>
              <a:t>Lagrangian</a:t>
            </a:r>
            <a:r>
              <a:rPr lang="en-US" altLang="zh-TW" dirty="0">
                <a:latin typeface="+mn-ea"/>
              </a:rPr>
              <a:t> Integrated Trajectory </a:t>
            </a:r>
            <a:r>
              <a:rPr lang="zh-TW" altLang="en-US" dirty="0">
                <a:latin typeface="+mn-ea"/>
              </a:rPr>
              <a:t>（</a:t>
            </a:r>
            <a:r>
              <a:rPr lang="en-US" altLang="zh-TW" dirty="0">
                <a:latin typeface="+mn-ea"/>
              </a:rPr>
              <a:t>HYSPLIT</a:t>
            </a:r>
            <a:r>
              <a:rPr lang="zh-TW" altLang="en-US" dirty="0">
                <a:latin typeface="+mn-ea"/>
              </a:rPr>
              <a:t>）模式並配合全球</a:t>
            </a:r>
            <a:r>
              <a:rPr lang="zh-TW" altLang="en-US" dirty="0" smtClean="0">
                <a:latin typeface="+mn-ea"/>
              </a:rPr>
              <a:t>模式</a:t>
            </a:r>
            <a:endParaRPr lang="en-US" altLang="zh-TW" dirty="0" smtClean="0">
              <a:latin typeface="+mn-ea"/>
            </a:endParaRPr>
          </a:p>
          <a:p>
            <a:r>
              <a:rPr lang="en-US" altLang="zh-TW" dirty="0">
                <a:latin typeface="+mn-ea"/>
              </a:rPr>
              <a:t>EOSDIS World </a:t>
            </a:r>
            <a:r>
              <a:rPr lang="en-US" altLang="zh-TW" dirty="0" smtClean="0">
                <a:latin typeface="+mn-ea"/>
              </a:rPr>
              <a:t>View</a:t>
            </a:r>
          </a:p>
          <a:p>
            <a:pPr lvl="1"/>
            <a:r>
              <a:rPr lang="zh-TW" altLang="en-US" dirty="0">
                <a:latin typeface="+mn-ea"/>
              </a:rPr>
              <a:t>利用衛星（</a:t>
            </a:r>
            <a:r>
              <a:rPr lang="en-US" altLang="zh-TW" dirty="0">
                <a:latin typeface="+mn-ea"/>
              </a:rPr>
              <a:t>Terra</a:t>
            </a:r>
            <a:r>
              <a:rPr lang="zh-TW" altLang="en-US" dirty="0">
                <a:latin typeface="+mn-ea"/>
              </a:rPr>
              <a:t>及</a:t>
            </a:r>
            <a:r>
              <a:rPr lang="en-US" altLang="zh-TW" dirty="0">
                <a:latin typeface="+mn-ea"/>
              </a:rPr>
              <a:t>Aqua</a:t>
            </a:r>
            <a:r>
              <a:rPr lang="zh-TW" altLang="en-US" dirty="0">
                <a:latin typeface="+mn-ea"/>
              </a:rPr>
              <a:t>的</a:t>
            </a:r>
            <a:r>
              <a:rPr lang="en-US" altLang="zh-TW" dirty="0">
                <a:latin typeface="+mn-ea"/>
              </a:rPr>
              <a:t>MODIS</a:t>
            </a:r>
            <a:r>
              <a:rPr lang="zh-TW" altLang="en-US" dirty="0">
                <a:latin typeface="+mn-ea"/>
              </a:rPr>
              <a:t>儀器）觀測沙塵或是污染物的飄散狀況</a:t>
            </a:r>
          </a:p>
        </p:txBody>
      </p:sp>
      <p:pic>
        <p:nvPicPr>
          <p:cNvPr id="4" name="圖片 3"/>
          <p:cNvPicPr/>
          <p:nvPr/>
        </p:nvPicPr>
        <p:blipFill rotWithShape="1">
          <a:blip r:embed="rId2"/>
          <a:srcRect l="24705" t="8476" r="25885" b="761"/>
          <a:stretch/>
        </p:blipFill>
        <p:spPr bwMode="auto">
          <a:xfrm>
            <a:off x="5820103" y="115723"/>
            <a:ext cx="3216076" cy="33040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圖片 4" descr="http://www.ready.noaa.gov/hypubout/144613_trj001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381" y="3501008"/>
            <a:ext cx="3069520" cy="3187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/>
          <p:cNvPicPr/>
          <p:nvPr/>
        </p:nvPicPr>
        <p:blipFill rotWithShape="1">
          <a:blip r:embed="rId4"/>
          <a:srcRect t="8732"/>
          <a:stretch/>
        </p:blipFill>
        <p:spPr bwMode="auto">
          <a:xfrm>
            <a:off x="539552" y="4437112"/>
            <a:ext cx="5040560" cy="2387678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2187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+mn-ea"/>
                <a:ea typeface="+mn-ea"/>
              </a:rPr>
              <a:t>標準作業流程</a:t>
            </a:r>
            <a:endParaRPr lang="zh-TW" altLang="en-US" sz="3600" dirty="0">
              <a:latin typeface="+mn-ea"/>
              <a:ea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0820" y="1052736"/>
            <a:ext cx="2980302" cy="100027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b="1" u="sng" dirty="0" smtClean="0">
                <a:solidFill>
                  <a:schemeClr val="bg1"/>
                </a:solidFill>
              </a:rPr>
              <a:t>華北地區是否</a:t>
            </a:r>
            <a:r>
              <a:rPr lang="zh-TW" altLang="en-US" b="1" u="sng" dirty="0" smtClean="0">
                <a:solidFill>
                  <a:schemeClr val="bg1"/>
                </a:solidFill>
              </a:rPr>
              <a:t>有偵測到霾害？</a:t>
            </a:r>
            <a:endParaRPr lang="en-US" altLang="zh-TW" b="1" u="sng" dirty="0" smtClean="0">
              <a:solidFill>
                <a:schemeClr val="bg1"/>
              </a:solidFill>
            </a:endParaRPr>
          </a:p>
          <a:p>
            <a:pPr algn="ctr"/>
            <a:r>
              <a:rPr lang="zh-TW" altLang="en-US" dirty="0">
                <a:solidFill>
                  <a:schemeClr val="bg1"/>
                </a:solidFill>
              </a:rPr>
              <a:t>中國空氣品質</a:t>
            </a:r>
            <a:r>
              <a:rPr lang="zh-TW" altLang="en-US" dirty="0" smtClean="0">
                <a:solidFill>
                  <a:schemeClr val="bg1"/>
                </a:solidFill>
              </a:rPr>
              <a:t>監控網</a:t>
            </a:r>
            <a:endParaRPr lang="en-US" altLang="zh-TW" dirty="0">
              <a:solidFill>
                <a:schemeClr val="bg1"/>
              </a:solidFill>
            </a:endParaRPr>
          </a:p>
          <a:p>
            <a:pPr algn="ctr"/>
            <a:r>
              <a:rPr lang="en-US" altLang="zh-TW" dirty="0" smtClean="0">
                <a:solidFill>
                  <a:schemeClr val="bg1"/>
                </a:solidFill>
              </a:rPr>
              <a:t>PM2.5</a:t>
            </a:r>
            <a:r>
              <a:rPr lang="zh-TW" altLang="en-US" dirty="0" smtClean="0">
                <a:solidFill>
                  <a:schemeClr val="bg1"/>
                </a:solidFill>
              </a:rPr>
              <a:t>濃度</a:t>
            </a:r>
            <a:r>
              <a:rPr lang="en-US" altLang="zh-TW" dirty="0" smtClean="0">
                <a:solidFill>
                  <a:schemeClr val="bg1"/>
                </a:solidFill>
              </a:rPr>
              <a:t>&gt;101.2 </a:t>
            </a:r>
            <a:r>
              <a:rPr lang="en-US" altLang="zh-TW" dirty="0" err="1" smtClean="0">
                <a:solidFill>
                  <a:schemeClr val="bg1"/>
                </a:solidFill>
              </a:rPr>
              <a:t>ug</a:t>
            </a:r>
            <a:r>
              <a:rPr lang="en-US" altLang="zh-TW" dirty="0" smtClean="0">
                <a:solidFill>
                  <a:schemeClr val="bg1"/>
                </a:solidFill>
              </a:rPr>
              <a:t>/m3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27584" y="299695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EOSDIS</a:t>
            </a:r>
            <a:r>
              <a:rPr lang="zh-TW" altLang="en-US" dirty="0" smtClean="0"/>
              <a:t>監測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700820" y="2738824"/>
            <a:ext cx="2980303" cy="1554272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b="1" u="sng" dirty="0" smtClean="0">
                <a:solidFill>
                  <a:schemeClr val="bg1"/>
                </a:solidFill>
              </a:rPr>
              <a:t>判斷</a:t>
            </a:r>
            <a:r>
              <a:rPr lang="en-US" altLang="zh-TW" b="1" u="sng" dirty="0" smtClean="0">
                <a:solidFill>
                  <a:schemeClr val="bg1"/>
                </a:solidFill>
              </a:rPr>
              <a:t>43</a:t>
            </a:r>
            <a:r>
              <a:rPr lang="zh-TW" altLang="en-US" b="1" u="sng" dirty="0" smtClean="0">
                <a:solidFill>
                  <a:schemeClr val="bg1"/>
                </a:solidFill>
              </a:rPr>
              <a:t>小時內綜觀天氣系統</a:t>
            </a:r>
            <a:endParaRPr lang="en-US" altLang="zh-TW" b="1" u="sng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1.</a:t>
            </a:r>
            <a:r>
              <a:rPr lang="zh-TW" altLang="en-US" dirty="0" smtClean="0">
                <a:solidFill>
                  <a:schemeClr val="bg1"/>
                </a:solidFill>
              </a:rPr>
              <a:t>高壓出海否？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2.</a:t>
            </a:r>
            <a:r>
              <a:rPr lang="zh-TW" altLang="en-US" dirty="0" smtClean="0">
                <a:solidFill>
                  <a:schemeClr val="bg1"/>
                </a:solidFill>
              </a:rPr>
              <a:t>風場東北風系？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3.</a:t>
            </a:r>
            <a:r>
              <a:rPr lang="zh-TW" altLang="en-US" dirty="0" smtClean="0">
                <a:solidFill>
                  <a:schemeClr val="bg1"/>
                </a:solidFill>
              </a:rPr>
              <a:t>山東半島、本區乾燥</a:t>
            </a:r>
            <a:r>
              <a:rPr lang="en-US" altLang="zh-TW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US" altLang="zh-TW" dirty="0" smtClean="0">
                <a:solidFill>
                  <a:schemeClr val="bg1"/>
                </a:solidFill>
              </a:rPr>
              <a:t>4.</a:t>
            </a:r>
            <a:r>
              <a:rPr lang="zh-TW" altLang="en-US" dirty="0" smtClean="0">
                <a:solidFill>
                  <a:schemeClr val="bg1"/>
                </a:solidFill>
              </a:rPr>
              <a:t>高壓強度？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91605" y="2906940"/>
            <a:ext cx="2072683" cy="723275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TW" b="1" u="sng" dirty="0">
                <a:solidFill>
                  <a:schemeClr val="bg1"/>
                </a:solidFill>
              </a:rPr>
              <a:t>NOAA</a:t>
            </a:r>
            <a:r>
              <a:rPr lang="zh-TW" altLang="en-US" b="1" u="sng" dirty="0">
                <a:solidFill>
                  <a:schemeClr val="bg1"/>
                </a:solidFill>
              </a:rPr>
              <a:t>逆軌跡</a:t>
            </a:r>
            <a:r>
              <a:rPr lang="zh-TW" altLang="en-US" b="1" u="sng" dirty="0" smtClean="0">
                <a:solidFill>
                  <a:schemeClr val="bg1"/>
                </a:solidFill>
              </a:rPr>
              <a:t>模式</a:t>
            </a:r>
            <a:endParaRPr lang="en-US" altLang="zh-TW" b="1" u="sng" dirty="0" smtClean="0">
              <a:solidFill>
                <a:schemeClr val="bg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zh-TW" altLang="en-US" dirty="0" smtClean="0">
                <a:solidFill>
                  <a:schemeClr val="bg1"/>
                </a:solidFill>
              </a:rPr>
              <a:t>粗估污染抵達時間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097618" y="5327050"/>
            <a:ext cx="2066670" cy="64633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TW" sz="3600" b="1" dirty="0" smtClean="0">
                <a:solidFill>
                  <a:schemeClr val="bg1"/>
                </a:solidFill>
              </a:rPr>
              <a:t>TAF</a:t>
            </a:r>
            <a:r>
              <a:rPr lang="zh-TW" altLang="en-US" sz="3600" b="1" dirty="0" smtClean="0">
                <a:solidFill>
                  <a:schemeClr val="bg1"/>
                </a:solidFill>
              </a:rPr>
              <a:t>編報</a:t>
            </a:r>
            <a:endParaRPr lang="en-US" altLang="zh-TW" sz="3600" b="1" dirty="0" smtClean="0">
              <a:solidFill>
                <a:schemeClr val="bg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00819" y="5043080"/>
            <a:ext cx="2980303" cy="1554272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TW" altLang="en-US" u="sng" dirty="0" smtClean="0">
                <a:solidFill>
                  <a:schemeClr val="bg1"/>
                </a:solidFill>
              </a:rPr>
              <a:t>持續監控</a:t>
            </a:r>
            <a:endParaRPr lang="en-US" altLang="zh-TW" u="sng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1.</a:t>
            </a:r>
            <a:r>
              <a:rPr lang="zh-TW" altLang="en-US" dirty="0" smtClean="0">
                <a:solidFill>
                  <a:schemeClr val="bg1"/>
                </a:solidFill>
              </a:rPr>
              <a:t>北京及上海</a:t>
            </a:r>
            <a:r>
              <a:rPr lang="en-US" altLang="zh-TW" dirty="0" smtClean="0">
                <a:solidFill>
                  <a:schemeClr val="bg1"/>
                </a:solidFill>
              </a:rPr>
              <a:t>PM2.5</a:t>
            </a:r>
          </a:p>
          <a:p>
            <a:r>
              <a:rPr lang="en-US" altLang="zh-TW" dirty="0" smtClean="0">
                <a:solidFill>
                  <a:schemeClr val="bg1"/>
                </a:solidFill>
              </a:rPr>
              <a:t>2.</a:t>
            </a:r>
            <a:r>
              <a:rPr lang="zh-TW" altLang="en-US" dirty="0" smtClean="0">
                <a:solidFill>
                  <a:schemeClr val="bg1"/>
                </a:solidFill>
              </a:rPr>
              <a:t>大陸沿海機場能見度</a:t>
            </a:r>
            <a:endParaRPr lang="en-US" altLang="zh-TW" dirty="0" smtClean="0">
              <a:solidFill>
                <a:schemeClr val="bg1"/>
              </a:solidFill>
            </a:endParaRPr>
          </a:p>
          <a:p>
            <a:r>
              <a:rPr lang="en-US" altLang="zh-TW" dirty="0" smtClean="0">
                <a:solidFill>
                  <a:schemeClr val="bg1"/>
                </a:solidFill>
              </a:rPr>
              <a:t>3.EOSDIS </a:t>
            </a:r>
            <a:r>
              <a:rPr lang="en-US" altLang="zh-TW" dirty="0">
                <a:solidFill>
                  <a:schemeClr val="bg1"/>
                </a:solidFill>
              </a:rPr>
              <a:t>World View</a:t>
            </a:r>
          </a:p>
          <a:p>
            <a:r>
              <a:rPr lang="en-US" altLang="zh-TW" dirty="0">
                <a:solidFill>
                  <a:schemeClr val="bg1"/>
                </a:solidFill>
              </a:rPr>
              <a:t>4</a:t>
            </a:r>
            <a:r>
              <a:rPr lang="en-US" altLang="zh-TW" dirty="0" smtClean="0">
                <a:solidFill>
                  <a:schemeClr val="bg1"/>
                </a:solidFill>
              </a:rPr>
              <a:t>.</a:t>
            </a:r>
            <a:r>
              <a:rPr lang="zh-TW" altLang="en-US" dirty="0" smtClean="0">
                <a:solidFill>
                  <a:schemeClr val="bg1"/>
                </a:solidFill>
              </a:rPr>
              <a:t>綜觀天氣型態</a:t>
            </a:r>
            <a:endParaRPr lang="en-US" altLang="zh-TW" dirty="0" smtClean="0">
              <a:solidFill>
                <a:schemeClr val="bg1"/>
              </a:solidFill>
            </a:endParaRPr>
          </a:p>
        </p:txBody>
      </p:sp>
      <p:cxnSp>
        <p:nvCxnSpPr>
          <p:cNvPr id="11" name="直線單箭頭接點 10"/>
          <p:cNvCxnSpPr/>
          <p:nvPr/>
        </p:nvCxnSpPr>
        <p:spPr>
          <a:xfrm>
            <a:off x="3725724" y="3268577"/>
            <a:ext cx="12783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字方塊 26"/>
          <p:cNvSpPr txBox="1"/>
          <p:nvPr/>
        </p:nvSpPr>
        <p:spPr>
          <a:xfrm>
            <a:off x="5673555" y="115114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NO</a:t>
            </a:r>
            <a:endParaRPr lang="zh-TW" altLang="en-US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2345948" y="215564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YES</a:t>
            </a:r>
            <a:endParaRPr lang="zh-TW" altLang="en-US" dirty="0"/>
          </a:p>
        </p:txBody>
      </p:sp>
      <p:cxnSp>
        <p:nvCxnSpPr>
          <p:cNvPr id="32" name="直線單箭頭接點 31"/>
          <p:cNvCxnSpPr/>
          <p:nvPr/>
        </p:nvCxnSpPr>
        <p:spPr>
          <a:xfrm>
            <a:off x="2204646" y="2091433"/>
            <a:ext cx="0" cy="583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2204646" y="4365104"/>
            <a:ext cx="0" cy="583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單箭頭接點 33"/>
          <p:cNvCxnSpPr/>
          <p:nvPr/>
        </p:nvCxnSpPr>
        <p:spPr>
          <a:xfrm>
            <a:off x="3779912" y="5700443"/>
            <a:ext cx="126164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肘形接點 45"/>
          <p:cNvCxnSpPr/>
          <p:nvPr/>
        </p:nvCxnSpPr>
        <p:spPr>
          <a:xfrm>
            <a:off x="3755998" y="1520478"/>
            <a:ext cx="3558967" cy="4097343"/>
          </a:xfrm>
          <a:prstGeom prst="bentConnector3">
            <a:avLst>
              <a:gd name="adj1" fmla="val 115726"/>
            </a:avLst>
          </a:prstGeom>
          <a:ln w="57150"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單箭頭接點 50"/>
          <p:cNvCxnSpPr/>
          <p:nvPr/>
        </p:nvCxnSpPr>
        <p:spPr>
          <a:xfrm>
            <a:off x="6155036" y="3717032"/>
            <a:ext cx="1140" cy="15121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6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+mn-ea"/>
              </a:rPr>
              <a:t>個案分析：</a:t>
            </a:r>
            <a:r>
              <a:rPr lang="en-US" altLang="zh-TW" dirty="0" smtClean="0">
                <a:latin typeface="+mn-ea"/>
              </a:rPr>
              <a:t>PM2.5</a:t>
            </a:r>
            <a:r>
              <a:rPr lang="zh-TW" altLang="en-US" dirty="0" smtClean="0">
                <a:latin typeface="+mn-ea"/>
              </a:rPr>
              <a:t>濃度與能見度有相當好的相關性，可以清楚</a:t>
            </a:r>
            <a:r>
              <a:rPr lang="zh-TW" altLang="en-US" dirty="0" smtClean="0">
                <a:latin typeface="+mn-ea"/>
              </a:rPr>
              <a:t>看見華北受污染物影響時</a:t>
            </a:r>
            <a:r>
              <a:rPr lang="zh-TW" altLang="en-US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dirty="0" smtClean="0">
                <a:latin typeface="+mn-ea"/>
              </a:rPr>
              <a:t>馬祖地區也將受到影響。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>
                <a:latin typeface="+mn-ea"/>
              </a:rPr>
              <a:t>影響馬祖地區綜觀天氣系統：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>
                <a:latin typeface="+mn-ea"/>
              </a:rPr>
              <a:t>大陸冷高壓</a:t>
            </a:r>
            <a:r>
              <a:rPr lang="zh-TW" altLang="en-US" dirty="0" smtClean="0">
                <a:latin typeface="+mn-ea"/>
              </a:rPr>
              <a:t>籠罩，高壓未出海，位於內蒙古附近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從華北到</a:t>
            </a:r>
            <a:r>
              <a:rPr lang="zh-TW" altLang="en-US" dirty="0" smtClean="0">
                <a:latin typeface="+mn-ea"/>
              </a:rPr>
              <a:t>台灣地區皆為明顯東北風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zh-TW" altLang="en-US" dirty="0" smtClean="0">
                <a:latin typeface="+mn-ea"/>
              </a:rPr>
              <a:t>山東半島附近為乾燥天氣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>
                <a:latin typeface="+mn-ea"/>
              </a:rPr>
              <a:t>污染物影響</a:t>
            </a:r>
            <a:r>
              <a:rPr lang="zh-TW" altLang="en-US" dirty="0">
                <a:latin typeface="+mn-ea"/>
              </a:rPr>
              <a:t>華北後</a:t>
            </a:r>
            <a:r>
              <a:rPr lang="zh-TW" altLang="en-US">
                <a:latin typeface="+mn-ea"/>
              </a:rPr>
              <a:t>平均</a:t>
            </a:r>
            <a:r>
              <a:rPr lang="zh-TW" altLang="en-US" smtClean="0">
                <a:latin typeface="+mn-ea"/>
              </a:rPr>
              <a:t>約</a:t>
            </a:r>
            <a:r>
              <a:rPr lang="en-US" altLang="zh-TW" smtClean="0">
                <a:latin typeface="+mn-ea"/>
              </a:rPr>
              <a:t>43</a:t>
            </a:r>
            <a:r>
              <a:rPr lang="zh-TW" altLang="en-US" dirty="0" smtClean="0">
                <a:latin typeface="+mn-ea"/>
              </a:rPr>
              <a:t>小時影響</a:t>
            </a:r>
            <a:r>
              <a:rPr lang="zh-TW" altLang="en-US" dirty="0" smtClean="0">
                <a:latin typeface="+mn-ea"/>
              </a:rPr>
              <a:t>馬祖</a:t>
            </a:r>
            <a:endParaRPr lang="en-US" altLang="zh-TW" dirty="0" smtClean="0">
              <a:latin typeface="+mn-ea"/>
            </a:endParaRPr>
          </a:p>
          <a:p>
            <a:r>
              <a:rPr lang="zh-TW" altLang="en-US" dirty="0" smtClean="0">
                <a:latin typeface="+mn-ea"/>
              </a:rPr>
              <a:t>預報</a:t>
            </a:r>
            <a:r>
              <a:rPr lang="zh-TW" altLang="en-US" dirty="0">
                <a:latin typeface="+mn-ea"/>
              </a:rPr>
              <a:t>標準作業流程</a:t>
            </a:r>
          </a:p>
        </p:txBody>
      </p:sp>
    </p:spTree>
    <p:extLst>
      <p:ext uri="{BB962C8B-B14F-4D97-AF65-F5344CB8AC3E}">
        <p14:creationId xmlns:p14="http://schemas.microsoft.com/office/powerpoint/2010/main" val="22158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Reference</a:t>
            </a:r>
            <a:endParaRPr lang="zh-TW" altLang="en-US" dirty="0"/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472608"/>
          </a:xfrm>
        </p:spPr>
        <p:txBody>
          <a:bodyPr>
            <a:noAutofit/>
          </a:bodyPr>
          <a:lstStyle/>
          <a:p>
            <a:pPr marL="152400" indent="-152400"/>
            <a:r>
              <a:rPr lang="en-US" altLang="zh-TW" sz="1600" b="0" kern="1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Lave, Lester B.; Eugene P. </a:t>
            </a:r>
            <a:r>
              <a:rPr lang="en-US" altLang="zh-TW" sz="1600" b="0" kern="100" dirty="0" err="1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Seskin</a:t>
            </a:r>
            <a:r>
              <a:rPr lang="en-US" altLang="zh-TW" sz="1600" b="0" kern="1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. An Analysis of the Association Between U.S. Mortality and Air Pollution. J. Amer. Statistical Association. 1973, 68: 342.</a:t>
            </a:r>
          </a:p>
          <a:p>
            <a:pPr marL="152400" indent="-152400"/>
            <a:r>
              <a:rPr lang="en-US" altLang="zh-TW" sz="1600" b="0" kern="100" dirty="0" err="1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Mokdad</a:t>
            </a:r>
            <a:r>
              <a:rPr lang="en-US" altLang="zh-TW" sz="1600" b="0" kern="1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, Ali H.; et al. Actual Causes of Death in the United States, 2000. J. Amer. Med. Assoc. 2004, 291 (10): 1238–45.</a:t>
            </a:r>
          </a:p>
          <a:p>
            <a:pPr marL="152400" indent="-152400"/>
            <a:r>
              <a:rPr lang="en-US" altLang="zh-TW" sz="1600" b="0" kern="100" dirty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https://zh.wikipedia.org/wiki/%</a:t>
            </a:r>
            <a:r>
              <a:rPr lang="en-US" altLang="zh-TW" sz="1600" b="0" kern="100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E6%87%B8%E6%B5%AE%E7%B2%92%E5%AD%90</a:t>
            </a:r>
            <a:endParaRPr lang="en-US" altLang="zh-TW" sz="1600" b="0" kern="100" dirty="0">
              <a:latin typeface="Times New Roman" panose="02020603050405020304" pitchFamily="18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7"/>
    </mc:Choice>
    <mc:Fallback xmlns="">
      <p:transition spd="slow" advTm="208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64" y="524310"/>
            <a:ext cx="8714072" cy="5809381"/>
          </a:xfrm>
        </p:spPr>
      </p:pic>
      <p:sp>
        <p:nvSpPr>
          <p:cNvPr id="5" name="文字方塊 4"/>
          <p:cNvSpPr txBox="1"/>
          <p:nvPr/>
        </p:nvSpPr>
        <p:spPr>
          <a:xfrm>
            <a:off x="2267744" y="4005064"/>
            <a:ext cx="44019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600" dirty="0" smtClean="0">
                <a:solidFill>
                  <a:schemeClr val="bg1"/>
                </a:solidFill>
              </a:rPr>
              <a:t>Thank </a:t>
            </a:r>
            <a:r>
              <a:rPr lang="en-US" altLang="zh-TW" sz="2600" dirty="0">
                <a:solidFill>
                  <a:schemeClr val="bg1"/>
                </a:solidFill>
              </a:rPr>
              <a:t>Y</a:t>
            </a:r>
            <a:r>
              <a:rPr lang="en-US" altLang="zh-TW" sz="2600" dirty="0" smtClean="0">
                <a:solidFill>
                  <a:schemeClr val="bg1"/>
                </a:solidFill>
              </a:rPr>
              <a:t>ou for Your Attention</a:t>
            </a:r>
            <a:endParaRPr lang="zh-TW" altLang="en-US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2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ea"/>
                <a:ea typeface="+mn-ea"/>
              </a:rPr>
              <a:t>穹頂</a:t>
            </a:r>
            <a:r>
              <a:rPr lang="zh-TW" altLang="en-US" dirty="0" smtClean="0">
                <a:latin typeface="+mn-ea"/>
                <a:ea typeface="+mn-ea"/>
              </a:rPr>
              <a:t>之下</a:t>
            </a:r>
            <a:r>
              <a:rPr lang="en-US" altLang="zh-TW" dirty="0" smtClean="0">
                <a:latin typeface="+mn-ea"/>
                <a:ea typeface="+mn-ea"/>
              </a:rPr>
              <a:t>-</a:t>
            </a:r>
            <a:r>
              <a:rPr lang="zh-TW" altLang="en-US" dirty="0" smtClean="0">
                <a:latin typeface="+mn-ea"/>
                <a:ea typeface="+mn-ea"/>
              </a:rPr>
              <a:t>柴</a:t>
            </a:r>
            <a:r>
              <a:rPr lang="zh-TW" altLang="en-US" dirty="0">
                <a:latin typeface="+mn-ea"/>
                <a:ea typeface="+mn-ea"/>
              </a:rPr>
              <a:t>靜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8475"/>
          <a:stretch/>
        </p:blipFill>
        <p:spPr>
          <a:xfrm>
            <a:off x="323528" y="3887686"/>
            <a:ext cx="3888432" cy="2384455"/>
          </a:xfrm>
          <a:prstGeom prst="rect">
            <a:avLst/>
          </a:prstGeom>
        </p:spPr>
      </p:pic>
      <p:pic>
        <p:nvPicPr>
          <p:cNvPr id="1026" name="Picture 2" descr="https://ed-nanzao-com.s3.amazonaws.com/legacy/featured-image/coal_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" b="1414"/>
          <a:stretch/>
        </p:blipFill>
        <p:spPr bwMode="auto">
          <a:xfrm>
            <a:off x="4601573" y="1052736"/>
            <a:ext cx="4104456" cy="250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t="5791"/>
          <a:stretch/>
        </p:blipFill>
        <p:spPr>
          <a:xfrm>
            <a:off x="4634797" y="3861048"/>
            <a:ext cx="4113667" cy="240730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5"/>
          <a:srcRect t="2789" b="-1"/>
          <a:stretch/>
        </p:blipFill>
        <p:spPr>
          <a:xfrm>
            <a:off x="336915" y="1052736"/>
            <a:ext cx="3875045" cy="25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  <a:endParaRPr lang="fr-CA" sz="3600" dirty="0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25658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簡介及動機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資料與方法</a:t>
            </a:r>
            <a:endParaRPr lang="fr-CA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結果探討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個案分析</a:t>
            </a:r>
            <a:endParaRPr lang="fr-CA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zh-TW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主成分分析</a:t>
            </a:r>
            <a:endParaRPr lang="fr-CA" altLang="zh-TW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預報流程及工具</a:t>
            </a:r>
            <a:endParaRPr lang="en-US" altLang="zh-TW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TW" alt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結論</a:t>
            </a:r>
            <a:endParaRPr lang="fr-CA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2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8"/>
    </mc:Choice>
    <mc:Fallback xmlns="">
      <p:transition spd="slow" advTm="2078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簡介及動機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馬祖地區因為地理位置非常接近大陸</a:t>
            </a:r>
            <a:r>
              <a:rPr lang="zh-TW" altLang="en-US" sz="2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月至隔年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月間伴隨著東北季風將大量的懸浮微粒從大陸北方輸送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至該區域，</a:t>
            </a:r>
            <a:r>
              <a:rPr lang="zh-TW" altLang="en-US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使得能見度下降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懸浮粒子（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M2.5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地表揚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起的塵土，含有氧化物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礦物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化石燃料（煤、石油等）和垃圾的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燃燒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易造成心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血管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疾病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可透過人為的控制降低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PM2.5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653136"/>
            <a:ext cx="3672830" cy="2067448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7587273" y="472514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Not FOG !!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97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77"/>
    </mc:Choice>
    <mc:Fallback xmlns="">
      <p:transition spd="slow" advTm="8997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問題探討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861690"/>
            <a:ext cx="8229600" cy="2927350"/>
          </a:xfrm>
        </p:spPr>
        <p:txBody>
          <a:bodyPr>
            <a:normAutofit/>
          </a:bodyPr>
          <a:lstStyle/>
          <a:p>
            <a:r>
              <a:rPr lang="zh-TW" altLang="en-US" sz="2600" dirty="0" smtClean="0"/>
              <a:t>華北、東北地區</a:t>
            </a:r>
            <a:r>
              <a:rPr lang="zh-TW" altLang="en-US" sz="2600" dirty="0" smtClean="0"/>
              <a:t>是否受空污影響</a:t>
            </a:r>
            <a:endParaRPr lang="en-US" altLang="zh-TW" sz="2600" dirty="0" smtClean="0"/>
          </a:p>
          <a:p>
            <a:r>
              <a:rPr lang="zh-TW" altLang="en-US" sz="2600" dirty="0"/>
              <a:t>天氣系統的配置是否</a:t>
            </a:r>
            <a:r>
              <a:rPr lang="zh-TW" altLang="en-US" sz="2600" dirty="0"/>
              <a:t>有利於空污</a:t>
            </a:r>
            <a:r>
              <a:rPr lang="zh-TW" altLang="en-US" sz="2600" dirty="0" smtClean="0"/>
              <a:t>傳送</a:t>
            </a:r>
            <a:endParaRPr lang="en-US" altLang="zh-TW" sz="2600" dirty="0" smtClean="0"/>
          </a:p>
          <a:p>
            <a:r>
              <a:rPr lang="zh-TW" altLang="en-US" sz="2600" dirty="0"/>
              <a:t>污染物是否</a:t>
            </a:r>
            <a:r>
              <a:rPr lang="zh-TW" altLang="en-US" sz="2600" dirty="0" smtClean="0"/>
              <a:t>可以輸送到</a:t>
            </a:r>
            <a:r>
              <a:rPr lang="zh-TW" altLang="en-US" sz="2600" dirty="0"/>
              <a:t>馬祖</a:t>
            </a:r>
            <a:r>
              <a:rPr lang="zh-TW" altLang="en-US" sz="2600" dirty="0" smtClean="0"/>
              <a:t>地區</a:t>
            </a:r>
            <a:endParaRPr lang="en-US" altLang="zh-TW" sz="2600" dirty="0" smtClean="0"/>
          </a:p>
          <a:p>
            <a:r>
              <a:rPr lang="zh-TW" altLang="en-US" sz="2600" dirty="0"/>
              <a:t>污染物抵達馬祖地區後是否會對於能見度造成</a:t>
            </a:r>
            <a:r>
              <a:rPr lang="zh-TW" altLang="en-US" sz="2600" dirty="0" smtClean="0"/>
              <a:t>影響</a:t>
            </a:r>
            <a:endParaRPr lang="en-US" altLang="zh-TW" sz="2600" dirty="0" smtClean="0"/>
          </a:p>
          <a:p>
            <a:r>
              <a:rPr lang="zh-TW" altLang="en-US" sz="2600" dirty="0"/>
              <a:t>污染物影響能見度的時間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5248267" y="2971974"/>
            <a:ext cx="3788229" cy="3841402"/>
            <a:chOff x="1691680" y="1196752"/>
            <a:chExt cx="5172181" cy="4968552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/>
            <a:srcRect l="24801" t="8700" r="25194" b="5901"/>
            <a:stretch/>
          </p:blipFill>
          <p:spPr>
            <a:xfrm>
              <a:off x="1691680" y="1196752"/>
              <a:ext cx="5172181" cy="4968552"/>
            </a:xfrm>
            <a:prstGeom prst="rect">
              <a:avLst/>
            </a:prstGeom>
          </p:spPr>
        </p:pic>
        <p:sp>
          <p:nvSpPr>
            <p:cNvPr id="6" name="文字方塊 5"/>
            <p:cNvSpPr txBox="1"/>
            <p:nvPr/>
          </p:nvSpPr>
          <p:spPr>
            <a:xfrm>
              <a:off x="3275856" y="1628800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rgbClr val="C00000"/>
                  </a:solidFill>
                </a:rPr>
                <a:t>●北京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4022466" y="4941168"/>
              <a:ext cx="6463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 smtClean="0">
                  <a:solidFill>
                    <a:srgbClr val="C00000"/>
                  </a:solidFill>
                </a:rPr>
                <a:t>●馬祖</a:t>
              </a:r>
              <a:endParaRPr lang="zh-TW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379955" y="3638376"/>
            <a:ext cx="1521957" cy="2213641"/>
            <a:chOff x="3130099" y="1886344"/>
            <a:chExt cx="2193932" cy="3054824"/>
          </a:xfrm>
        </p:grpSpPr>
        <p:sp>
          <p:nvSpPr>
            <p:cNvPr id="8" name="雲朵形 7"/>
            <p:cNvSpPr/>
            <p:nvPr/>
          </p:nvSpPr>
          <p:spPr>
            <a:xfrm>
              <a:off x="3130099" y="1886344"/>
              <a:ext cx="1584176" cy="1080120"/>
            </a:xfrm>
            <a:prstGeom prst="cloud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弧形箭號 (左彎) 9"/>
            <p:cNvSpPr/>
            <p:nvPr/>
          </p:nvSpPr>
          <p:spPr>
            <a:xfrm>
              <a:off x="4393958" y="2965700"/>
              <a:ext cx="930073" cy="1975468"/>
            </a:xfrm>
            <a:prstGeom prst="curvedLef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28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資料與</a:t>
            </a:r>
            <a:r>
              <a:rPr lang="zh-TW" alt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方法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馬祖南北竿機場觀測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</a:t>
            </a:r>
            <a:r>
              <a:rPr lang="zh-TW" altLang="en-US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METAR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SPECI</a:t>
            </a:r>
          </a:p>
          <a:p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環保署馬祖地區空氣品質監測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PM2.5</a:t>
            </a: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 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歐洲氣象中心的再分析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Daily data</a:t>
            </a:r>
          </a:p>
          <a:p>
            <a:pPr lvl="1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0.125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x0.125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度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地面氣壓、水汽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水平</a:t>
            </a:r>
            <a:r>
              <a:rPr lang="zh-TW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風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2011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～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2014 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中國空氣品質監控計畫（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Mission China Air Quality Monitoring Program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PM2.5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257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fr-FR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主成分分析（</a:t>
            </a:r>
            <a:r>
              <a:rPr lang="fr-FR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Principal Component Analysis</a:t>
            </a:r>
            <a:r>
              <a:rPr lang="zh-TW" altLang="fr-FR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zh-TW" sz="2400" dirty="0"/>
              <a:t>拆解成數個模態及主成分時間</a:t>
            </a:r>
            <a:r>
              <a:rPr lang="zh-TW" altLang="zh-TW" sz="2400" dirty="0" smtClean="0"/>
              <a:t>序列</a:t>
            </a:r>
            <a:endParaRPr lang="en-US" altLang="zh-TW" sz="2400" dirty="0" smtClean="0"/>
          </a:p>
          <a:p>
            <a:pPr lvl="1"/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相關係數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r>
              <a:rPr lang="zh-TW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TW" sz="2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Lag and Lead Correlation</a:t>
            </a:r>
            <a:r>
              <a:rPr lang="zh-TW" altLang="zh-TW" sz="2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zh-TW" altLang="zh-TW" sz="2400" dirty="0"/>
              <a:t>污染物從北京到馬祖的時間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8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個案分析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19638"/>
          </a:xfrm>
        </p:spPr>
        <p:txBody>
          <a:bodyPr/>
          <a:lstStyle/>
          <a:p>
            <a:r>
              <a:rPr lang="en-US" altLang="zh-TW" dirty="0">
                <a:latin typeface="+mn-ea"/>
              </a:rPr>
              <a:t>2015</a:t>
            </a:r>
            <a:r>
              <a:rPr lang="zh-TW" altLang="en-US" dirty="0">
                <a:latin typeface="+mn-ea"/>
              </a:rPr>
              <a:t>年二月</a:t>
            </a:r>
            <a:r>
              <a:rPr lang="en-US" altLang="zh-TW" dirty="0">
                <a:latin typeface="+mn-ea"/>
              </a:rPr>
              <a:t>16</a:t>
            </a:r>
            <a:r>
              <a:rPr lang="zh-TW" altLang="en-US" dirty="0">
                <a:latin typeface="+mn-ea"/>
              </a:rPr>
              <a:t>至</a:t>
            </a:r>
            <a:r>
              <a:rPr lang="en-US" altLang="zh-TW" dirty="0">
                <a:latin typeface="+mn-ea"/>
              </a:rPr>
              <a:t>18</a:t>
            </a:r>
            <a:r>
              <a:rPr lang="zh-TW" altLang="en-US" dirty="0">
                <a:latin typeface="+mn-ea"/>
              </a:rPr>
              <a:t>日馬祖</a:t>
            </a:r>
            <a:r>
              <a:rPr lang="zh-TW" altLang="en-US" dirty="0" smtClean="0">
                <a:latin typeface="+mn-ea"/>
              </a:rPr>
              <a:t>受汙染</a:t>
            </a:r>
            <a:r>
              <a:rPr lang="zh-TW" altLang="en-US" dirty="0">
                <a:latin typeface="+mn-ea"/>
              </a:rPr>
              <a:t>物影響，造成低能見度的情形，當時正值春節疏運期間，超出預期的低能見度造成馬祖南北竿機場</a:t>
            </a:r>
            <a:r>
              <a:rPr lang="en-US" altLang="zh-TW" dirty="0">
                <a:latin typeface="+mn-ea"/>
              </a:rPr>
              <a:t>17</a:t>
            </a:r>
            <a:r>
              <a:rPr lang="zh-TW" altLang="en-US" dirty="0">
                <a:latin typeface="+mn-ea"/>
              </a:rPr>
              <a:t>、</a:t>
            </a:r>
            <a:r>
              <a:rPr lang="en-US" altLang="zh-TW" dirty="0">
                <a:latin typeface="+mn-ea"/>
              </a:rPr>
              <a:t>18</a:t>
            </a:r>
            <a:r>
              <a:rPr lang="zh-TW" altLang="en-US" dirty="0">
                <a:latin typeface="+mn-ea"/>
              </a:rPr>
              <a:t>日短暫不適航</a:t>
            </a:r>
            <a:r>
              <a:rPr lang="zh-TW" altLang="en-US" dirty="0" smtClean="0">
                <a:latin typeface="+mn-ea"/>
              </a:rPr>
              <a:t>。</a:t>
            </a:r>
            <a:endParaRPr lang="en-US" altLang="zh-TW" dirty="0" smtClean="0">
              <a:latin typeface="+mn-ea"/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5709320" cy="2520280"/>
          </a:xfrm>
          <a:prstGeom prst="rect">
            <a:avLst/>
          </a:prstGeom>
        </p:spPr>
      </p:pic>
      <p:pic>
        <p:nvPicPr>
          <p:cNvPr id="5" name="圖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346021"/>
            <a:ext cx="5709320" cy="2520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3068960"/>
            <a:ext cx="3426249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64" y="833584"/>
            <a:ext cx="7023073" cy="6024415"/>
          </a:xfrm>
          <a:prstGeom prst="rect">
            <a:avLst/>
          </a:prstGeom>
        </p:spPr>
      </p:pic>
      <p:cxnSp>
        <p:nvCxnSpPr>
          <p:cNvPr id="6" name="直線單箭頭接點 5"/>
          <p:cNvCxnSpPr/>
          <p:nvPr/>
        </p:nvCxnSpPr>
        <p:spPr>
          <a:xfrm flipV="1">
            <a:off x="2921465" y="1772816"/>
            <a:ext cx="504056" cy="10081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直線單箭頭接點 6"/>
          <p:cNvCxnSpPr/>
          <p:nvPr/>
        </p:nvCxnSpPr>
        <p:spPr>
          <a:xfrm flipV="1">
            <a:off x="4252493" y="2204864"/>
            <a:ext cx="1111595" cy="58660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 flipV="1">
            <a:off x="5004048" y="2470582"/>
            <a:ext cx="1001357" cy="64807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30832" y="864314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 dirty="0" smtClean="0">
                <a:latin typeface="+mn-ea"/>
              </a:rPr>
              <a:t>能見度</a:t>
            </a:r>
            <a:r>
              <a:rPr lang="en-US" altLang="zh-TW" sz="2600" b="1" dirty="0" smtClean="0">
                <a:latin typeface="+mn-ea"/>
              </a:rPr>
              <a:t> vs PM2.5</a:t>
            </a:r>
            <a:endParaRPr lang="zh-TW" altLang="en-US" sz="26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886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結果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探討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成分</a:t>
            </a:r>
            <a:r>
              <a:rPr lang="zh-TW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分析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08720"/>
            <a:ext cx="8579296" cy="5591646"/>
          </a:xfrm>
        </p:spPr>
        <p:txBody>
          <a:bodyPr/>
          <a:lstStyle/>
          <a:p>
            <a:r>
              <a:rPr lang="zh-TW" altLang="en-US" dirty="0" smtClean="0">
                <a:latin typeface="+mn-ea"/>
              </a:rPr>
              <a:t>個案挑選</a:t>
            </a:r>
            <a:endParaRPr lang="en-US" altLang="zh-TW" dirty="0" smtClean="0">
              <a:latin typeface="+mn-ea"/>
            </a:endParaRPr>
          </a:p>
          <a:p>
            <a:pPr lvl="1"/>
            <a:r>
              <a:rPr lang="en-US" altLang="zh-TW" dirty="0" smtClean="0">
                <a:latin typeface="+mn-ea"/>
              </a:rPr>
              <a:t>2011</a:t>
            </a:r>
            <a:r>
              <a:rPr lang="zh-TW" altLang="zh-TW" dirty="0">
                <a:latin typeface="+mn-ea"/>
              </a:rPr>
              <a:t>至</a:t>
            </a:r>
            <a:r>
              <a:rPr lang="en-US" altLang="zh-TW" dirty="0">
                <a:latin typeface="+mn-ea"/>
              </a:rPr>
              <a:t>2014</a:t>
            </a:r>
            <a:r>
              <a:rPr lang="zh-TW" altLang="zh-TW" dirty="0">
                <a:latin typeface="+mn-ea"/>
              </a:rPr>
              <a:t>年當馬祖</a:t>
            </a:r>
            <a:r>
              <a:rPr lang="zh-TW" altLang="zh-TW" dirty="0" smtClean="0">
                <a:latin typeface="+mn-ea"/>
              </a:rPr>
              <a:t>地區</a:t>
            </a:r>
            <a:r>
              <a:rPr lang="en-US" altLang="zh-TW" dirty="0" smtClean="0">
                <a:latin typeface="+mn-ea"/>
              </a:rPr>
              <a:t> </a:t>
            </a:r>
            <a:r>
              <a:rPr lang="zh-TW" altLang="zh-TW" dirty="0" smtClean="0">
                <a:latin typeface="+mn-ea"/>
              </a:rPr>
              <a:t>能見度</a:t>
            </a:r>
            <a:r>
              <a:rPr lang="en-US" altLang="zh-TW" dirty="0" smtClean="0">
                <a:latin typeface="+mn-ea"/>
              </a:rPr>
              <a:t>&lt;5000m</a:t>
            </a:r>
            <a:r>
              <a:rPr lang="zh-TW" altLang="en-US" dirty="0" smtClean="0">
                <a:latin typeface="+mn-ea"/>
              </a:rPr>
              <a:t>、</a:t>
            </a:r>
            <a:r>
              <a:rPr lang="en-US" altLang="zh-TW" dirty="0" smtClean="0">
                <a:latin typeface="+mn-ea"/>
              </a:rPr>
              <a:t>PM2.5</a:t>
            </a:r>
            <a:r>
              <a:rPr lang="zh-TW" altLang="zh-TW" dirty="0">
                <a:latin typeface="+mn-ea"/>
              </a:rPr>
              <a:t>大於</a:t>
            </a:r>
            <a:r>
              <a:rPr lang="en-US" altLang="zh-TW" dirty="0" smtClean="0">
                <a:latin typeface="+mn-ea"/>
              </a:rPr>
              <a:t>80 </a:t>
            </a:r>
            <a:r>
              <a:rPr lang="en-US" altLang="zh-TW" dirty="0" err="1" smtClean="0">
                <a:latin typeface="+mn-ea"/>
              </a:rPr>
              <a:t>ug</a:t>
            </a:r>
            <a:r>
              <a:rPr lang="en-US" altLang="zh-TW" dirty="0" smtClean="0">
                <a:latin typeface="+mn-ea"/>
              </a:rPr>
              <a:t>/m3</a:t>
            </a:r>
            <a:endParaRPr lang="zh-TW" altLang="en-US" dirty="0">
              <a:latin typeface="+mn-ea"/>
            </a:endParaRPr>
          </a:p>
        </p:txBody>
      </p:sp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8840"/>
            <a:ext cx="7056784" cy="484951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4706" y="180475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地面氣壓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1972938" y="2564904"/>
            <a:ext cx="582838" cy="5920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000" b="1" dirty="0" smtClean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8" name="橢圓 7"/>
          <p:cNvSpPr/>
          <p:nvPr/>
        </p:nvSpPr>
        <p:spPr>
          <a:xfrm>
            <a:off x="7380312" y="2564903"/>
            <a:ext cx="576064" cy="59203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2000" b="1" dirty="0" smtClean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139335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6758</TotalTime>
  <Words>782</Words>
  <Application>Microsoft Office PowerPoint</Application>
  <PresentationFormat>如螢幕大小 (4:3)</PresentationFormat>
  <Paragraphs>113</Paragraphs>
  <Slides>17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微軟正黑體</vt:lpstr>
      <vt:lpstr>新細明體</vt:lpstr>
      <vt:lpstr>Arial</vt:lpstr>
      <vt:lpstr>Calibri</vt:lpstr>
      <vt:lpstr>Khmer UI</vt:lpstr>
      <vt:lpstr>Times New Roman</vt:lpstr>
      <vt:lpstr>Wingdings</vt:lpstr>
      <vt:lpstr>Office 佈景主題</vt:lpstr>
      <vt:lpstr>PowerPoint 簡報</vt:lpstr>
      <vt:lpstr>大綱</vt:lpstr>
      <vt:lpstr>簡介及動機</vt:lpstr>
      <vt:lpstr>問題探討</vt:lpstr>
      <vt:lpstr>資料與方法</vt:lpstr>
      <vt:lpstr>PowerPoint 簡報</vt:lpstr>
      <vt:lpstr>結果探討-個案分析</vt:lpstr>
      <vt:lpstr>PowerPoint 簡報</vt:lpstr>
      <vt:lpstr>結果探討-主成分分析</vt:lpstr>
      <vt:lpstr>PowerPoint 簡報</vt:lpstr>
      <vt:lpstr>預報標準作業流程建立</vt:lpstr>
      <vt:lpstr>PowerPoint 簡報</vt:lpstr>
      <vt:lpstr>標準作業流程</vt:lpstr>
      <vt:lpstr>結論</vt:lpstr>
      <vt:lpstr>Reference</vt:lpstr>
      <vt:lpstr>PowerPoint 簡報</vt:lpstr>
      <vt:lpstr>穹頂之下-柴靜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JeffBlue</dc:creator>
  <cp:lastModifiedBy>anws</cp:lastModifiedBy>
  <cp:revision>449</cp:revision>
  <dcterms:created xsi:type="dcterms:W3CDTF">2014-04-06T08:01:38Z</dcterms:created>
  <dcterms:modified xsi:type="dcterms:W3CDTF">2015-10-20T00:12:18Z</dcterms:modified>
</cp:coreProperties>
</file>