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75" r:id="rId3"/>
    <p:sldId id="282" r:id="rId4"/>
    <p:sldId id="283" r:id="rId5"/>
    <p:sldId id="284" r:id="rId6"/>
    <p:sldId id="288" r:id="rId7"/>
    <p:sldId id="291" r:id="rId8"/>
    <p:sldId id="289" r:id="rId9"/>
    <p:sldId id="292" r:id="rId10"/>
    <p:sldId id="293" r:id="rId11"/>
    <p:sldId id="294" r:id="rId12"/>
    <p:sldId id="295" r:id="rId13"/>
    <p:sldId id="296" r:id="rId14"/>
    <p:sldId id="297" r:id="rId15"/>
    <p:sldId id="299" r:id="rId16"/>
    <p:sldId id="298" r:id="rId17"/>
    <p:sldId id="300" r:id="rId18"/>
    <p:sldId id="301" r:id="rId19"/>
    <p:sldId id="26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89"/>
    <a:srgbClr val="103154"/>
    <a:srgbClr val="01BCFF"/>
    <a:srgbClr val="0096FF"/>
    <a:srgbClr val="00BFC3"/>
    <a:srgbClr val="BBD5ED"/>
    <a:srgbClr val="000000"/>
    <a:srgbClr val="00B0F0"/>
    <a:srgbClr val="98A6B6"/>
    <a:srgbClr val="6FD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95" autoAdjust="0"/>
    <p:restoredTop sz="90811" autoAdjust="0"/>
  </p:normalViewPr>
  <p:slideViewPr>
    <p:cSldViewPr snapToGrid="0">
      <p:cViewPr varScale="1">
        <p:scale>
          <a:sx n="65" d="100"/>
          <a:sy n="65" d="100"/>
        </p:scale>
        <p:origin x="19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00BFC3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00BFC3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3.4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80B20-9473-42FA-B911-65081E0D20B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1E3BCF1-17C7-4B30-8E5C-674397C21278}">
      <dgm:prSet phldrT="[文本]"/>
      <dgm:spPr>
        <a:solidFill>
          <a:srgbClr val="00BFC3"/>
        </a:solidFill>
      </dgm:spPr>
      <dgm:t>
        <a:bodyPr/>
        <a:lstStyle/>
        <a:p>
          <a:r>
            <a:rPr lang="zh-CN" altLang="en-US" b="1" dirty="0" smtClean="0"/>
            <a:t>民航气象中心</a:t>
          </a:r>
          <a:endParaRPr lang="zh-CN" altLang="en-US" b="1" dirty="0"/>
        </a:p>
      </dgm:t>
    </dgm:pt>
    <dgm:pt modelId="{7744CFB0-BF9D-4AEE-BFC3-BD87AC85E227}" type="parTrans" cxnId="{B65E0609-225E-4D53-B6EE-3E942C1FE7E7}">
      <dgm:prSet/>
      <dgm:spPr/>
      <dgm:t>
        <a:bodyPr/>
        <a:lstStyle/>
        <a:p>
          <a:endParaRPr lang="zh-CN" altLang="en-US"/>
        </a:p>
      </dgm:t>
    </dgm:pt>
    <dgm:pt modelId="{8EF736CD-07E9-4858-930F-ED3115C44F3B}" type="sibTrans" cxnId="{B65E0609-225E-4D53-B6EE-3E942C1FE7E7}">
      <dgm:prSet/>
      <dgm:spPr/>
      <dgm:t>
        <a:bodyPr/>
        <a:lstStyle/>
        <a:p>
          <a:endParaRPr lang="zh-CN" altLang="en-US"/>
        </a:p>
      </dgm:t>
    </dgm:pt>
    <dgm:pt modelId="{BDDEE0CA-1751-48FD-B3A2-0DFB23A865E2}">
      <dgm:prSet phldrT="[文本]"/>
      <dgm:spPr/>
      <dgm:t>
        <a:bodyPr/>
        <a:lstStyle/>
        <a:p>
          <a:endParaRPr lang="zh-CN" altLang="en-US" dirty="0"/>
        </a:p>
      </dgm:t>
    </dgm:pt>
    <dgm:pt modelId="{FAE94517-E9B1-4A9F-9E62-3A05F0386911}" type="parTrans" cxnId="{3986F473-6354-4154-B7F0-F919FEA331BD}">
      <dgm:prSet/>
      <dgm:spPr/>
      <dgm:t>
        <a:bodyPr/>
        <a:lstStyle/>
        <a:p>
          <a:endParaRPr lang="zh-CN" altLang="en-US"/>
        </a:p>
      </dgm:t>
    </dgm:pt>
    <dgm:pt modelId="{BA5A2F8C-1368-40C6-BDFD-CADB0212100D}" type="sibTrans" cxnId="{3986F473-6354-4154-B7F0-F919FEA331BD}">
      <dgm:prSet/>
      <dgm:spPr/>
      <dgm:t>
        <a:bodyPr/>
        <a:lstStyle/>
        <a:p>
          <a:endParaRPr lang="zh-CN" altLang="en-US"/>
        </a:p>
      </dgm:t>
    </dgm:pt>
    <dgm:pt modelId="{E84D1F97-AFEC-47D7-B721-E5AA812E7F7D}">
      <dgm:prSet phldrT="[文本]"/>
      <dgm:spPr/>
      <dgm:t>
        <a:bodyPr/>
        <a:lstStyle/>
        <a:p>
          <a:r>
            <a:rPr lang="zh-CN" altLang="en-US" b="1" dirty="0" smtClean="0"/>
            <a:t>分局气象台（站）</a:t>
          </a:r>
          <a:endParaRPr lang="zh-CN" altLang="en-US" b="1" dirty="0"/>
        </a:p>
      </dgm:t>
    </dgm:pt>
    <dgm:pt modelId="{17373CD3-29A0-49B8-ACAF-42BF43C1634A}" type="parTrans" cxnId="{CDEA1DC1-2B4F-4704-9533-2E486F9ED80C}">
      <dgm:prSet/>
      <dgm:spPr/>
      <dgm:t>
        <a:bodyPr/>
        <a:lstStyle/>
        <a:p>
          <a:endParaRPr lang="zh-CN" altLang="en-US"/>
        </a:p>
      </dgm:t>
    </dgm:pt>
    <dgm:pt modelId="{9A15CB38-E50C-411A-A166-540A941059A2}" type="sibTrans" cxnId="{CDEA1DC1-2B4F-4704-9533-2E486F9ED80C}">
      <dgm:prSet/>
      <dgm:spPr/>
      <dgm:t>
        <a:bodyPr/>
        <a:lstStyle/>
        <a:p>
          <a:endParaRPr lang="zh-CN" altLang="en-US"/>
        </a:p>
      </dgm:t>
    </dgm:pt>
    <dgm:pt modelId="{20D1396C-1CBC-42D0-915B-8F86602F0CE8}">
      <dgm:prSet phldrT="[文本]"/>
      <dgm:spPr/>
      <dgm:t>
        <a:bodyPr/>
        <a:lstStyle/>
        <a:p>
          <a:endParaRPr lang="zh-CN" altLang="en-US" dirty="0"/>
        </a:p>
      </dgm:t>
    </dgm:pt>
    <dgm:pt modelId="{23287721-09AC-4500-B07F-4518BE2F011A}" type="sibTrans" cxnId="{D0AF60A8-B109-4127-B906-23F8DC4D7845}">
      <dgm:prSet/>
      <dgm:spPr/>
      <dgm:t>
        <a:bodyPr/>
        <a:lstStyle/>
        <a:p>
          <a:endParaRPr lang="zh-CN" altLang="en-US"/>
        </a:p>
      </dgm:t>
    </dgm:pt>
    <dgm:pt modelId="{83E33EF7-79DC-434D-A7C3-DC6923833B86}" type="parTrans" cxnId="{D0AF60A8-B109-4127-B906-23F8DC4D7845}">
      <dgm:prSet/>
      <dgm:spPr/>
      <dgm:t>
        <a:bodyPr/>
        <a:lstStyle/>
        <a:p>
          <a:endParaRPr lang="zh-CN" altLang="en-US"/>
        </a:p>
      </dgm:t>
    </dgm:pt>
    <dgm:pt modelId="{EB12C849-FE2F-48CF-8E59-0CD19314E4C9}">
      <dgm:prSet phldrT="[文本]"/>
      <dgm:spPr>
        <a:solidFill>
          <a:srgbClr val="00BFC3"/>
        </a:solidFill>
      </dgm:spPr>
      <dgm:t>
        <a:bodyPr/>
        <a:lstStyle/>
        <a:p>
          <a:endParaRPr lang="zh-CN" altLang="en-US" dirty="0"/>
        </a:p>
      </dgm:t>
    </dgm:pt>
    <dgm:pt modelId="{BD5D667C-084F-4E13-8E82-58E5A012E36E}" type="sibTrans" cxnId="{A65686A6-1043-4114-A401-C9D42D4DB81B}">
      <dgm:prSet/>
      <dgm:spPr/>
      <dgm:t>
        <a:bodyPr/>
        <a:lstStyle/>
        <a:p>
          <a:endParaRPr lang="zh-CN" altLang="en-US"/>
        </a:p>
      </dgm:t>
    </dgm:pt>
    <dgm:pt modelId="{9E73681F-F67C-4C4F-8B16-0978A49F9FCD}" type="parTrans" cxnId="{A65686A6-1043-4114-A401-C9D42D4DB81B}">
      <dgm:prSet/>
      <dgm:spPr/>
      <dgm:t>
        <a:bodyPr/>
        <a:lstStyle/>
        <a:p>
          <a:endParaRPr lang="zh-CN" altLang="en-US"/>
        </a:p>
      </dgm:t>
    </dgm:pt>
    <dgm:pt modelId="{6FC8B190-649E-4507-ACFE-BE7991BD57D3}">
      <dgm:prSet phldrT="[文本]"/>
      <dgm:spPr/>
      <dgm:t>
        <a:bodyPr/>
        <a:lstStyle/>
        <a:p>
          <a:r>
            <a:rPr lang="zh-CN" altLang="en-US" b="1" dirty="0" smtClean="0"/>
            <a:t>地区气象中心</a:t>
          </a:r>
          <a:endParaRPr lang="zh-CN" altLang="en-US" b="1" dirty="0"/>
        </a:p>
      </dgm:t>
    </dgm:pt>
    <dgm:pt modelId="{AC3758C6-CAFC-4398-A7E1-47A9C1B98A13}" type="sibTrans" cxnId="{68D3F27C-9228-4772-9F10-30344674AAC0}">
      <dgm:prSet/>
      <dgm:spPr/>
      <dgm:t>
        <a:bodyPr/>
        <a:lstStyle/>
        <a:p>
          <a:endParaRPr lang="zh-CN" altLang="en-US"/>
        </a:p>
      </dgm:t>
    </dgm:pt>
    <dgm:pt modelId="{A6164FA0-8D37-4B0D-AE07-8EDF34DF586B}" type="parTrans" cxnId="{68D3F27C-9228-4772-9F10-30344674AAC0}">
      <dgm:prSet/>
      <dgm:spPr/>
      <dgm:t>
        <a:bodyPr/>
        <a:lstStyle/>
        <a:p>
          <a:endParaRPr lang="zh-CN" altLang="en-US"/>
        </a:p>
      </dgm:t>
    </dgm:pt>
    <dgm:pt modelId="{DCBA6F3E-05A1-4126-8455-B89F4988D6CB}" type="pres">
      <dgm:prSet presAssocID="{CC480B20-9473-42FA-B911-65081E0D20B2}" presName="Name0" presStyleCnt="0">
        <dgm:presLayoutVars>
          <dgm:dir/>
          <dgm:animLvl val="lvl"/>
          <dgm:resizeHandles val="exact"/>
        </dgm:presLayoutVars>
      </dgm:prSet>
      <dgm:spPr/>
    </dgm:pt>
    <dgm:pt modelId="{255C156B-D8AF-4C8C-B990-CE0C2FD9F449}" type="pres">
      <dgm:prSet presAssocID="{20D1396C-1CBC-42D0-915B-8F86602F0CE8}" presName="compositeNode" presStyleCnt="0">
        <dgm:presLayoutVars>
          <dgm:bulletEnabled val="1"/>
        </dgm:presLayoutVars>
      </dgm:prSet>
      <dgm:spPr/>
    </dgm:pt>
    <dgm:pt modelId="{D3E6CA00-C5F3-4C3A-9247-8E486D9F9D2E}" type="pres">
      <dgm:prSet presAssocID="{20D1396C-1CBC-42D0-915B-8F86602F0CE8}" presName="bgRect" presStyleLbl="node1" presStyleIdx="0" presStyleCnt="3"/>
      <dgm:spPr/>
      <dgm:t>
        <a:bodyPr/>
        <a:lstStyle/>
        <a:p>
          <a:endParaRPr lang="zh-CN" altLang="en-US"/>
        </a:p>
      </dgm:t>
    </dgm:pt>
    <dgm:pt modelId="{14521AEC-5DA6-4AE2-82BC-91DE5982B7B3}" type="pres">
      <dgm:prSet presAssocID="{20D1396C-1CBC-42D0-915B-8F86602F0CE8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79C595-1409-45C9-BD6B-59AAC29E4ABF}" type="pres">
      <dgm:prSet presAssocID="{20D1396C-1CBC-42D0-915B-8F86602F0CE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C62264-363A-47FC-86BA-461F6F06EBCA}" type="pres">
      <dgm:prSet presAssocID="{23287721-09AC-4500-B07F-4518BE2F011A}" presName="hSp" presStyleCnt="0"/>
      <dgm:spPr/>
    </dgm:pt>
    <dgm:pt modelId="{9C7772EA-8C2F-4FB8-BDA8-DCFB4CE4949A}" type="pres">
      <dgm:prSet presAssocID="{23287721-09AC-4500-B07F-4518BE2F011A}" presName="vProcSp" presStyleCnt="0"/>
      <dgm:spPr/>
    </dgm:pt>
    <dgm:pt modelId="{D3BD118C-5090-4B4A-87DF-9F8500DBAE44}" type="pres">
      <dgm:prSet presAssocID="{23287721-09AC-4500-B07F-4518BE2F011A}" presName="vSp1" presStyleCnt="0"/>
      <dgm:spPr/>
    </dgm:pt>
    <dgm:pt modelId="{6A141745-2237-488C-9E18-9A6E923FD318}" type="pres">
      <dgm:prSet presAssocID="{23287721-09AC-4500-B07F-4518BE2F011A}" presName="simulatedConn" presStyleLbl="solidFgAcc1" presStyleIdx="0" presStyleCnt="2"/>
      <dgm:spPr/>
    </dgm:pt>
    <dgm:pt modelId="{EE193B25-214B-41B5-B4FD-6161729C0E5A}" type="pres">
      <dgm:prSet presAssocID="{23287721-09AC-4500-B07F-4518BE2F011A}" presName="vSp2" presStyleCnt="0"/>
      <dgm:spPr/>
    </dgm:pt>
    <dgm:pt modelId="{D2B99FB1-E8FD-4840-9F7D-5CBBD93C2D09}" type="pres">
      <dgm:prSet presAssocID="{23287721-09AC-4500-B07F-4518BE2F011A}" presName="sibTrans" presStyleCnt="0"/>
      <dgm:spPr/>
    </dgm:pt>
    <dgm:pt modelId="{09B0D6A1-AABB-4DBE-8AD3-C09D315CA6AD}" type="pres">
      <dgm:prSet presAssocID="{EB12C849-FE2F-48CF-8E59-0CD19314E4C9}" presName="compositeNode" presStyleCnt="0">
        <dgm:presLayoutVars>
          <dgm:bulletEnabled val="1"/>
        </dgm:presLayoutVars>
      </dgm:prSet>
      <dgm:spPr/>
    </dgm:pt>
    <dgm:pt modelId="{E8175F0C-8DAA-4D97-B1E6-4D1E9E3E955A}" type="pres">
      <dgm:prSet presAssocID="{EB12C849-FE2F-48CF-8E59-0CD19314E4C9}" presName="bgRect" presStyleLbl="node1" presStyleIdx="1" presStyleCnt="3"/>
      <dgm:spPr/>
      <dgm:t>
        <a:bodyPr/>
        <a:lstStyle/>
        <a:p>
          <a:endParaRPr lang="zh-CN" altLang="en-US"/>
        </a:p>
      </dgm:t>
    </dgm:pt>
    <dgm:pt modelId="{3F9AAD95-B15B-4D10-93EF-D4E3DF467531}" type="pres">
      <dgm:prSet presAssocID="{EB12C849-FE2F-48CF-8E59-0CD19314E4C9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6DAAA7-2A2E-4A5E-8AEB-80335B80F553}" type="pres">
      <dgm:prSet presAssocID="{EB12C849-FE2F-48CF-8E59-0CD19314E4C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D2DD42-EE18-4126-8E8D-715C5EFCA72E}" type="pres">
      <dgm:prSet presAssocID="{BD5D667C-084F-4E13-8E82-58E5A012E36E}" presName="hSp" presStyleCnt="0"/>
      <dgm:spPr/>
    </dgm:pt>
    <dgm:pt modelId="{4D723E98-CCD5-44CB-AFAD-7A6989F73C14}" type="pres">
      <dgm:prSet presAssocID="{BD5D667C-084F-4E13-8E82-58E5A012E36E}" presName="vProcSp" presStyleCnt="0"/>
      <dgm:spPr/>
    </dgm:pt>
    <dgm:pt modelId="{3B94CD85-63E8-430A-A1A0-B7B613BADA3D}" type="pres">
      <dgm:prSet presAssocID="{BD5D667C-084F-4E13-8E82-58E5A012E36E}" presName="vSp1" presStyleCnt="0"/>
      <dgm:spPr/>
    </dgm:pt>
    <dgm:pt modelId="{E2F0D19D-B84D-4D75-8E44-9FF0ACF2BBA6}" type="pres">
      <dgm:prSet presAssocID="{BD5D667C-084F-4E13-8E82-58E5A012E36E}" presName="simulatedConn" presStyleLbl="solidFgAcc1" presStyleIdx="1" presStyleCnt="2"/>
      <dgm:spPr/>
    </dgm:pt>
    <dgm:pt modelId="{9F3D602B-9C8E-46E3-992C-E6462779B006}" type="pres">
      <dgm:prSet presAssocID="{BD5D667C-084F-4E13-8E82-58E5A012E36E}" presName="vSp2" presStyleCnt="0"/>
      <dgm:spPr/>
    </dgm:pt>
    <dgm:pt modelId="{3F147976-F68C-416A-9317-FF2DC7162389}" type="pres">
      <dgm:prSet presAssocID="{BD5D667C-084F-4E13-8E82-58E5A012E36E}" presName="sibTrans" presStyleCnt="0"/>
      <dgm:spPr/>
    </dgm:pt>
    <dgm:pt modelId="{6DBD1510-E0C9-43EF-B142-0B3A6213AE7C}" type="pres">
      <dgm:prSet presAssocID="{BDDEE0CA-1751-48FD-B3A2-0DFB23A865E2}" presName="compositeNode" presStyleCnt="0">
        <dgm:presLayoutVars>
          <dgm:bulletEnabled val="1"/>
        </dgm:presLayoutVars>
      </dgm:prSet>
      <dgm:spPr/>
    </dgm:pt>
    <dgm:pt modelId="{7338AE96-7719-4C91-B248-66A18AEEF5B9}" type="pres">
      <dgm:prSet presAssocID="{BDDEE0CA-1751-48FD-B3A2-0DFB23A865E2}" presName="bgRect" presStyleLbl="node1" presStyleIdx="2" presStyleCnt="3"/>
      <dgm:spPr/>
      <dgm:t>
        <a:bodyPr/>
        <a:lstStyle/>
        <a:p>
          <a:endParaRPr lang="zh-CN" altLang="en-US"/>
        </a:p>
      </dgm:t>
    </dgm:pt>
    <dgm:pt modelId="{4E59B331-5B3B-4F87-9BB0-E3BFA95F00D4}" type="pres">
      <dgm:prSet presAssocID="{BDDEE0CA-1751-48FD-B3A2-0DFB23A865E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8B086D-AC83-4E4C-97C9-49111C97EB6A}" type="pres">
      <dgm:prSet presAssocID="{BDDEE0CA-1751-48FD-B3A2-0DFB23A865E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ECF856D-29D9-4C24-A211-9DA1EB5985A2}" type="presOf" srcId="{D1E3BCF1-17C7-4B30-8E5C-674397C21278}" destId="{8279C595-1409-45C9-BD6B-59AAC29E4ABF}" srcOrd="0" destOrd="0" presId="urn:microsoft.com/office/officeart/2005/8/layout/hProcess7"/>
    <dgm:cxn modelId="{68D3F27C-9228-4772-9F10-30344674AAC0}" srcId="{EB12C849-FE2F-48CF-8E59-0CD19314E4C9}" destId="{6FC8B190-649E-4507-ACFE-BE7991BD57D3}" srcOrd="0" destOrd="0" parTransId="{A6164FA0-8D37-4B0D-AE07-8EDF34DF586B}" sibTransId="{AC3758C6-CAFC-4398-A7E1-47A9C1B98A13}"/>
    <dgm:cxn modelId="{A4083CB5-32A5-47DF-9CDA-E39CA6725747}" type="presOf" srcId="{BDDEE0CA-1751-48FD-B3A2-0DFB23A865E2}" destId="{7338AE96-7719-4C91-B248-66A18AEEF5B9}" srcOrd="0" destOrd="0" presId="urn:microsoft.com/office/officeart/2005/8/layout/hProcess7"/>
    <dgm:cxn modelId="{B65E0609-225E-4D53-B6EE-3E942C1FE7E7}" srcId="{20D1396C-1CBC-42D0-915B-8F86602F0CE8}" destId="{D1E3BCF1-17C7-4B30-8E5C-674397C21278}" srcOrd="0" destOrd="0" parTransId="{7744CFB0-BF9D-4AEE-BFC3-BD87AC85E227}" sibTransId="{8EF736CD-07E9-4858-930F-ED3115C44F3B}"/>
    <dgm:cxn modelId="{3986F473-6354-4154-B7F0-F919FEA331BD}" srcId="{CC480B20-9473-42FA-B911-65081E0D20B2}" destId="{BDDEE0CA-1751-48FD-B3A2-0DFB23A865E2}" srcOrd="2" destOrd="0" parTransId="{FAE94517-E9B1-4A9F-9E62-3A05F0386911}" sibTransId="{BA5A2F8C-1368-40C6-BDFD-CADB0212100D}"/>
    <dgm:cxn modelId="{CDEA1DC1-2B4F-4704-9533-2E486F9ED80C}" srcId="{BDDEE0CA-1751-48FD-B3A2-0DFB23A865E2}" destId="{E84D1F97-AFEC-47D7-B721-E5AA812E7F7D}" srcOrd="0" destOrd="0" parTransId="{17373CD3-29A0-49B8-ACAF-42BF43C1634A}" sibTransId="{9A15CB38-E50C-411A-A166-540A941059A2}"/>
    <dgm:cxn modelId="{79499DBD-206A-45A7-A0C5-33F92BBEBA97}" type="presOf" srcId="{E84D1F97-AFEC-47D7-B721-E5AA812E7F7D}" destId="{578B086D-AC83-4E4C-97C9-49111C97EB6A}" srcOrd="0" destOrd="0" presId="urn:microsoft.com/office/officeart/2005/8/layout/hProcess7"/>
    <dgm:cxn modelId="{2434840B-7FD7-45FB-9033-D6444DD27179}" type="presOf" srcId="{20D1396C-1CBC-42D0-915B-8F86602F0CE8}" destId="{D3E6CA00-C5F3-4C3A-9247-8E486D9F9D2E}" srcOrd="0" destOrd="0" presId="urn:microsoft.com/office/officeart/2005/8/layout/hProcess7"/>
    <dgm:cxn modelId="{9C2319BD-A550-4141-A65B-6BDAE5CA5DDA}" type="presOf" srcId="{EB12C849-FE2F-48CF-8E59-0CD19314E4C9}" destId="{3F9AAD95-B15B-4D10-93EF-D4E3DF467531}" srcOrd="1" destOrd="0" presId="urn:microsoft.com/office/officeart/2005/8/layout/hProcess7"/>
    <dgm:cxn modelId="{A65686A6-1043-4114-A401-C9D42D4DB81B}" srcId="{CC480B20-9473-42FA-B911-65081E0D20B2}" destId="{EB12C849-FE2F-48CF-8E59-0CD19314E4C9}" srcOrd="1" destOrd="0" parTransId="{9E73681F-F67C-4C4F-8B16-0978A49F9FCD}" sibTransId="{BD5D667C-084F-4E13-8E82-58E5A012E36E}"/>
    <dgm:cxn modelId="{CC1BAC7F-1A07-49CF-9299-821F41C1775B}" type="presOf" srcId="{20D1396C-1CBC-42D0-915B-8F86602F0CE8}" destId="{14521AEC-5DA6-4AE2-82BC-91DE5982B7B3}" srcOrd="1" destOrd="0" presId="urn:microsoft.com/office/officeart/2005/8/layout/hProcess7"/>
    <dgm:cxn modelId="{0B5A4D60-56F5-4C37-9660-0838C540F2B7}" type="presOf" srcId="{BDDEE0CA-1751-48FD-B3A2-0DFB23A865E2}" destId="{4E59B331-5B3B-4F87-9BB0-E3BFA95F00D4}" srcOrd="1" destOrd="0" presId="urn:microsoft.com/office/officeart/2005/8/layout/hProcess7"/>
    <dgm:cxn modelId="{69147298-7744-4986-8C0E-539450082DD0}" type="presOf" srcId="{CC480B20-9473-42FA-B911-65081E0D20B2}" destId="{DCBA6F3E-05A1-4126-8455-B89F4988D6CB}" srcOrd="0" destOrd="0" presId="urn:microsoft.com/office/officeart/2005/8/layout/hProcess7"/>
    <dgm:cxn modelId="{D0AF60A8-B109-4127-B906-23F8DC4D7845}" srcId="{CC480B20-9473-42FA-B911-65081E0D20B2}" destId="{20D1396C-1CBC-42D0-915B-8F86602F0CE8}" srcOrd="0" destOrd="0" parTransId="{83E33EF7-79DC-434D-A7C3-DC6923833B86}" sibTransId="{23287721-09AC-4500-B07F-4518BE2F011A}"/>
    <dgm:cxn modelId="{EAC7838D-C6D4-4FD6-A5A8-D901BF81B026}" type="presOf" srcId="{EB12C849-FE2F-48CF-8E59-0CD19314E4C9}" destId="{E8175F0C-8DAA-4D97-B1E6-4D1E9E3E955A}" srcOrd="0" destOrd="0" presId="urn:microsoft.com/office/officeart/2005/8/layout/hProcess7"/>
    <dgm:cxn modelId="{6FDCB325-1BB1-4638-8A81-517F966C8C5D}" type="presOf" srcId="{6FC8B190-649E-4507-ACFE-BE7991BD57D3}" destId="{E86DAAA7-2A2E-4A5E-8AEB-80335B80F553}" srcOrd="0" destOrd="0" presId="urn:microsoft.com/office/officeart/2005/8/layout/hProcess7"/>
    <dgm:cxn modelId="{873F4827-5729-4BA2-91D1-8119DE68D946}" type="presParOf" srcId="{DCBA6F3E-05A1-4126-8455-B89F4988D6CB}" destId="{255C156B-D8AF-4C8C-B990-CE0C2FD9F449}" srcOrd="0" destOrd="0" presId="urn:microsoft.com/office/officeart/2005/8/layout/hProcess7"/>
    <dgm:cxn modelId="{F9A85504-ED19-4AD9-B33D-0FD0B463B255}" type="presParOf" srcId="{255C156B-D8AF-4C8C-B990-CE0C2FD9F449}" destId="{D3E6CA00-C5F3-4C3A-9247-8E486D9F9D2E}" srcOrd="0" destOrd="0" presId="urn:microsoft.com/office/officeart/2005/8/layout/hProcess7"/>
    <dgm:cxn modelId="{65E0FEE2-2C59-45D7-9183-5364EB65984B}" type="presParOf" srcId="{255C156B-D8AF-4C8C-B990-CE0C2FD9F449}" destId="{14521AEC-5DA6-4AE2-82BC-91DE5982B7B3}" srcOrd="1" destOrd="0" presId="urn:microsoft.com/office/officeart/2005/8/layout/hProcess7"/>
    <dgm:cxn modelId="{78C1F71B-D71A-4031-B2BB-1484242A9729}" type="presParOf" srcId="{255C156B-D8AF-4C8C-B990-CE0C2FD9F449}" destId="{8279C595-1409-45C9-BD6B-59AAC29E4ABF}" srcOrd="2" destOrd="0" presId="urn:microsoft.com/office/officeart/2005/8/layout/hProcess7"/>
    <dgm:cxn modelId="{1424690B-23DA-4B6A-A897-0CE57D66E761}" type="presParOf" srcId="{DCBA6F3E-05A1-4126-8455-B89F4988D6CB}" destId="{C5C62264-363A-47FC-86BA-461F6F06EBCA}" srcOrd="1" destOrd="0" presId="urn:microsoft.com/office/officeart/2005/8/layout/hProcess7"/>
    <dgm:cxn modelId="{80E0F1E8-8CEA-47E6-BCA7-23DBC609D21F}" type="presParOf" srcId="{DCBA6F3E-05A1-4126-8455-B89F4988D6CB}" destId="{9C7772EA-8C2F-4FB8-BDA8-DCFB4CE4949A}" srcOrd="2" destOrd="0" presId="urn:microsoft.com/office/officeart/2005/8/layout/hProcess7"/>
    <dgm:cxn modelId="{2AF98160-F9A2-4044-8BA3-C5823DFBA2A4}" type="presParOf" srcId="{9C7772EA-8C2F-4FB8-BDA8-DCFB4CE4949A}" destId="{D3BD118C-5090-4B4A-87DF-9F8500DBAE44}" srcOrd="0" destOrd="0" presId="urn:microsoft.com/office/officeart/2005/8/layout/hProcess7"/>
    <dgm:cxn modelId="{CE05973D-DE8A-4A41-BF02-C7A8A4545159}" type="presParOf" srcId="{9C7772EA-8C2F-4FB8-BDA8-DCFB4CE4949A}" destId="{6A141745-2237-488C-9E18-9A6E923FD318}" srcOrd="1" destOrd="0" presId="urn:microsoft.com/office/officeart/2005/8/layout/hProcess7"/>
    <dgm:cxn modelId="{D376B5B9-42E1-4DC8-8B95-0274A3A68D05}" type="presParOf" srcId="{9C7772EA-8C2F-4FB8-BDA8-DCFB4CE4949A}" destId="{EE193B25-214B-41B5-B4FD-6161729C0E5A}" srcOrd="2" destOrd="0" presId="urn:microsoft.com/office/officeart/2005/8/layout/hProcess7"/>
    <dgm:cxn modelId="{D08BD697-4498-43A0-8D72-5477C12F7F58}" type="presParOf" srcId="{DCBA6F3E-05A1-4126-8455-B89F4988D6CB}" destId="{D2B99FB1-E8FD-4840-9F7D-5CBBD93C2D09}" srcOrd="3" destOrd="0" presId="urn:microsoft.com/office/officeart/2005/8/layout/hProcess7"/>
    <dgm:cxn modelId="{0D59DCA5-07B1-4C06-A993-F3364DD0B8E7}" type="presParOf" srcId="{DCBA6F3E-05A1-4126-8455-B89F4988D6CB}" destId="{09B0D6A1-AABB-4DBE-8AD3-C09D315CA6AD}" srcOrd="4" destOrd="0" presId="urn:microsoft.com/office/officeart/2005/8/layout/hProcess7"/>
    <dgm:cxn modelId="{D676F373-4B15-4AF1-90A9-974A029ABE47}" type="presParOf" srcId="{09B0D6A1-AABB-4DBE-8AD3-C09D315CA6AD}" destId="{E8175F0C-8DAA-4D97-B1E6-4D1E9E3E955A}" srcOrd="0" destOrd="0" presId="urn:microsoft.com/office/officeart/2005/8/layout/hProcess7"/>
    <dgm:cxn modelId="{0EC50E84-1BE1-4B17-BD92-38BC42A9186E}" type="presParOf" srcId="{09B0D6A1-AABB-4DBE-8AD3-C09D315CA6AD}" destId="{3F9AAD95-B15B-4D10-93EF-D4E3DF467531}" srcOrd="1" destOrd="0" presId="urn:microsoft.com/office/officeart/2005/8/layout/hProcess7"/>
    <dgm:cxn modelId="{4E00B609-046C-4AA4-AB78-9A39305D9CE3}" type="presParOf" srcId="{09B0D6A1-AABB-4DBE-8AD3-C09D315CA6AD}" destId="{E86DAAA7-2A2E-4A5E-8AEB-80335B80F553}" srcOrd="2" destOrd="0" presId="urn:microsoft.com/office/officeart/2005/8/layout/hProcess7"/>
    <dgm:cxn modelId="{24D83173-EE59-444B-9907-78237C7ABFDC}" type="presParOf" srcId="{DCBA6F3E-05A1-4126-8455-B89F4988D6CB}" destId="{2BD2DD42-EE18-4126-8E8D-715C5EFCA72E}" srcOrd="5" destOrd="0" presId="urn:microsoft.com/office/officeart/2005/8/layout/hProcess7"/>
    <dgm:cxn modelId="{A910AAF0-470E-4E6B-ACBE-5D6BD49F2A2F}" type="presParOf" srcId="{DCBA6F3E-05A1-4126-8455-B89F4988D6CB}" destId="{4D723E98-CCD5-44CB-AFAD-7A6989F73C14}" srcOrd="6" destOrd="0" presId="urn:microsoft.com/office/officeart/2005/8/layout/hProcess7"/>
    <dgm:cxn modelId="{1B0C277C-72E3-46AB-876A-1BB67101DA6B}" type="presParOf" srcId="{4D723E98-CCD5-44CB-AFAD-7A6989F73C14}" destId="{3B94CD85-63E8-430A-A1A0-B7B613BADA3D}" srcOrd="0" destOrd="0" presId="urn:microsoft.com/office/officeart/2005/8/layout/hProcess7"/>
    <dgm:cxn modelId="{7600F1E3-C5A0-441F-989C-718BB7F7FBE2}" type="presParOf" srcId="{4D723E98-CCD5-44CB-AFAD-7A6989F73C14}" destId="{E2F0D19D-B84D-4D75-8E44-9FF0ACF2BBA6}" srcOrd="1" destOrd="0" presId="urn:microsoft.com/office/officeart/2005/8/layout/hProcess7"/>
    <dgm:cxn modelId="{D42BB438-1800-41CC-8E7B-A55C40A168E5}" type="presParOf" srcId="{4D723E98-CCD5-44CB-AFAD-7A6989F73C14}" destId="{9F3D602B-9C8E-46E3-992C-E6462779B006}" srcOrd="2" destOrd="0" presId="urn:microsoft.com/office/officeart/2005/8/layout/hProcess7"/>
    <dgm:cxn modelId="{24C63AB7-BDFC-47B1-9CB1-37E381F09099}" type="presParOf" srcId="{DCBA6F3E-05A1-4126-8455-B89F4988D6CB}" destId="{3F147976-F68C-416A-9317-FF2DC7162389}" srcOrd="7" destOrd="0" presId="urn:microsoft.com/office/officeart/2005/8/layout/hProcess7"/>
    <dgm:cxn modelId="{51A810A0-13B9-4A87-B617-904E966A974B}" type="presParOf" srcId="{DCBA6F3E-05A1-4126-8455-B89F4988D6CB}" destId="{6DBD1510-E0C9-43EF-B142-0B3A6213AE7C}" srcOrd="8" destOrd="0" presId="urn:microsoft.com/office/officeart/2005/8/layout/hProcess7"/>
    <dgm:cxn modelId="{D2619EDE-8F07-44DD-AD63-E0E1C4B7E825}" type="presParOf" srcId="{6DBD1510-E0C9-43EF-B142-0B3A6213AE7C}" destId="{7338AE96-7719-4C91-B248-66A18AEEF5B9}" srcOrd="0" destOrd="0" presId="urn:microsoft.com/office/officeart/2005/8/layout/hProcess7"/>
    <dgm:cxn modelId="{E23DBEE9-9C21-42B4-8D0E-6F993268C95B}" type="presParOf" srcId="{6DBD1510-E0C9-43EF-B142-0B3A6213AE7C}" destId="{4E59B331-5B3B-4F87-9BB0-E3BFA95F00D4}" srcOrd="1" destOrd="0" presId="urn:microsoft.com/office/officeart/2005/8/layout/hProcess7"/>
    <dgm:cxn modelId="{2358373B-34B7-4F17-B4FA-B18C4DF927E1}" type="presParOf" srcId="{6DBD1510-E0C9-43EF-B142-0B3A6213AE7C}" destId="{578B086D-AC83-4E4C-97C9-49111C97EB6A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DF7AAC-6016-4431-9BB1-54DBC696C722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D8D646A3-D7F1-4AD1-B64E-1753B7836D1C}">
      <dgm:prSet phldrT="[文本]" custT="1"/>
      <dgm:spPr/>
      <dgm:t>
        <a:bodyPr/>
        <a:lstStyle/>
        <a:p>
          <a:pPr algn="l"/>
          <a:r>
            <a:rPr lang="zh-CN" altLang="en-US" sz="1800" b="1" dirty="0" smtClean="0"/>
            <a:t>气象信息与管制运行信息、航迹信息融合</a:t>
          </a:r>
          <a:endParaRPr lang="zh-CN" altLang="en-US" sz="1800" b="1" dirty="0"/>
        </a:p>
      </dgm:t>
    </dgm:pt>
    <dgm:pt modelId="{6C5ED0A1-EF07-4AEF-9E1F-AFA439A24DBF}" type="parTrans" cxnId="{E4F3C5DB-D29F-4CF8-9735-8CD6A4F0FCD6}">
      <dgm:prSet/>
      <dgm:spPr/>
      <dgm:t>
        <a:bodyPr/>
        <a:lstStyle/>
        <a:p>
          <a:endParaRPr lang="zh-CN" altLang="en-US"/>
        </a:p>
      </dgm:t>
    </dgm:pt>
    <dgm:pt modelId="{3708384A-220F-4D07-AC8D-096AEC23AA6B}" type="sibTrans" cxnId="{E4F3C5DB-D29F-4CF8-9735-8CD6A4F0FCD6}">
      <dgm:prSet/>
      <dgm:spPr/>
      <dgm:t>
        <a:bodyPr/>
        <a:lstStyle/>
        <a:p>
          <a:endParaRPr lang="zh-CN" altLang="en-US"/>
        </a:p>
      </dgm:t>
    </dgm:pt>
    <dgm:pt modelId="{694D8340-7379-4475-8A40-0409FB7FB1B3}">
      <dgm:prSet phldrT="[文本]" custT="1"/>
      <dgm:spPr/>
      <dgm:t>
        <a:bodyPr/>
        <a:lstStyle/>
        <a:p>
          <a:pPr algn="l"/>
          <a:r>
            <a:rPr lang="zh-CN" altLang="en-US" sz="1800" b="1" dirty="0" smtClean="0"/>
            <a:t>气象信息结合管制的要求转化成航线、航路的影响因子</a:t>
          </a:r>
          <a:endParaRPr lang="zh-CN" altLang="en-US" sz="1800" b="1" dirty="0"/>
        </a:p>
      </dgm:t>
    </dgm:pt>
    <dgm:pt modelId="{1D07A334-B9F8-475D-9D5E-443E258F281F}" type="parTrans" cxnId="{96F3EAC6-6A0E-4A54-9DDA-7FEACCF31FC4}">
      <dgm:prSet/>
      <dgm:spPr/>
      <dgm:t>
        <a:bodyPr/>
        <a:lstStyle/>
        <a:p>
          <a:endParaRPr lang="zh-CN" altLang="en-US"/>
        </a:p>
      </dgm:t>
    </dgm:pt>
    <dgm:pt modelId="{0C0C584F-F94E-47C7-BEF9-F44AE0462D97}" type="sibTrans" cxnId="{96F3EAC6-6A0E-4A54-9DDA-7FEACCF31FC4}">
      <dgm:prSet/>
      <dgm:spPr/>
      <dgm:t>
        <a:bodyPr/>
        <a:lstStyle/>
        <a:p>
          <a:endParaRPr lang="zh-CN" altLang="en-US"/>
        </a:p>
      </dgm:t>
    </dgm:pt>
    <dgm:pt modelId="{A2612DCD-17E6-4E1E-BF41-5320453833E6}">
      <dgm:prSet phldrT="[文本]" custT="1"/>
      <dgm:spPr/>
      <dgm:t>
        <a:bodyPr/>
        <a:lstStyle/>
        <a:p>
          <a:pPr algn="l"/>
          <a:r>
            <a:rPr lang="zh-CN" altLang="en-US" sz="1800" b="1" dirty="0" smtClean="0"/>
            <a:t>依据影响因子制定出客观的管制指挥方案</a:t>
          </a:r>
          <a:endParaRPr lang="zh-CN" altLang="en-US" sz="1800" b="1" dirty="0"/>
        </a:p>
      </dgm:t>
    </dgm:pt>
    <dgm:pt modelId="{5FBB7029-BB51-448A-86AF-D49372203BDE}" type="parTrans" cxnId="{F4B1ADD1-6765-4E8E-B34D-0AD3931DD2CA}">
      <dgm:prSet/>
      <dgm:spPr/>
      <dgm:t>
        <a:bodyPr/>
        <a:lstStyle/>
        <a:p>
          <a:endParaRPr lang="zh-CN" altLang="en-US"/>
        </a:p>
      </dgm:t>
    </dgm:pt>
    <dgm:pt modelId="{8EEA3683-8F84-44B2-995F-40D7DAB7B335}" type="sibTrans" cxnId="{F4B1ADD1-6765-4E8E-B34D-0AD3931DD2CA}">
      <dgm:prSet/>
      <dgm:spPr/>
      <dgm:t>
        <a:bodyPr/>
        <a:lstStyle/>
        <a:p>
          <a:endParaRPr lang="zh-CN" altLang="en-US"/>
        </a:p>
      </dgm:t>
    </dgm:pt>
    <dgm:pt modelId="{03BD78EA-16B4-4965-965A-277EDECEC75A}">
      <dgm:prSet phldrT="[文本]" custT="1"/>
      <dgm:spPr/>
      <dgm:t>
        <a:bodyPr/>
        <a:lstStyle/>
        <a:p>
          <a:pPr algn="l"/>
          <a:r>
            <a:rPr lang="zh-CN" altLang="en-US" sz="1800" b="1" dirty="0" smtClean="0"/>
            <a:t>建立航路、终端区重要天气规避模型，提供航路可用性、机场终端区通行能力、航班改航、航班流重构建议</a:t>
          </a:r>
          <a:endParaRPr lang="zh-CN" altLang="en-US" sz="1800" b="1" dirty="0"/>
        </a:p>
      </dgm:t>
    </dgm:pt>
    <dgm:pt modelId="{BEE06266-4E6F-4025-83BB-4FFF8D48DEC6}" type="parTrans" cxnId="{A1074FE4-F5AE-4EBC-9E90-3E1C9FCE5C53}">
      <dgm:prSet/>
      <dgm:spPr/>
      <dgm:t>
        <a:bodyPr/>
        <a:lstStyle/>
        <a:p>
          <a:endParaRPr lang="zh-CN" altLang="en-US"/>
        </a:p>
      </dgm:t>
    </dgm:pt>
    <dgm:pt modelId="{2D0CD4E7-2ED9-49D5-8E4A-03F2B70A1DEB}" type="sibTrans" cxnId="{A1074FE4-F5AE-4EBC-9E90-3E1C9FCE5C53}">
      <dgm:prSet/>
      <dgm:spPr/>
      <dgm:t>
        <a:bodyPr/>
        <a:lstStyle/>
        <a:p>
          <a:endParaRPr lang="zh-CN" altLang="en-US"/>
        </a:p>
      </dgm:t>
    </dgm:pt>
    <dgm:pt modelId="{12567A1A-96F4-48FC-B40F-7F6EE990EA81}" type="pres">
      <dgm:prSet presAssocID="{B1DF7AAC-6016-4431-9BB1-54DBC696C722}" presName="CompostProcess" presStyleCnt="0">
        <dgm:presLayoutVars>
          <dgm:dir/>
          <dgm:resizeHandles val="exact"/>
        </dgm:presLayoutVars>
      </dgm:prSet>
      <dgm:spPr/>
    </dgm:pt>
    <dgm:pt modelId="{0D54EC9B-56A0-4E30-B6CD-5759F68D4859}" type="pres">
      <dgm:prSet presAssocID="{B1DF7AAC-6016-4431-9BB1-54DBC696C722}" presName="arrow" presStyleLbl="bgShp" presStyleIdx="0" presStyleCnt="1" custLinFactNeighborX="3574" custLinFactNeighborY="60322"/>
      <dgm:spPr/>
    </dgm:pt>
    <dgm:pt modelId="{28F008B5-BDA6-4D52-B76E-1FBB33F9F57A}" type="pres">
      <dgm:prSet presAssocID="{B1DF7AAC-6016-4431-9BB1-54DBC696C722}" presName="linearProcess" presStyleCnt="0"/>
      <dgm:spPr/>
    </dgm:pt>
    <dgm:pt modelId="{2EC0EC38-0231-433A-B813-97999EF9FA9D}" type="pres">
      <dgm:prSet presAssocID="{D8D646A3-D7F1-4AD1-B64E-1753B7836D1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0CBDE34-9CDA-4F51-A41C-3962019D326E}" type="pres">
      <dgm:prSet presAssocID="{3708384A-220F-4D07-AC8D-096AEC23AA6B}" presName="sibTrans" presStyleCnt="0"/>
      <dgm:spPr/>
    </dgm:pt>
    <dgm:pt modelId="{580AD890-2ECD-465F-8889-EBFE79C4FEE5}" type="pres">
      <dgm:prSet presAssocID="{694D8340-7379-4475-8A40-0409FB7FB1B3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2463DC-B5DF-4509-AC83-C4AE1C7EEBC3}" type="pres">
      <dgm:prSet presAssocID="{0C0C584F-F94E-47C7-BEF9-F44AE0462D97}" presName="sibTrans" presStyleCnt="0"/>
      <dgm:spPr/>
    </dgm:pt>
    <dgm:pt modelId="{4D294ECD-7528-412E-9CEB-8702E48905E7}" type="pres">
      <dgm:prSet presAssocID="{A2612DCD-17E6-4E1E-BF41-5320453833E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C939F17-A59C-4CC1-B23D-6CC096F2CA6D}" type="pres">
      <dgm:prSet presAssocID="{8EEA3683-8F84-44B2-995F-40D7DAB7B335}" presName="sibTrans" presStyleCnt="0"/>
      <dgm:spPr/>
    </dgm:pt>
    <dgm:pt modelId="{7CB419F2-BEF9-40DA-9DA3-6BE134A9BFB6}" type="pres">
      <dgm:prSet presAssocID="{03BD78EA-16B4-4965-965A-277EDECEC75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4F3C5DB-D29F-4CF8-9735-8CD6A4F0FCD6}" srcId="{B1DF7AAC-6016-4431-9BB1-54DBC696C722}" destId="{D8D646A3-D7F1-4AD1-B64E-1753B7836D1C}" srcOrd="0" destOrd="0" parTransId="{6C5ED0A1-EF07-4AEF-9E1F-AFA439A24DBF}" sibTransId="{3708384A-220F-4D07-AC8D-096AEC23AA6B}"/>
    <dgm:cxn modelId="{A1074FE4-F5AE-4EBC-9E90-3E1C9FCE5C53}" srcId="{B1DF7AAC-6016-4431-9BB1-54DBC696C722}" destId="{03BD78EA-16B4-4965-965A-277EDECEC75A}" srcOrd="3" destOrd="0" parTransId="{BEE06266-4E6F-4025-83BB-4FFF8D48DEC6}" sibTransId="{2D0CD4E7-2ED9-49D5-8E4A-03F2B70A1DEB}"/>
    <dgm:cxn modelId="{86D1F408-0736-4967-843F-657A4CBAAB00}" type="presOf" srcId="{D8D646A3-D7F1-4AD1-B64E-1753B7836D1C}" destId="{2EC0EC38-0231-433A-B813-97999EF9FA9D}" srcOrd="0" destOrd="0" presId="urn:microsoft.com/office/officeart/2005/8/layout/hProcess9"/>
    <dgm:cxn modelId="{96F3EAC6-6A0E-4A54-9DDA-7FEACCF31FC4}" srcId="{B1DF7AAC-6016-4431-9BB1-54DBC696C722}" destId="{694D8340-7379-4475-8A40-0409FB7FB1B3}" srcOrd="1" destOrd="0" parTransId="{1D07A334-B9F8-475D-9D5E-443E258F281F}" sibTransId="{0C0C584F-F94E-47C7-BEF9-F44AE0462D97}"/>
    <dgm:cxn modelId="{F089D565-72D7-45FA-A056-B657B3F13B3F}" type="presOf" srcId="{B1DF7AAC-6016-4431-9BB1-54DBC696C722}" destId="{12567A1A-96F4-48FC-B40F-7F6EE990EA81}" srcOrd="0" destOrd="0" presId="urn:microsoft.com/office/officeart/2005/8/layout/hProcess9"/>
    <dgm:cxn modelId="{BDA2A30A-7EC2-4D62-812B-CA3F81DE1CC0}" type="presOf" srcId="{694D8340-7379-4475-8A40-0409FB7FB1B3}" destId="{580AD890-2ECD-465F-8889-EBFE79C4FEE5}" srcOrd="0" destOrd="0" presId="urn:microsoft.com/office/officeart/2005/8/layout/hProcess9"/>
    <dgm:cxn modelId="{F4B1ADD1-6765-4E8E-B34D-0AD3931DD2CA}" srcId="{B1DF7AAC-6016-4431-9BB1-54DBC696C722}" destId="{A2612DCD-17E6-4E1E-BF41-5320453833E6}" srcOrd="2" destOrd="0" parTransId="{5FBB7029-BB51-448A-86AF-D49372203BDE}" sibTransId="{8EEA3683-8F84-44B2-995F-40D7DAB7B335}"/>
    <dgm:cxn modelId="{76D897A4-81C7-46D6-AE45-76B1C819B43F}" type="presOf" srcId="{03BD78EA-16B4-4965-965A-277EDECEC75A}" destId="{7CB419F2-BEF9-40DA-9DA3-6BE134A9BFB6}" srcOrd="0" destOrd="0" presId="urn:microsoft.com/office/officeart/2005/8/layout/hProcess9"/>
    <dgm:cxn modelId="{E73A4F34-58D3-4951-ADA5-760A8348A792}" type="presOf" srcId="{A2612DCD-17E6-4E1E-BF41-5320453833E6}" destId="{4D294ECD-7528-412E-9CEB-8702E48905E7}" srcOrd="0" destOrd="0" presId="urn:microsoft.com/office/officeart/2005/8/layout/hProcess9"/>
    <dgm:cxn modelId="{D968DCD3-D473-4659-8A09-85F24C64D748}" type="presParOf" srcId="{12567A1A-96F4-48FC-B40F-7F6EE990EA81}" destId="{0D54EC9B-56A0-4E30-B6CD-5759F68D4859}" srcOrd="0" destOrd="0" presId="urn:microsoft.com/office/officeart/2005/8/layout/hProcess9"/>
    <dgm:cxn modelId="{9B9FEA38-8D79-4DF6-B331-4CF47817F715}" type="presParOf" srcId="{12567A1A-96F4-48FC-B40F-7F6EE990EA81}" destId="{28F008B5-BDA6-4D52-B76E-1FBB33F9F57A}" srcOrd="1" destOrd="0" presId="urn:microsoft.com/office/officeart/2005/8/layout/hProcess9"/>
    <dgm:cxn modelId="{50B2DE03-F3A5-4E01-A001-0AF6CFDB0BED}" type="presParOf" srcId="{28F008B5-BDA6-4D52-B76E-1FBB33F9F57A}" destId="{2EC0EC38-0231-433A-B813-97999EF9FA9D}" srcOrd="0" destOrd="0" presId="urn:microsoft.com/office/officeart/2005/8/layout/hProcess9"/>
    <dgm:cxn modelId="{AA66E90B-B765-4857-B9F7-67478E2109A8}" type="presParOf" srcId="{28F008B5-BDA6-4D52-B76E-1FBB33F9F57A}" destId="{20CBDE34-9CDA-4F51-A41C-3962019D326E}" srcOrd="1" destOrd="0" presId="urn:microsoft.com/office/officeart/2005/8/layout/hProcess9"/>
    <dgm:cxn modelId="{D8929FDB-CF32-4F6A-B8A3-E6B31211484C}" type="presParOf" srcId="{28F008B5-BDA6-4D52-B76E-1FBB33F9F57A}" destId="{580AD890-2ECD-465F-8889-EBFE79C4FEE5}" srcOrd="2" destOrd="0" presId="urn:microsoft.com/office/officeart/2005/8/layout/hProcess9"/>
    <dgm:cxn modelId="{9F385558-979B-4084-BFD0-0987D7D499BC}" type="presParOf" srcId="{28F008B5-BDA6-4D52-B76E-1FBB33F9F57A}" destId="{032463DC-B5DF-4509-AC83-C4AE1C7EEBC3}" srcOrd="3" destOrd="0" presId="urn:microsoft.com/office/officeart/2005/8/layout/hProcess9"/>
    <dgm:cxn modelId="{F813F8CD-7E2F-4ECD-8924-9DBBC8D4F031}" type="presParOf" srcId="{28F008B5-BDA6-4D52-B76E-1FBB33F9F57A}" destId="{4D294ECD-7528-412E-9CEB-8702E48905E7}" srcOrd="4" destOrd="0" presId="urn:microsoft.com/office/officeart/2005/8/layout/hProcess9"/>
    <dgm:cxn modelId="{0007BEFC-935D-431C-91C2-A5A970AB2B61}" type="presParOf" srcId="{28F008B5-BDA6-4D52-B76E-1FBB33F9F57A}" destId="{EC939F17-A59C-4CC1-B23D-6CC096F2CA6D}" srcOrd="5" destOrd="0" presId="urn:microsoft.com/office/officeart/2005/8/layout/hProcess9"/>
    <dgm:cxn modelId="{B22BA278-8E97-43AA-888C-A438B0B82905}" type="presParOf" srcId="{28F008B5-BDA6-4D52-B76E-1FBB33F9F57A}" destId="{7CB419F2-BEF9-40DA-9DA3-6BE134A9BFB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DD912-DF7D-45D0-9A7D-6554C9CB27F8}" type="doc">
      <dgm:prSet loTypeId="urn:microsoft.com/office/officeart/2005/8/layout/arrow3" loCatId="relationship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7E3C072C-0398-4FC2-8667-BA6515F79854}">
      <dgm:prSet phldrT="[文本]"/>
      <dgm:spPr/>
      <dgm:t>
        <a:bodyPr/>
        <a:lstStyle/>
        <a:p>
          <a:r>
            <a:rPr lang="zh-CN" altLang="en-US" dirty="0" smtClean="0"/>
            <a:t>气象</a:t>
          </a:r>
          <a:endParaRPr lang="zh-CN" altLang="en-US" dirty="0"/>
        </a:p>
      </dgm:t>
    </dgm:pt>
    <dgm:pt modelId="{60CB17AE-5C27-4D17-9CA0-68BDE267B0AD}" type="parTrans" cxnId="{1D951BC6-9395-4D40-9747-D9D0687804D0}">
      <dgm:prSet/>
      <dgm:spPr/>
      <dgm:t>
        <a:bodyPr/>
        <a:lstStyle/>
        <a:p>
          <a:endParaRPr lang="zh-CN" altLang="en-US"/>
        </a:p>
      </dgm:t>
    </dgm:pt>
    <dgm:pt modelId="{E35E3004-4739-457A-80BF-A1B208843921}" type="sibTrans" cxnId="{1D951BC6-9395-4D40-9747-D9D0687804D0}">
      <dgm:prSet/>
      <dgm:spPr/>
      <dgm:t>
        <a:bodyPr/>
        <a:lstStyle/>
        <a:p>
          <a:endParaRPr lang="zh-CN" altLang="en-US"/>
        </a:p>
      </dgm:t>
    </dgm:pt>
    <dgm:pt modelId="{98A4560B-3853-4CB1-AE6D-1E99806A9B86}">
      <dgm:prSet phldrT="[文本]"/>
      <dgm:spPr/>
      <dgm:t>
        <a:bodyPr/>
        <a:lstStyle/>
        <a:p>
          <a:r>
            <a:rPr lang="zh-CN" altLang="en-US" dirty="0" smtClean="0"/>
            <a:t>管制</a:t>
          </a:r>
          <a:endParaRPr lang="zh-CN" altLang="en-US" dirty="0"/>
        </a:p>
      </dgm:t>
    </dgm:pt>
    <dgm:pt modelId="{9A26ECD4-D7D3-43CD-85D8-C6638F78A55D}" type="parTrans" cxnId="{CC153524-E847-4495-9DBA-7C7F6BAACF11}">
      <dgm:prSet/>
      <dgm:spPr/>
      <dgm:t>
        <a:bodyPr/>
        <a:lstStyle/>
        <a:p>
          <a:endParaRPr lang="zh-CN" altLang="en-US"/>
        </a:p>
      </dgm:t>
    </dgm:pt>
    <dgm:pt modelId="{18E5F4FB-51A8-4C93-BF6F-B86075463DB7}" type="sibTrans" cxnId="{CC153524-E847-4495-9DBA-7C7F6BAACF11}">
      <dgm:prSet/>
      <dgm:spPr/>
      <dgm:t>
        <a:bodyPr/>
        <a:lstStyle/>
        <a:p>
          <a:endParaRPr lang="zh-CN" altLang="en-US"/>
        </a:p>
      </dgm:t>
    </dgm:pt>
    <dgm:pt modelId="{E661368B-F941-444B-A7AD-5E1936D28795}" type="pres">
      <dgm:prSet presAssocID="{22DDD912-DF7D-45D0-9A7D-6554C9CB27F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ACD0D48-EC23-4A0F-8B28-DE0180432E04}" type="pres">
      <dgm:prSet presAssocID="{22DDD912-DF7D-45D0-9A7D-6554C9CB27F8}" presName="divider" presStyleLbl="fgShp" presStyleIdx="0" presStyleCnt="1"/>
      <dgm:spPr/>
    </dgm:pt>
    <dgm:pt modelId="{26B5CEF8-FEA1-4C7F-8482-70A8C0265E1D}" type="pres">
      <dgm:prSet presAssocID="{7E3C072C-0398-4FC2-8667-BA6515F79854}" presName="downArrow" presStyleLbl="node1" presStyleIdx="0" presStyleCnt="2" custScaleX="53838"/>
      <dgm:spPr/>
    </dgm:pt>
    <dgm:pt modelId="{BBDDF110-6E59-4C65-AC3F-C4D50A08D9AB}" type="pres">
      <dgm:prSet presAssocID="{7E3C072C-0398-4FC2-8667-BA6515F79854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4475B2-D79F-4CA8-A857-9C2A0F7516B7}" type="pres">
      <dgm:prSet presAssocID="{98A4560B-3853-4CB1-AE6D-1E99806A9B86}" presName="upArrow" presStyleLbl="node1" presStyleIdx="1" presStyleCnt="2" custScaleX="53832"/>
      <dgm:spPr/>
    </dgm:pt>
    <dgm:pt modelId="{EC680BBA-6013-498A-A893-25A7785CE2E1}" type="pres">
      <dgm:prSet presAssocID="{98A4560B-3853-4CB1-AE6D-1E99806A9B86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EB61EE9-F819-4F1E-BC83-253FDDE80DB8}" type="presOf" srcId="{7E3C072C-0398-4FC2-8667-BA6515F79854}" destId="{BBDDF110-6E59-4C65-AC3F-C4D50A08D9AB}" srcOrd="0" destOrd="0" presId="urn:microsoft.com/office/officeart/2005/8/layout/arrow3"/>
    <dgm:cxn modelId="{1D951BC6-9395-4D40-9747-D9D0687804D0}" srcId="{22DDD912-DF7D-45D0-9A7D-6554C9CB27F8}" destId="{7E3C072C-0398-4FC2-8667-BA6515F79854}" srcOrd="0" destOrd="0" parTransId="{60CB17AE-5C27-4D17-9CA0-68BDE267B0AD}" sibTransId="{E35E3004-4739-457A-80BF-A1B208843921}"/>
    <dgm:cxn modelId="{CC153524-E847-4495-9DBA-7C7F6BAACF11}" srcId="{22DDD912-DF7D-45D0-9A7D-6554C9CB27F8}" destId="{98A4560B-3853-4CB1-AE6D-1E99806A9B86}" srcOrd="1" destOrd="0" parTransId="{9A26ECD4-D7D3-43CD-85D8-C6638F78A55D}" sibTransId="{18E5F4FB-51A8-4C93-BF6F-B86075463DB7}"/>
    <dgm:cxn modelId="{D4F4F2F0-2626-4ECC-A167-7BBF1ED4629D}" type="presOf" srcId="{98A4560B-3853-4CB1-AE6D-1E99806A9B86}" destId="{EC680BBA-6013-498A-A893-25A7785CE2E1}" srcOrd="0" destOrd="0" presId="urn:microsoft.com/office/officeart/2005/8/layout/arrow3"/>
    <dgm:cxn modelId="{BD408485-9984-4FF5-82A5-965818B9937D}" type="presOf" srcId="{22DDD912-DF7D-45D0-9A7D-6554C9CB27F8}" destId="{E661368B-F941-444B-A7AD-5E1936D28795}" srcOrd="0" destOrd="0" presId="urn:microsoft.com/office/officeart/2005/8/layout/arrow3"/>
    <dgm:cxn modelId="{222D8D05-0E0F-4A7F-B2F9-B2C29059C2F0}" type="presParOf" srcId="{E661368B-F941-444B-A7AD-5E1936D28795}" destId="{0ACD0D48-EC23-4A0F-8B28-DE0180432E04}" srcOrd="0" destOrd="0" presId="urn:microsoft.com/office/officeart/2005/8/layout/arrow3"/>
    <dgm:cxn modelId="{34A0D49C-81F7-4879-A13A-A9B2C2EF67DE}" type="presParOf" srcId="{E661368B-F941-444B-A7AD-5E1936D28795}" destId="{26B5CEF8-FEA1-4C7F-8482-70A8C0265E1D}" srcOrd="1" destOrd="0" presId="urn:microsoft.com/office/officeart/2005/8/layout/arrow3"/>
    <dgm:cxn modelId="{8195D65D-C97F-40E5-8298-5F969D6A1098}" type="presParOf" srcId="{E661368B-F941-444B-A7AD-5E1936D28795}" destId="{BBDDF110-6E59-4C65-AC3F-C4D50A08D9AB}" srcOrd="2" destOrd="0" presId="urn:microsoft.com/office/officeart/2005/8/layout/arrow3"/>
    <dgm:cxn modelId="{F95A0118-CBC9-4191-83A7-566599E7DAC6}" type="presParOf" srcId="{E661368B-F941-444B-A7AD-5E1936D28795}" destId="{E24475B2-D79F-4CA8-A857-9C2A0F7516B7}" srcOrd="3" destOrd="0" presId="urn:microsoft.com/office/officeart/2005/8/layout/arrow3"/>
    <dgm:cxn modelId="{99762A6E-FEDD-411B-B4CD-0B0F881071D6}" type="presParOf" srcId="{E661368B-F941-444B-A7AD-5E1936D28795}" destId="{EC680BBA-6013-498A-A893-25A7785CE2E1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77FA25-3063-42EF-B987-D8FFE1EF0D7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09920DD-8119-47CF-B57E-F1F7B41FCDF3}">
      <dgm:prSet phldrT="[文本]" custT="1"/>
      <dgm:spPr>
        <a:solidFill>
          <a:srgbClr val="01BCFF"/>
        </a:solidFill>
      </dgm:spPr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  <a:latin typeface="+mn-ea"/>
              <a:ea typeface="+mn-ea"/>
            </a:rPr>
            <a:t>对气象产品理解有偏差</a:t>
          </a:r>
          <a:endParaRPr lang="zh-CN" altLang="en-US" sz="2000" b="1" dirty="0">
            <a:solidFill>
              <a:schemeClr val="bg1"/>
            </a:solidFill>
            <a:latin typeface="+mn-ea"/>
            <a:ea typeface="+mn-ea"/>
          </a:endParaRPr>
        </a:p>
      </dgm:t>
    </dgm:pt>
    <dgm:pt modelId="{271C848E-0E16-4030-B70B-0337BB596C47}" type="parTrans" cxnId="{11F0020E-F651-4DAF-AA20-5A393B9C6586}">
      <dgm:prSet/>
      <dgm:spPr/>
      <dgm:t>
        <a:bodyPr/>
        <a:lstStyle/>
        <a:p>
          <a:endParaRPr lang="zh-CN" altLang="en-US"/>
        </a:p>
      </dgm:t>
    </dgm:pt>
    <dgm:pt modelId="{DFA736D5-29B9-4220-9DFD-8645B7F6552D}" type="sibTrans" cxnId="{11F0020E-F651-4DAF-AA20-5A393B9C6586}">
      <dgm:prSet/>
      <dgm:spPr/>
      <dgm:t>
        <a:bodyPr/>
        <a:lstStyle/>
        <a:p>
          <a:endParaRPr lang="zh-CN" altLang="en-US"/>
        </a:p>
      </dgm:t>
    </dgm:pt>
    <dgm:pt modelId="{B1C04456-574C-4AD4-94EE-427EDC0FEEA4}">
      <dgm:prSet phldrT="[文本]" custT="1"/>
      <dgm:spPr>
        <a:solidFill>
          <a:srgbClr val="01BCFF"/>
        </a:solidFill>
      </dgm:spPr>
      <dgm:t>
        <a:bodyPr/>
        <a:lstStyle/>
        <a:p>
          <a:r>
            <a:rPr lang="zh-CN" altLang="en-US" sz="2000" b="1" dirty="0" smtClean="0">
              <a:solidFill>
                <a:srgbClr val="C00000"/>
              </a:solidFill>
              <a:latin typeface="+mn-ea"/>
              <a:ea typeface="+mn-ea"/>
            </a:rPr>
            <a:t>气象产品</a:t>
          </a:r>
          <a:endParaRPr lang="en-US" altLang="zh-CN" sz="2000" b="1" dirty="0" smtClean="0">
            <a:solidFill>
              <a:srgbClr val="C00000"/>
            </a:solidFill>
            <a:latin typeface="+mn-ea"/>
            <a:ea typeface="+mn-ea"/>
          </a:endParaRPr>
        </a:p>
        <a:p>
          <a:r>
            <a:rPr lang="zh-CN" altLang="en-US" sz="2000" b="1" dirty="0" smtClean="0">
              <a:solidFill>
                <a:srgbClr val="C00000"/>
              </a:solidFill>
              <a:latin typeface="+mn-ea"/>
              <a:ea typeface="+mn-ea"/>
            </a:rPr>
            <a:t>利用率下降</a:t>
          </a:r>
          <a:endParaRPr lang="zh-CN" altLang="en-US" sz="2000" b="1" dirty="0">
            <a:solidFill>
              <a:srgbClr val="C00000"/>
            </a:solidFill>
            <a:latin typeface="+mn-ea"/>
            <a:ea typeface="+mn-ea"/>
          </a:endParaRPr>
        </a:p>
      </dgm:t>
    </dgm:pt>
    <dgm:pt modelId="{5ABD5C3B-413F-4367-9C7D-06D93586B88F}" type="parTrans" cxnId="{82B1E6A8-3B84-4568-A7DD-00A26B423A4F}">
      <dgm:prSet/>
      <dgm:spPr/>
      <dgm:t>
        <a:bodyPr/>
        <a:lstStyle/>
        <a:p>
          <a:endParaRPr lang="zh-CN" altLang="en-US"/>
        </a:p>
      </dgm:t>
    </dgm:pt>
    <dgm:pt modelId="{04A00645-0715-4C5C-A168-424674DEA1C7}" type="sibTrans" cxnId="{82B1E6A8-3B84-4568-A7DD-00A26B423A4F}">
      <dgm:prSet/>
      <dgm:spPr/>
      <dgm:t>
        <a:bodyPr/>
        <a:lstStyle/>
        <a:p>
          <a:endParaRPr lang="zh-CN" altLang="en-US"/>
        </a:p>
      </dgm:t>
    </dgm:pt>
    <dgm:pt modelId="{405AA484-63E5-44D2-BA0A-1F545AE047CF}">
      <dgm:prSet phldrT="[文本]" custT="1"/>
      <dgm:spPr>
        <a:solidFill>
          <a:srgbClr val="01BCFF"/>
        </a:solidFill>
      </dgm:spPr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  <a:latin typeface="+mn-ea"/>
              <a:ea typeface="+mn-ea"/>
            </a:rPr>
            <a:t>决断延误</a:t>
          </a:r>
          <a:endParaRPr lang="en-US" altLang="zh-CN" sz="2000" b="1" dirty="0" smtClean="0">
            <a:solidFill>
              <a:schemeClr val="bg1"/>
            </a:solidFill>
            <a:latin typeface="+mn-ea"/>
            <a:ea typeface="+mn-ea"/>
          </a:endParaRPr>
        </a:p>
        <a:p>
          <a:r>
            <a:rPr lang="zh-CN" altLang="en-US" sz="2000" b="1" dirty="0" smtClean="0">
              <a:solidFill>
                <a:schemeClr val="bg1"/>
              </a:solidFill>
              <a:latin typeface="+mn-ea"/>
              <a:ea typeface="+mn-ea"/>
            </a:rPr>
            <a:t>被动取消</a:t>
          </a:r>
          <a:endParaRPr lang="zh-CN" altLang="en-US" sz="2000" b="1" dirty="0">
            <a:solidFill>
              <a:schemeClr val="bg1"/>
            </a:solidFill>
            <a:latin typeface="+mn-ea"/>
            <a:ea typeface="+mn-ea"/>
          </a:endParaRPr>
        </a:p>
      </dgm:t>
    </dgm:pt>
    <dgm:pt modelId="{2FA9750F-D786-4118-9D55-EAFDCC9C0D91}" type="parTrans" cxnId="{137AB9F3-EB69-42AA-AF04-65E8E33C8A97}">
      <dgm:prSet/>
      <dgm:spPr/>
      <dgm:t>
        <a:bodyPr/>
        <a:lstStyle/>
        <a:p>
          <a:endParaRPr lang="zh-CN" altLang="en-US"/>
        </a:p>
      </dgm:t>
    </dgm:pt>
    <dgm:pt modelId="{AAA8F01E-FD88-4BE8-86DB-9CEF09C7090F}" type="sibTrans" cxnId="{137AB9F3-EB69-42AA-AF04-65E8E33C8A97}">
      <dgm:prSet/>
      <dgm:spPr/>
      <dgm:t>
        <a:bodyPr/>
        <a:lstStyle/>
        <a:p>
          <a:endParaRPr lang="zh-CN" altLang="en-US"/>
        </a:p>
      </dgm:t>
    </dgm:pt>
    <dgm:pt modelId="{956DC2FC-2ED2-4268-BC93-80085D43F18B}" type="pres">
      <dgm:prSet presAssocID="{BB77FA25-3063-42EF-B987-D8FFE1EF0D77}" presName="Name0" presStyleCnt="0">
        <dgm:presLayoutVars>
          <dgm:dir/>
          <dgm:animLvl val="lvl"/>
          <dgm:resizeHandles val="exact"/>
        </dgm:presLayoutVars>
      </dgm:prSet>
      <dgm:spPr/>
    </dgm:pt>
    <dgm:pt modelId="{20F03D58-4558-4080-8BCF-B08E6304CBCD}" type="pres">
      <dgm:prSet presAssocID="{309920DD-8119-47CF-B57E-F1F7B41FCDF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42050E-C1F7-48AF-AB23-B9C16E771980}" type="pres">
      <dgm:prSet presAssocID="{DFA736D5-29B9-4220-9DFD-8645B7F6552D}" presName="parTxOnlySpace" presStyleCnt="0"/>
      <dgm:spPr/>
    </dgm:pt>
    <dgm:pt modelId="{D28C1A08-E61D-49BF-BA23-E8AEA8C8D2B2}" type="pres">
      <dgm:prSet presAssocID="{B1C04456-574C-4AD4-94EE-427EDC0FEEA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CD243B2-22A0-4ED8-9E41-ACE0806B7092}" type="pres">
      <dgm:prSet presAssocID="{04A00645-0715-4C5C-A168-424674DEA1C7}" presName="parTxOnlySpace" presStyleCnt="0"/>
      <dgm:spPr/>
    </dgm:pt>
    <dgm:pt modelId="{16F9DE7E-076F-467A-8250-347415B00CEE}" type="pres">
      <dgm:prSet presAssocID="{405AA484-63E5-44D2-BA0A-1F545AE047C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FF1ACB-6E50-4585-8D15-C81474E0FAFF}" type="presOf" srcId="{405AA484-63E5-44D2-BA0A-1F545AE047CF}" destId="{16F9DE7E-076F-467A-8250-347415B00CEE}" srcOrd="0" destOrd="0" presId="urn:microsoft.com/office/officeart/2005/8/layout/chevron1"/>
    <dgm:cxn modelId="{82B1E6A8-3B84-4568-A7DD-00A26B423A4F}" srcId="{BB77FA25-3063-42EF-B987-D8FFE1EF0D77}" destId="{B1C04456-574C-4AD4-94EE-427EDC0FEEA4}" srcOrd="1" destOrd="0" parTransId="{5ABD5C3B-413F-4367-9C7D-06D93586B88F}" sibTransId="{04A00645-0715-4C5C-A168-424674DEA1C7}"/>
    <dgm:cxn modelId="{20C0FC08-1D9B-4BD7-A2FF-BAD0DEBCA08D}" type="presOf" srcId="{BB77FA25-3063-42EF-B987-D8FFE1EF0D77}" destId="{956DC2FC-2ED2-4268-BC93-80085D43F18B}" srcOrd="0" destOrd="0" presId="urn:microsoft.com/office/officeart/2005/8/layout/chevron1"/>
    <dgm:cxn modelId="{97B48CF0-D8F7-453F-9D68-AC9ECDF147EA}" type="presOf" srcId="{B1C04456-574C-4AD4-94EE-427EDC0FEEA4}" destId="{D28C1A08-E61D-49BF-BA23-E8AEA8C8D2B2}" srcOrd="0" destOrd="0" presId="urn:microsoft.com/office/officeart/2005/8/layout/chevron1"/>
    <dgm:cxn modelId="{0F828727-46AF-41DE-ABA9-42A185752A4F}" type="presOf" srcId="{309920DD-8119-47CF-B57E-F1F7B41FCDF3}" destId="{20F03D58-4558-4080-8BCF-B08E6304CBCD}" srcOrd="0" destOrd="0" presId="urn:microsoft.com/office/officeart/2005/8/layout/chevron1"/>
    <dgm:cxn modelId="{137AB9F3-EB69-42AA-AF04-65E8E33C8A97}" srcId="{BB77FA25-3063-42EF-B987-D8FFE1EF0D77}" destId="{405AA484-63E5-44D2-BA0A-1F545AE047CF}" srcOrd="2" destOrd="0" parTransId="{2FA9750F-D786-4118-9D55-EAFDCC9C0D91}" sibTransId="{AAA8F01E-FD88-4BE8-86DB-9CEF09C7090F}"/>
    <dgm:cxn modelId="{11F0020E-F651-4DAF-AA20-5A393B9C6586}" srcId="{BB77FA25-3063-42EF-B987-D8FFE1EF0D77}" destId="{309920DD-8119-47CF-B57E-F1F7B41FCDF3}" srcOrd="0" destOrd="0" parTransId="{271C848E-0E16-4030-B70B-0337BB596C47}" sibTransId="{DFA736D5-29B9-4220-9DFD-8645B7F6552D}"/>
    <dgm:cxn modelId="{3D3FC01B-9E29-4FCD-B482-81CC5EA3FDBC}" type="presParOf" srcId="{956DC2FC-2ED2-4268-BC93-80085D43F18B}" destId="{20F03D58-4558-4080-8BCF-B08E6304CBCD}" srcOrd="0" destOrd="0" presId="urn:microsoft.com/office/officeart/2005/8/layout/chevron1"/>
    <dgm:cxn modelId="{4CE5983E-BFA5-4848-A3C8-19A25222C7ED}" type="presParOf" srcId="{956DC2FC-2ED2-4268-BC93-80085D43F18B}" destId="{0442050E-C1F7-48AF-AB23-B9C16E771980}" srcOrd="1" destOrd="0" presId="urn:microsoft.com/office/officeart/2005/8/layout/chevron1"/>
    <dgm:cxn modelId="{986FDB40-4CA5-40A1-A68D-491E0F6BBC08}" type="presParOf" srcId="{956DC2FC-2ED2-4268-BC93-80085D43F18B}" destId="{D28C1A08-E61D-49BF-BA23-E8AEA8C8D2B2}" srcOrd="2" destOrd="0" presId="urn:microsoft.com/office/officeart/2005/8/layout/chevron1"/>
    <dgm:cxn modelId="{AFFC4A25-87C2-49F0-B84A-9CAAD6BC07AC}" type="presParOf" srcId="{956DC2FC-2ED2-4268-BC93-80085D43F18B}" destId="{ECD243B2-22A0-4ED8-9E41-ACE0806B7092}" srcOrd="3" destOrd="0" presId="urn:microsoft.com/office/officeart/2005/8/layout/chevron1"/>
    <dgm:cxn modelId="{9C4CA49A-BCBC-448F-A9B6-FD2526A317B2}" type="presParOf" srcId="{956DC2FC-2ED2-4268-BC93-80085D43F18B}" destId="{16F9DE7E-076F-467A-8250-347415B00CE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EF3D43-99AD-4208-8AC1-525F726761B6}" type="doc">
      <dgm:prSet loTypeId="urn:microsoft.com/office/officeart/2005/8/layout/chevron2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CN" altLang="en-US"/>
        </a:p>
      </dgm:t>
    </dgm:pt>
    <dgm:pt modelId="{BDF6937A-0A2E-4A09-B410-00FE86D7597E}">
      <dgm:prSet phldrT="[文本]"/>
      <dgm:spPr>
        <a:solidFill>
          <a:srgbClr val="01BCFF"/>
        </a:solidFill>
        <a:ln>
          <a:solidFill>
            <a:schemeClr val="tx1"/>
          </a:solidFill>
        </a:ln>
      </dgm:spPr>
      <dgm:t>
        <a:bodyPr/>
        <a:lstStyle/>
        <a:p>
          <a:r>
            <a:rPr lang="zh-CN" altLang="en-US" b="1" dirty="0" smtClean="0">
              <a:solidFill>
                <a:schemeClr val="tx1"/>
              </a:solidFill>
            </a:rPr>
            <a:t>贴近用户</a:t>
          </a:r>
          <a:endParaRPr lang="zh-CN" altLang="en-US" b="1" dirty="0">
            <a:solidFill>
              <a:schemeClr val="tx1"/>
            </a:solidFill>
          </a:endParaRPr>
        </a:p>
      </dgm:t>
    </dgm:pt>
    <dgm:pt modelId="{CA6F587D-18E3-423E-A015-7DBB0B6BAF5A}" type="parTrans" cxnId="{697591DA-1D9B-4274-A3A7-BE944AF9977A}">
      <dgm:prSet/>
      <dgm:spPr/>
      <dgm:t>
        <a:bodyPr/>
        <a:lstStyle/>
        <a:p>
          <a:endParaRPr lang="zh-CN" altLang="en-US"/>
        </a:p>
      </dgm:t>
    </dgm:pt>
    <dgm:pt modelId="{E3AA3BB4-6D16-4E79-94AA-08A653B496C8}" type="sibTrans" cxnId="{697591DA-1D9B-4274-A3A7-BE944AF9977A}">
      <dgm:prSet/>
      <dgm:spPr/>
      <dgm:t>
        <a:bodyPr/>
        <a:lstStyle/>
        <a:p>
          <a:endParaRPr lang="zh-CN" altLang="en-US"/>
        </a:p>
      </dgm:t>
    </dgm:pt>
    <dgm:pt modelId="{498A47DD-D4E7-4CFA-9F9F-09A4E2F0E950}">
      <dgm:prSet phldrT="[文本]" custT="1"/>
      <dgm:spPr>
        <a:ln>
          <a:solidFill>
            <a:schemeClr val="tx1"/>
          </a:solidFill>
        </a:ln>
      </dgm:spPr>
      <dgm:t>
        <a:bodyPr/>
        <a:lstStyle/>
        <a:p>
          <a:r>
            <a:rPr lang="zh-CN" sz="1800" b="1" dirty="0" smtClean="0"/>
            <a:t>将</a:t>
          </a:r>
          <a:r>
            <a:rPr lang="zh-CN" altLang="en-US" sz="1800" b="1" dirty="0" smtClean="0"/>
            <a:t>气象</a:t>
          </a:r>
          <a:r>
            <a:rPr lang="zh-CN" sz="1800" b="1" dirty="0" smtClean="0"/>
            <a:t>信息转化为</a:t>
          </a:r>
          <a:r>
            <a:rPr lang="zh-CN" altLang="en-US" sz="1800" b="1" dirty="0" smtClean="0"/>
            <a:t>与</a:t>
          </a:r>
          <a:r>
            <a:rPr lang="zh-CN" sz="1800" b="1" dirty="0" smtClean="0"/>
            <a:t>管制用户直接相关的</a:t>
          </a:r>
          <a:r>
            <a:rPr lang="zh-CN" altLang="en-US" sz="1800" b="1" dirty="0" smtClean="0"/>
            <a:t>价值</a:t>
          </a:r>
          <a:r>
            <a:rPr lang="zh-CN" sz="1800" b="1" dirty="0" smtClean="0"/>
            <a:t>信息</a:t>
          </a:r>
          <a:endParaRPr lang="zh-CN" altLang="en-US" sz="1800" b="1" dirty="0">
            <a:solidFill>
              <a:schemeClr val="tx1"/>
            </a:solidFill>
          </a:endParaRPr>
        </a:p>
      </dgm:t>
    </dgm:pt>
    <dgm:pt modelId="{8EBDC7F2-29BE-4DBA-9CE2-01659475170C}" type="parTrans" cxnId="{E618D254-29E3-427B-A928-AA2553503308}">
      <dgm:prSet/>
      <dgm:spPr/>
      <dgm:t>
        <a:bodyPr/>
        <a:lstStyle/>
        <a:p>
          <a:endParaRPr lang="zh-CN" altLang="en-US"/>
        </a:p>
      </dgm:t>
    </dgm:pt>
    <dgm:pt modelId="{3B874AE9-CDDB-406F-ACAB-21F3DE7B2665}" type="sibTrans" cxnId="{E618D254-29E3-427B-A928-AA2553503308}">
      <dgm:prSet/>
      <dgm:spPr/>
      <dgm:t>
        <a:bodyPr/>
        <a:lstStyle/>
        <a:p>
          <a:endParaRPr lang="zh-CN" altLang="en-US"/>
        </a:p>
      </dgm:t>
    </dgm:pt>
    <dgm:pt modelId="{382AAB29-C01E-4449-BF52-04FE4ED41FB4}">
      <dgm:prSet phldrT="[文本]" custT="1"/>
      <dgm:spPr>
        <a:solidFill>
          <a:srgbClr val="01BCFF"/>
        </a:solidFill>
        <a:ln>
          <a:solidFill>
            <a:schemeClr val="tx1"/>
          </a:solidFill>
        </a:ln>
      </dgm:spPr>
      <dgm:t>
        <a:bodyPr/>
        <a:lstStyle/>
        <a:p>
          <a:r>
            <a:rPr lang="zh-CN" altLang="en-US" sz="1500" b="1" smtClean="0">
              <a:solidFill>
                <a:schemeClr val="tx1"/>
              </a:solidFill>
            </a:rPr>
            <a:t>个性服务</a:t>
          </a:r>
          <a:endParaRPr lang="zh-CN" altLang="en-US" sz="1500" b="1" dirty="0">
            <a:solidFill>
              <a:schemeClr val="tx1"/>
            </a:solidFill>
          </a:endParaRPr>
        </a:p>
      </dgm:t>
    </dgm:pt>
    <dgm:pt modelId="{997DBDC4-18D6-4890-9D9D-1DF3B150A07D}" type="parTrans" cxnId="{CE0EA659-D7C6-4823-BDAB-792BB268EF59}">
      <dgm:prSet/>
      <dgm:spPr/>
      <dgm:t>
        <a:bodyPr/>
        <a:lstStyle/>
        <a:p>
          <a:endParaRPr lang="zh-CN" altLang="en-US"/>
        </a:p>
      </dgm:t>
    </dgm:pt>
    <dgm:pt modelId="{A4E6F5B4-4335-43DD-B15F-6745EFC354E4}" type="sibTrans" cxnId="{CE0EA659-D7C6-4823-BDAB-792BB268EF59}">
      <dgm:prSet/>
      <dgm:spPr/>
      <dgm:t>
        <a:bodyPr/>
        <a:lstStyle/>
        <a:p>
          <a:endParaRPr lang="zh-CN" altLang="en-US"/>
        </a:p>
      </dgm:t>
    </dgm:pt>
    <dgm:pt modelId="{F7B5991F-2FD5-4E2B-B5B8-A499A52CB184}">
      <dgm:prSet phldrT="[文本]" custT="1"/>
      <dgm:spPr>
        <a:ln>
          <a:solidFill>
            <a:schemeClr val="tx1"/>
          </a:solidFill>
        </a:ln>
      </dgm:spPr>
      <dgm:t>
        <a:bodyPr/>
        <a:lstStyle/>
        <a:p>
          <a:r>
            <a:rPr lang="zh-CN" altLang="en-US" sz="1800" b="1" dirty="0" smtClean="0"/>
            <a:t>以用户需求为导向，开发个性化、差异化航空气象产品，解决用户产品单一，信息量不足的问题</a:t>
          </a:r>
          <a:endParaRPr lang="zh-CN" altLang="en-US" sz="1800" b="1" dirty="0">
            <a:solidFill>
              <a:schemeClr val="tx1"/>
            </a:solidFill>
          </a:endParaRPr>
        </a:p>
      </dgm:t>
    </dgm:pt>
    <dgm:pt modelId="{79FC60C7-CEB5-43F4-B557-F40F07CABC72}" type="parTrans" cxnId="{6B865653-5BB2-4033-BF8F-544B1877E69B}">
      <dgm:prSet/>
      <dgm:spPr/>
      <dgm:t>
        <a:bodyPr/>
        <a:lstStyle/>
        <a:p>
          <a:endParaRPr lang="zh-CN" altLang="en-US"/>
        </a:p>
      </dgm:t>
    </dgm:pt>
    <dgm:pt modelId="{2010D87F-07A6-43C7-AA44-3BAD5725A41B}" type="sibTrans" cxnId="{6B865653-5BB2-4033-BF8F-544B1877E69B}">
      <dgm:prSet/>
      <dgm:spPr/>
      <dgm:t>
        <a:bodyPr/>
        <a:lstStyle/>
        <a:p>
          <a:endParaRPr lang="zh-CN" altLang="en-US"/>
        </a:p>
      </dgm:t>
    </dgm:pt>
    <dgm:pt modelId="{0262E2BD-F55E-4688-B3A9-3C5B87D4FC01}">
      <dgm:prSet phldrT="[文本]" custT="1"/>
      <dgm:spPr>
        <a:solidFill>
          <a:srgbClr val="01BCFF"/>
        </a:solidFill>
        <a:ln>
          <a:solidFill>
            <a:schemeClr val="tx1"/>
          </a:solidFill>
        </a:ln>
      </dgm:spPr>
      <dgm:t>
        <a:bodyPr/>
        <a:lstStyle/>
        <a:p>
          <a:r>
            <a:rPr lang="zh-CN" altLang="en-US" sz="1500" b="1" dirty="0" smtClean="0">
              <a:solidFill>
                <a:schemeClr val="tx1"/>
              </a:solidFill>
            </a:rPr>
            <a:t>质量保证</a:t>
          </a:r>
          <a:endParaRPr lang="zh-CN" altLang="en-US" sz="1500" b="1" dirty="0">
            <a:solidFill>
              <a:schemeClr val="tx1"/>
            </a:solidFill>
          </a:endParaRPr>
        </a:p>
      </dgm:t>
    </dgm:pt>
    <dgm:pt modelId="{CEAE778C-9DD9-4AC3-93A4-9D3977549A8A}" type="parTrans" cxnId="{5CB2726A-F21C-4417-94F4-E3D17D99A8CA}">
      <dgm:prSet/>
      <dgm:spPr/>
      <dgm:t>
        <a:bodyPr/>
        <a:lstStyle/>
        <a:p>
          <a:endParaRPr lang="zh-CN" altLang="en-US"/>
        </a:p>
      </dgm:t>
    </dgm:pt>
    <dgm:pt modelId="{50738CB9-FEA9-4849-92E2-F51CA9AAB660}" type="sibTrans" cxnId="{5CB2726A-F21C-4417-94F4-E3D17D99A8CA}">
      <dgm:prSet/>
      <dgm:spPr/>
      <dgm:t>
        <a:bodyPr/>
        <a:lstStyle/>
        <a:p>
          <a:endParaRPr lang="zh-CN" altLang="en-US"/>
        </a:p>
      </dgm:t>
    </dgm:pt>
    <dgm:pt modelId="{EB0AB267-AC86-4144-A7B0-B6DAE77E85E3}">
      <dgm:prSet phldrT="[文本]" custT="1"/>
      <dgm:spPr>
        <a:ln>
          <a:solidFill>
            <a:schemeClr val="tx1"/>
          </a:solidFill>
        </a:ln>
      </dgm:spPr>
      <dgm:t>
        <a:bodyPr/>
        <a:lstStyle/>
        <a:p>
          <a:r>
            <a:rPr lang="zh-CN" altLang="en-US" sz="1800" b="1" dirty="0" smtClean="0"/>
            <a:t>提高数值预报产品应用，实现人工向自动化转变，确保产品稳定性</a:t>
          </a:r>
          <a:endParaRPr lang="zh-CN" altLang="en-US" sz="1800" b="1" dirty="0">
            <a:solidFill>
              <a:schemeClr val="tx1"/>
            </a:solidFill>
          </a:endParaRPr>
        </a:p>
      </dgm:t>
    </dgm:pt>
    <dgm:pt modelId="{2E15A6E0-A5D0-4D1D-911B-74A9B5D6EE93}" type="parTrans" cxnId="{F33160FE-0114-48A0-B82B-A42FF2A83FBF}">
      <dgm:prSet/>
      <dgm:spPr/>
      <dgm:t>
        <a:bodyPr/>
        <a:lstStyle/>
        <a:p>
          <a:endParaRPr lang="zh-CN" altLang="en-US"/>
        </a:p>
      </dgm:t>
    </dgm:pt>
    <dgm:pt modelId="{3FA94ADF-F7C6-4A7D-9C00-7E27B2F67510}" type="sibTrans" cxnId="{F33160FE-0114-48A0-B82B-A42FF2A83FBF}">
      <dgm:prSet/>
      <dgm:spPr/>
      <dgm:t>
        <a:bodyPr/>
        <a:lstStyle/>
        <a:p>
          <a:endParaRPr lang="zh-CN" altLang="en-US"/>
        </a:p>
      </dgm:t>
    </dgm:pt>
    <dgm:pt modelId="{1EE2A379-A1EA-4F44-8FE4-F1C7E5CEBBA4}">
      <dgm:prSet phldrT="[文本]" custT="1"/>
      <dgm:spPr>
        <a:solidFill>
          <a:srgbClr val="01BCFF"/>
        </a:solidFill>
        <a:ln>
          <a:solidFill>
            <a:schemeClr val="tx1"/>
          </a:solidFill>
        </a:ln>
      </dgm:spPr>
      <dgm:t>
        <a:bodyPr/>
        <a:lstStyle/>
        <a:p>
          <a:r>
            <a:rPr lang="zh-CN" altLang="en-US" sz="1500" b="1" dirty="0" smtClean="0">
              <a:solidFill>
                <a:schemeClr val="tx1"/>
              </a:solidFill>
            </a:rPr>
            <a:t>方便用户</a:t>
          </a:r>
          <a:endParaRPr lang="zh-CN" altLang="en-US" sz="1500" b="1" dirty="0">
            <a:solidFill>
              <a:schemeClr val="tx1"/>
            </a:solidFill>
          </a:endParaRPr>
        </a:p>
      </dgm:t>
    </dgm:pt>
    <dgm:pt modelId="{832DA8E9-EA31-468A-984A-D04F6CA624E5}" type="parTrans" cxnId="{F14BDE8F-C799-4822-AB25-15C4ECE92BA1}">
      <dgm:prSet/>
      <dgm:spPr/>
      <dgm:t>
        <a:bodyPr/>
        <a:lstStyle/>
        <a:p>
          <a:endParaRPr lang="zh-CN" altLang="en-US"/>
        </a:p>
      </dgm:t>
    </dgm:pt>
    <dgm:pt modelId="{BF059BCF-7750-4EC7-AEC8-B9008745BEE6}" type="sibTrans" cxnId="{F14BDE8F-C799-4822-AB25-15C4ECE92BA1}">
      <dgm:prSet/>
      <dgm:spPr/>
      <dgm:t>
        <a:bodyPr/>
        <a:lstStyle/>
        <a:p>
          <a:endParaRPr lang="zh-CN" altLang="en-US"/>
        </a:p>
      </dgm:t>
    </dgm:pt>
    <dgm:pt modelId="{4669B952-5CB8-4AA7-AA60-A5234B1B4A8B}">
      <dgm:prSet phldrT="[文本]" custT="1"/>
      <dgm:spPr>
        <a:ln>
          <a:solidFill>
            <a:schemeClr val="tx1"/>
          </a:solidFill>
        </a:ln>
      </dgm:spPr>
      <dgm:t>
        <a:bodyPr/>
        <a:lstStyle/>
        <a:p>
          <a:r>
            <a:rPr lang="zh-CN" altLang="en-US" sz="1800" b="1" dirty="0" smtClean="0"/>
            <a:t>实现文本向图形的转变，产品向客观量化覆盖</a:t>
          </a:r>
          <a:endParaRPr lang="zh-CN" altLang="en-US" sz="1800" b="1" dirty="0">
            <a:solidFill>
              <a:schemeClr val="tx1"/>
            </a:solidFill>
          </a:endParaRPr>
        </a:p>
      </dgm:t>
    </dgm:pt>
    <dgm:pt modelId="{29B88E1E-B498-4E62-8D6C-6D11D5031CA1}" type="parTrans" cxnId="{70F0FF84-7BA0-4819-9579-F72B4F6E0C8D}">
      <dgm:prSet/>
      <dgm:spPr/>
      <dgm:t>
        <a:bodyPr/>
        <a:lstStyle/>
        <a:p>
          <a:endParaRPr lang="zh-CN" altLang="en-US"/>
        </a:p>
      </dgm:t>
    </dgm:pt>
    <dgm:pt modelId="{C5FF3EA8-E15F-46DF-AE76-9DE00F804F31}" type="sibTrans" cxnId="{70F0FF84-7BA0-4819-9579-F72B4F6E0C8D}">
      <dgm:prSet/>
      <dgm:spPr/>
      <dgm:t>
        <a:bodyPr/>
        <a:lstStyle/>
        <a:p>
          <a:endParaRPr lang="zh-CN" altLang="en-US"/>
        </a:p>
      </dgm:t>
    </dgm:pt>
    <dgm:pt modelId="{4A494D00-F641-4D71-A660-7FA1A7F3A8DB}" type="pres">
      <dgm:prSet presAssocID="{D6EF3D43-99AD-4208-8AC1-525F726761B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FAF763A-B205-4935-A110-11B5A3DBBB35}" type="pres">
      <dgm:prSet presAssocID="{BDF6937A-0A2E-4A09-B410-00FE86D7597E}" presName="composite" presStyleCnt="0"/>
      <dgm:spPr/>
    </dgm:pt>
    <dgm:pt modelId="{80F927CA-78FA-40A5-A1C5-3C7082D5D45C}" type="pres">
      <dgm:prSet presAssocID="{BDF6937A-0A2E-4A09-B410-00FE86D7597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CF3C8F-A055-4C69-92D9-4A993D0015AB}" type="pres">
      <dgm:prSet presAssocID="{BDF6937A-0A2E-4A09-B410-00FE86D7597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F0B964-5FBC-4198-AADF-E61F3037E47A}" type="pres">
      <dgm:prSet presAssocID="{E3AA3BB4-6D16-4E79-94AA-08A653B496C8}" presName="sp" presStyleCnt="0"/>
      <dgm:spPr/>
    </dgm:pt>
    <dgm:pt modelId="{9BD63FB3-529E-41F8-93A9-DBD3332D0FE5}" type="pres">
      <dgm:prSet presAssocID="{1EE2A379-A1EA-4F44-8FE4-F1C7E5CEBBA4}" presName="composite" presStyleCnt="0"/>
      <dgm:spPr/>
    </dgm:pt>
    <dgm:pt modelId="{E8AF5CA6-03D8-4069-803D-62C78339EAFE}" type="pres">
      <dgm:prSet presAssocID="{1EE2A379-A1EA-4F44-8FE4-F1C7E5CEBBA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AFEC7E-A08B-4F3D-907F-F328349885F1}" type="pres">
      <dgm:prSet presAssocID="{1EE2A379-A1EA-4F44-8FE4-F1C7E5CEBBA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EEF028-B1EB-4279-9C34-44D7A11E1B30}" type="pres">
      <dgm:prSet presAssocID="{BF059BCF-7750-4EC7-AEC8-B9008745BEE6}" presName="sp" presStyleCnt="0"/>
      <dgm:spPr/>
    </dgm:pt>
    <dgm:pt modelId="{ADD9B327-3330-4978-9565-14CE43E0C0F2}" type="pres">
      <dgm:prSet presAssocID="{382AAB29-C01E-4449-BF52-04FE4ED41FB4}" presName="composite" presStyleCnt="0"/>
      <dgm:spPr/>
    </dgm:pt>
    <dgm:pt modelId="{C7183321-EA52-4297-93D8-EE6451BF573D}" type="pres">
      <dgm:prSet presAssocID="{382AAB29-C01E-4449-BF52-04FE4ED41FB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7F7AD9-C288-4F9B-B306-A8C7204C635A}" type="pres">
      <dgm:prSet presAssocID="{382AAB29-C01E-4449-BF52-04FE4ED41FB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692D33-BA53-4725-AF12-051F426CFCCE}" type="pres">
      <dgm:prSet presAssocID="{A4E6F5B4-4335-43DD-B15F-6745EFC354E4}" presName="sp" presStyleCnt="0"/>
      <dgm:spPr/>
    </dgm:pt>
    <dgm:pt modelId="{F70534F5-744C-43D4-B801-BFF939981748}" type="pres">
      <dgm:prSet presAssocID="{0262E2BD-F55E-4688-B3A9-3C5B87D4FC01}" presName="composite" presStyleCnt="0"/>
      <dgm:spPr/>
    </dgm:pt>
    <dgm:pt modelId="{5FBA3753-94FE-4886-A8C5-EB38E98955F3}" type="pres">
      <dgm:prSet presAssocID="{0262E2BD-F55E-4688-B3A9-3C5B87D4FC0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030A6A-C666-4B92-9E4E-7FB85F536B7C}" type="pres">
      <dgm:prSet presAssocID="{0262E2BD-F55E-4688-B3A9-3C5B87D4FC0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B865653-5BB2-4033-BF8F-544B1877E69B}" srcId="{382AAB29-C01E-4449-BF52-04FE4ED41FB4}" destId="{F7B5991F-2FD5-4E2B-B5B8-A499A52CB184}" srcOrd="0" destOrd="0" parTransId="{79FC60C7-CEB5-43F4-B557-F40F07CABC72}" sibTransId="{2010D87F-07A6-43C7-AA44-3BAD5725A41B}"/>
    <dgm:cxn modelId="{E618D254-29E3-427B-A928-AA2553503308}" srcId="{BDF6937A-0A2E-4A09-B410-00FE86D7597E}" destId="{498A47DD-D4E7-4CFA-9F9F-09A4E2F0E950}" srcOrd="0" destOrd="0" parTransId="{8EBDC7F2-29BE-4DBA-9CE2-01659475170C}" sibTransId="{3B874AE9-CDDB-406F-ACAB-21F3DE7B2665}"/>
    <dgm:cxn modelId="{697591DA-1D9B-4274-A3A7-BE944AF9977A}" srcId="{D6EF3D43-99AD-4208-8AC1-525F726761B6}" destId="{BDF6937A-0A2E-4A09-B410-00FE86D7597E}" srcOrd="0" destOrd="0" parTransId="{CA6F587D-18E3-423E-A015-7DBB0B6BAF5A}" sibTransId="{E3AA3BB4-6D16-4E79-94AA-08A653B496C8}"/>
    <dgm:cxn modelId="{72EB1AF0-B714-4BC8-9342-483C5EBC161C}" type="presOf" srcId="{EB0AB267-AC86-4144-A7B0-B6DAE77E85E3}" destId="{18030A6A-C666-4B92-9E4E-7FB85F536B7C}" srcOrd="0" destOrd="0" presId="urn:microsoft.com/office/officeart/2005/8/layout/chevron2"/>
    <dgm:cxn modelId="{5CB2726A-F21C-4417-94F4-E3D17D99A8CA}" srcId="{D6EF3D43-99AD-4208-8AC1-525F726761B6}" destId="{0262E2BD-F55E-4688-B3A9-3C5B87D4FC01}" srcOrd="3" destOrd="0" parTransId="{CEAE778C-9DD9-4AC3-93A4-9D3977549A8A}" sibTransId="{50738CB9-FEA9-4849-92E2-F51CA9AAB660}"/>
    <dgm:cxn modelId="{761F48E1-1F17-4522-96EB-84857591A25B}" type="presOf" srcId="{382AAB29-C01E-4449-BF52-04FE4ED41FB4}" destId="{C7183321-EA52-4297-93D8-EE6451BF573D}" srcOrd="0" destOrd="0" presId="urn:microsoft.com/office/officeart/2005/8/layout/chevron2"/>
    <dgm:cxn modelId="{90F89409-CBFA-4F58-9A46-B97538B2595C}" type="presOf" srcId="{BDF6937A-0A2E-4A09-B410-00FE86D7597E}" destId="{80F927CA-78FA-40A5-A1C5-3C7082D5D45C}" srcOrd="0" destOrd="0" presId="urn:microsoft.com/office/officeart/2005/8/layout/chevron2"/>
    <dgm:cxn modelId="{ABC122AD-9986-47B0-94DB-E526C3C25994}" type="presOf" srcId="{498A47DD-D4E7-4CFA-9F9F-09A4E2F0E950}" destId="{4BCF3C8F-A055-4C69-92D9-4A993D0015AB}" srcOrd="0" destOrd="0" presId="urn:microsoft.com/office/officeart/2005/8/layout/chevron2"/>
    <dgm:cxn modelId="{CE0EA659-D7C6-4823-BDAB-792BB268EF59}" srcId="{D6EF3D43-99AD-4208-8AC1-525F726761B6}" destId="{382AAB29-C01E-4449-BF52-04FE4ED41FB4}" srcOrd="2" destOrd="0" parTransId="{997DBDC4-18D6-4890-9D9D-1DF3B150A07D}" sibTransId="{A4E6F5B4-4335-43DD-B15F-6745EFC354E4}"/>
    <dgm:cxn modelId="{70F0FF84-7BA0-4819-9579-F72B4F6E0C8D}" srcId="{1EE2A379-A1EA-4F44-8FE4-F1C7E5CEBBA4}" destId="{4669B952-5CB8-4AA7-AA60-A5234B1B4A8B}" srcOrd="0" destOrd="0" parTransId="{29B88E1E-B498-4E62-8D6C-6D11D5031CA1}" sibTransId="{C5FF3EA8-E15F-46DF-AE76-9DE00F804F31}"/>
    <dgm:cxn modelId="{A26B0E8B-43DC-4C0D-9D83-0272322184C5}" type="presOf" srcId="{0262E2BD-F55E-4688-B3A9-3C5B87D4FC01}" destId="{5FBA3753-94FE-4886-A8C5-EB38E98955F3}" srcOrd="0" destOrd="0" presId="urn:microsoft.com/office/officeart/2005/8/layout/chevron2"/>
    <dgm:cxn modelId="{8F2A520F-4DB6-4D0C-9E96-6D537D841970}" type="presOf" srcId="{4669B952-5CB8-4AA7-AA60-A5234B1B4A8B}" destId="{58AFEC7E-A08B-4F3D-907F-F328349885F1}" srcOrd="0" destOrd="0" presId="urn:microsoft.com/office/officeart/2005/8/layout/chevron2"/>
    <dgm:cxn modelId="{9C45E530-27AB-4769-8644-4F306889A8E2}" type="presOf" srcId="{D6EF3D43-99AD-4208-8AC1-525F726761B6}" destId="{4A494D00-F641-4D71-A660-7FA1A7F3A8DB}" srcOrd="0" destOrd="0" presId="urn:microsoft.com/office/officeart/2005/8/layout/chevron2"/>
    <dgm:cxn modelId="{F14BDE8F-C799-4822-AB25-15C4ECE92BA1}" srcId="{D6EF3D43-99AD-4208-8AC1-525F726761B6}" destId="{1EE2A379-A1EA-4F44-8FE4-F1C7E5CEBBA4}" srcOrd="1" destOrd="0" parTransId="{832DA8E9-EA31-468A-984A-D04F6CA624E5}" sibTransId="{BF059BCF-7750-4EC7-AEC8-B9008745BEE6}"/>
    <dgm:cxn modelId="{1D02F36B-2502-471E-919E-608E3248E2D9}" type="presOf" srcId="{F7B5991F-2FD5-4E2B-B5B8-A499A52CB184}" destId="{237F7AD9-C288-4F9B-B306-A8C7204C635A}" srcOrd="0" destOrd="0" presId="urn:microsoft.com/office/officeart/2005/8/layout/chevron2"/>
    <dgm:cxn modelId="{4E09844F-BEF6-4865-8345-CC9A95245FB7}" type="presOf" srcId="{1EE2A379-A1EA-4F44-8FE4-F1C7E5CEBBA4}" destId="{E8AF5CA6-03D8-4069-803D-62C78339EAFE}" srcOrd="0" destOrd="0" presId="urn:microsoft.com/office/officeart/2005/8/layout/chevron2"/>
    <dgm:cxn modelId="{F33160FE-0114-48A0-B82B-A42FF2A83FBF}" srcId="{0262E2BD-F55E-4688-B3A9-3C5B87D4FC01}" destId="{EB0AB267-AC86-4144-A7B0-B6DAE77E85E3}" srcOrd="0" destOrd="0" parTransId="{2E15A6E0-A5D0-4D1D-911B-74A9B5D6EE93}" sibTransId="{3FA94ADF-F7C6-4A7D-9C00-7E27B2F67510}"/>
    <dgm:cxn modelId="{C668E4A3-7418-4E6C-A624-6C6F21155FF1}" type="presParOf" srcId="{4A494D00-F641-4D71-A660-7FA1A7F3A8DB}" destId="{BFAF763A-B205-4935-A110-11B5A3DBBB35}" srcOrd="0" destOrd="0" presId="urn:microsoft.com/office/officeart/2005/8/layout/chevron2"/>
    <dgm:cxn modelId="{448A561B-C699-4ECE-AE7D-B86630497DC8}" type="presParOf" srcId="{BFAF763A-B205-4935-A110-11B5A3DBBB35}" destId="{80F927CA-78FA-40A5-A1C5-3C7082D5D45C}" srcOrd="0" destOrd="0" presId="urn:microsoft.com/office/officeart/2005/8/layout/chevron2"/>
    <dgm:cxn modelId="{67818627-F3D0-42FB-AA61-63FEE1A42EBD}" type="presParOf" srcId="{BFAF763A-B205-4935-A110-11B5A3DBBB35}" destId="{4BCF3C8F-A055-4C69-92D9-4A993D0015AB}" srcOrd="1" destOrd="0" presId="urn:microsoft.com/office/officeart/2005/8/layout/chevron2"/>
    <dgm:cxn modelId="{A33BB7C8-CC07-40E4-A9D1-C1F45F8988CD}" type="presParOf" srcId="{4A494D00-F641-4D71-A660-7FA1A7F3A8DB}" destId="{53F0B964-5FBC-4198-AADF-E61F3037E47A}" srcOrd="1" destOrd="0" presId="urn:microsoft.com/office/officeart/2005/8/layout/chevron2"/>
    <dgm:cxn modelId="{FC8B4CAC-AF0C-44F0-B416-2F3938204923}" type="presParOf" srcId="{4A494D00-F641-4D71-A660-7FA1A7F3A8DB}" destId="{9BD63FB3-529E-41F8-93A9-DBD3332D0FE5}" srcOrd="2" destOrd="0" presId="urn:microsoft.com/office/officeart/2005/8/layout/chevron2"/>
    <dgm:cxn modelId="{5882F2BD-F94E-409A-8EC6-7BE8ED890827}" type="presParOf" srcId="{9BD63FB3-529E-41F8-93A9-DBD3332D0FE5}" destId="{E8AF5CA6-03D8-4069-803D-62C78339EAFE}" srcOrd="0" destOrd="0" presId="urn:microsoft.com/office/officeart/2005/8/layout/chevron2"/>
    <dgm:cxn modelId="{4D3B83CB-CF0E-419C-A114-1D818B1306A0}" type="presParOf" srcId="{9BD63FB3-529E-41F8-93A9-DBD3332D0FE5}" destId="{58AFEC7E-A08B-4F3D-907F-F328349885F1}" srcOrd="1" destOrd="0" presId="urn:microsoft.com/office/officeart/2005/8/layout/chevron2"/>
    <dgm:cxn modelId="{028EE044-B309-4370-9B33-A4C9DC6BF4D5}" type="presParOf" srcId="{4A494D00-F641-4D71-A660-7FA1A7F3A8DB}" destId="{3DEEF028-B1EB-4279-9C34-44D7A11E1B30}" srcOrd="3" destOrd="0" presId="urn:microsoft.com/office/officeart/2005/8/layout/chevron2"/>
    <dgm:cxn modelId="{0589B2DF-7636-4734-AA7C-5A243DCCC242}" type="presParOf" srcId="{4A494D00-F641-4D71-A660-7FA1A7F3A8DB}" destId="{ADD9B327-3330-4978-9565-14CE43E0C0F2}" srcOrd="4" destOrd="0" presId="urn:microsoft.com/office/officeart/2005/8/layout/chevron2"/>
    <dgm:cxn modelId="{9F526021-9FBD-43A1-BECA-C18A171F5B21}" type="presParOf" srcId="{ADD9B327-3330-4978-9565-14CE43E0C0F2}" destId="{C7183321-EA52-4297-93D8-EE6451BF573D}" srcOrd="0" destOrd="0" presId="urn:microsoft.com/office/officeart/2005/8/layout/chevron2"/>
    <dgm:cxn modelId="{E14A4A0F-AD08-4B92-BEAD-A91D13B50D5A}" type="presParOf" srcId="{ADD9B327-3330-4978-9565-14CE43E0C0F2}" destId="{237F7AD9-C288-4F9B-B306-A8C7204C635A}" srcOrd="1" destOrd="0" presId="urn:microsoft.com/office/officeart/2005/8/layout/chevron2"/>
    <dgm:cxn modelId="{764A4F70-D720-4AAC-9B23-BDBEA56EEF98}" type="presParOf" srcId="{4A494D00-F641-4D71-A660-7FA1A7F3A8DB}" destId="{54692D33-BA53-4725-AF12-051F426CFCCE}" srcOrd="5" destOrd="0" presId="urn:microsoft.com/office/officeart/2005/8/layout/chevron2"/>
    <dgm:cxn modelId="{C8471C22-61E5-4E7B-8E8C-47DD8E9ECC33}" type="presParOf" srcId="{4A494D00-F641-4D71-A660-7FA1A7F3A8DB}" destId="{F70534F5-744C-43D4-B801-BFF939981748}" srcOrd="6" destOrd="0" presId="urn:microsoft.com/office/officeart/2005/8/layout/chevron2"/>
    <dgm:cxn modelId="{55B3D12B-2616-45A7-8159-F446A6090A84}" type="presParOf" srcId="{F70534F5-744C-43D4-B801-BFF939981748}" destId="{5FBA3753-94FE-4886-A8C5-EB38E98955F3}" srcOrd="0" destOrd="0" presId="urn:microsoft.com/office/officeart/2005/8/layout/chevron2"/>
    <dgm:cxn modelId="{E1F61D08-583F-4AE2-A0D3-29A4B80CB41A}" type="presParOf" srcId="{F70534F5-744C-43D4-B801-BFF939981748}" destId="{18030A6A-C666-4B92-9E4E-7FB85F536B7C}" srcOrd="1" destOrd="0" presId="urn:microsoft.com/office/officeart/2005/8/layout/chevron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6CA00-C5F3-4C3A-9247-8E486D9F9D2E}">
      <dsp:nvSpPr>
        <dsp:cNvPr id="0" name=""/>
        <dsp:cNvSpPr/>
      </dsp:nvSpPr>
      <dsp:spPr>
        <a:xfrm>
          <a:off x="411" y="0"/>
          <a:ext cx="1771997" cy="93571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kern="1200" dirty="0"/>
        </a:p>
      </dsp:txBody>
      <dsp:txXfrm rot="16200000">
        <a:off x="-206030" y="206442"/>
        <a:ext cx="767283" cy="354399"/>
      </dsp:txXfrm>
    </dsp:sp>
    <dsp:sp modelId="{8279C595-1409-45C9-BD6B-59AAC29E4ABF}">
      <dsp:nvSpPr>
        <dsp:cNvPr id="0" name=""/>
        <dsp:cNvSpPr/>
      </dsp:nvSpPr>
      <dsp:spPr>
        <a:xfrm>
          <a:off x="354811" y="0"/>
          <a:ext cx="1320137" cy="93571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/>
            <a:t>民航气象中心</a:t>
          </a:r>
          <a:endParaRPr lang="zh-CN" altLang="en-US" sz="2100" b="1" kern="1200" dirty="0"/>
        </a:p>
      </dsp:txBody>
      <dsp:txXfrm>
        <a:off x="354811" y="0"/>
        <a:ext cx="1320137" cy="935712"/>
      </dsp:txXfrm>
    </dsp:sp>
    <dsp:sp modelId="{E8175F0C-8DAA-4D97-B1E6-4D1E9E3E955A}">
      <dsp:nvSpPr>
        <dsp:cNvPr id="0" name=""/>
        <dsp:cNvSpPr/>
      </dsp:nvSpPr>
      <dsp:spPr>
        <a:xfrm>
          <a:off x="1834428" y="0"/>
          <a:ext cx="1771997" cy="935712"/>
        </a:xfrm>
        <a:prstGeom prst="roundRect">
          <a:avLst>
            <a:gd name="adj" fmla="val 5000"/>
          </a:avLst>
        </a:prstGeom>
        <a:solidFill>
          <a:srgbClr val="00BF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kern="1200" dirty="0"/>
        </a:p>
      </dsp:txBody>
      <dsp:txXfrm rot="16200000">
        <a:off x="1627986" y="206442"/>
        <a:ext cx="767283" cy="354399"/>
      </dsp:txXfrm>
    </dsp:sp>
    <dsp:sp modelId="{6A141745-2237-488C-9E18-9A6E923FD318}">
      <dsp:nvSpPr>
        <dsp:cNvPr id="0" name=""/>
        <dsp:cNvSpPr/>
      </dsp:nvSpPr>
      <dsp:spPr>
        <a:xfrm rot="5400000">
          <a:off x="1774547" y="669081"/>
          <a:ext cx="137482" cy="26579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DAAA7-2A2E-4A5E-8AEB-80335B80F553}">
      <dsp:nvSpPr>
        <dsp:cNvPr id="0" name=""/>
        <dsp:cNvSpPr/>
      </dsp:nvSpPr>
      <dsp:spPr>
        <a:xfrm>
          <a:off x="2188828" y="0"/>
          <a:ext cx="1320137" cy="93571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/>
            <a:t>地区气象中心</a:t>
          </a:r>
          <a:endParaRPr lang="zh-CN" altLang="en-US" sz="2100" b="1" kern="1200" dirty="0"/>
        </a:p>
      </dsp:txBody>
      <dsp:txXfrm>
        <a:off x="2188828" y="0"/>
        <a:ext cx="1320137" cy="935712"/>
      </dsp:txXfrm>
    </dsp:sp>
    <dsp:sp modelId="{7338AE96-7719-4C91-B248-66A18AEEF5B9}">
      <dsp:nvSpPr>
        <dsp:cNvPr id="0" name=""/>
        <dsp:cNvSpPr/>
      </dsp:nvSpPr>
      <dsp:spPr>
        <a:xfrm>
          <a:off x="3668446" y="0"/>
          <a:ext cx="1771997" cy="93571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kern="1200" dirty="0"/>
        </a:p>
      </dsp:txBody>
      <dsp:txXfrm rot="16200000">
        <a:off x="3462003" y="206442"/>
        <a:ext cx="767283" cy="354399"/>
      </dsp:txXfrm>
    </dsp:sp>
    <dsp:sp modelId="{E2F0D19D-B84D-4D75-8E44-9FF0ACF2BBA6}">
      <dsp:nvSpPr>
        <dsp:cNvPr id="0" name=""/>
        <dsp:cNvSpPr/>
      </dsp:nvSpPr>
      <dsp:spPr>
        <a:xfrm rot="5400000">
          <a:off x="3608564" y="669081"/>
          <a:ext cx="137482" cy="26579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B086D-AC83-4E4C-97C9-49111C97EB6A}">
      <dsp:nvSpPr>
        <dsp:cNvPr id="0" name=""/>
        <dsp:cNvSpPr/>
      </dsp:nvSpPr>
      <dsp:spPr>
        <a:xfrm>
          <a:off x="4022845" y="0"/>
          <a:ext cx="1320137" cy="93571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/>
            <a:t>分局气象台（站）</a:t>
          </a:r>
          <a:endParaRPr lang="zh-CN" altLang="en-US" sz="2100" b="1" kern="1200" dirty="0"/>
        </a:p>
      </dsp:txBody>
      <dsp:txXfrm>
        <a:off x="4022845" y="0"/>
        <a:ext cx="1320137" cy="935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4EC9B-56A0-4E30-B6CD-5759F68D4859}">
      <dsp:nvSpPr>
        <dsp:cNvPr id="0" name=""/>
        <dsp:cNvSpPr/>
      </dsp:nvSpPr>
      <dsp:spPr>
        <a:xfrm>
          <a:off x="1043884" y="0"/>
          <a:ext cx="8420100" cy="541866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0EC38-0231-433A-B813-97999EF9FA9D}">
      <dsp:nvSpPr>
        <dsp:cNvPr id="0" name=""/>
        <dsp:cNvSpPr/>
      </dsp:nvSpPr>
      <dsp:spPr>
        <a:xfrm>
          <a:off x="3385" y="1625600"/>
          <a:ext cx="2199828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气象信息与管制运行信息、航迹信息融合</a:t>
          </a:r>
          <a:endParaRPr lang="zh-CN" altLang="en-US" sz="1800" b="1" kern="1200" dirty="0"/>
        </a:p>
      </dsp:txBody>
      <dsp:txXfrm>
        <a:off x="109192" y="1731407"/>
        <a:ext cx="1988214" cy="1955852"/>
      </dsp:txXfrm>
    </dsp:sp>
    <dsp:sp modelId="{580AD890-2ECD-465F-8889-EBFE79C4FEE5}">
      <dsp:nvSpPr>
        <dsp:cNvPr id="0" name=""/>
        <dsp:cNvSpPr/>
      </dsp:nvSpPr>
      <dsp:spPr>
        <a:xfrm>
          <a:off x="2569852" y="1625600"/>
          <a:ext cx="2199828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气象信息结合管制的要求转化成航线、航路的影响因子</a:t>
          </a:r>
          <a:endParaRPr lang="zh-CN" altLang="en-US" sz="1800" b="1" kern="1200" dirty="0"/>
        </a:p>
      </dsp:txBody>
      <dsp:txXfrm>
        <a:off x="2675659" y="1731407"/>
        <a:ext cx="1988214" cy="1955852"/>
      </dsp:txXfrm>
    </dsp:sp>
    <dsp:sp modelId="{4D294ECD-7528-412E-9CEB-8702E48905E7}">
      <dsp:nvSpPr>
        <dsp:cNvPr id="0" name=""/>
        <dsp:cNvSpPr/>
      </dsp:nvSpPr>
      <dsp:spPr>
        <a:xfrm>
          <a:off x="5136319" y="1625600"/>
          <a:ext cx="2199828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依据影响因子制定出客观的管制指挥方案</a:t>
          </a:r>
          <a:endParaRPr lang="zh-CN" altLang="en-US" sz="1800" b="1" kern="1200" dirty="0"/>
        </a:p>
      </dsp:txBody>
      <dsp:txXfrm>
        <a:off x="5242126" y="1731407"/>
        <a:ext cx="1988214" cy="1955852"/>
      </dsp:txXfrm>
    </dsp:sp>
    <dsp:sp modelId="{7CB419F2-BEF9-40DA-9DA3-6BE134A9BFB6}">
      <dsp:nvSpPr>
        <dsp:cNvPr id="0" name=""/>
        <dsp:cNvSpPr/>
      </dsp:nvSpPr>
      <dsp:spPr>
        <a:xfrm>
          <a:off x="7702785" y="1625600"/>
          <a:ext cx="2199828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建立航路、终端区重要天气规避模型，提供航路可用性、机场终端区通行能力、航班改航、航班流重构建议</a:t>
          </a:r>
          <a:endParaRPr lang="zh-CN" altLang="en-US" sz="1800" b="1" kern="1200" dirty="0"/>
        </a:p>
      </dsp:txBody>
      <dsp:txXfrm>
        <a:off x="7808592" y="1731407"/>
        <a:ext cx="1988214" cy="1955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D0D48-EC23-4A0F-8B28-DE0180432E04}">
      <dsp:nvSpPr>
        <dsp:cNvPr id="0" name=""/>
        <dsp:cNvSpPr/>
      </dsp:nvSpPr>
      <dsp:spPr>
        <a:xfrm rot="21300000">
          <a:off x="13091" y="1112058"/>
          <a:ext cx="6277636" cy="574501"/>
        </a:xfrm>
        <a:prstGeom prst="mathMin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6B5CEF8-FEA1-4C7F-8482-70A8C0265E1D}">
      <dsp:nvSpPr>
        <dsp:cNvPr id="0" name=""/>
        <dsp:cNvSpPr/>
      </dsp:nvSpPr>
      <dsp:spPr>
        <a:xfrm>
          <a:off x="1192953" y="139930"/>
          <a:ext cx="1018155" cy="1119447"/>
        </a:xfrm>
        <a:prstGeom prst="down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DDF110-6E59-4C65-AC3F-C4D50A08D9AB}">
      <dsp:nvSpPr>
        <dsp:cNvPr id="0" name=""/>
        <dsp:cNvSpPr/>
      </dsp:nvSpPr>
      <dsp:spPr>
        <a:xfrm>
          <a:off x="3341024" y="0"/>
          <a:ext cx="2017222" cy="1175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气象</a:t>
          </a:r>
          <a:endParaRPr lang="zh-CN" altLang="en-US" sz="3400" kern="1200" dirty="0"/>
        </a:p>
      </dsp:txBody>
      <dsp:txXfrm>
        <a:off x="3341024" y="0"/>
        <a:ext cx="2017222" cy="1175419"/>
      </dsp:txXfrm>
    </dsp:sp>
    <dsp:sp modelId="{E24475B2-D79F-4CA8-A857-9C2A0F7516B7}">
      <dsp:nvSpPr>
        <dsp:cNvPr id="0" name=""/>
        <dsp:cNvSpPr/>
      </dsp:nvSpPr>
      <dsp:spPr>
        <a:xfrm>
          <a:off x="4092767" y="1539239"/>
          <a:ext cx="1018041" cy="1119447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680BBA-6013-498A-A893-25A7785CE2E1}">
      <dsp:nvSpPr>
        <dsp:cNvPr id="0" name=""/>
        <dsp:cNvSpPr/>
      </dsp:nvSpPr>
      <dsp:spPr>
        <a:xfrm>
          <a:off x="945572" y="1623198"/>
          <a:ext cx="2017222" cy="1175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管制</a:t>
          </a:r>
          <a:endParaRPr lang="zh-CN" altLang="en-US" sz="3400" kern="1200" dirty="0"/>
        </a:p>
      </dsp:txBody>
      <dsp:txXfrm>
        <a:off x="945572" y="1623198"/>
        <a:ext cx="2017222" cy="11754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3D58-4558-4080-8BCF-B08E6304CBCD}">
      <dsp:nvSpPr>
        <dsp:cNvPr id="0" name=""/>
        <dsp:cNvSpPr/>
      </dsp:nvSpPr>
      <dsp:spPr>
        <a:xfrm>
          <a:off x="2224" y="876848"/>
          <a:ext cx="2710561" cy="1084224"/>
        </a:xfrm>
        <a:prstGeom prst="chevron">
          <a:avLst/>
        </a:prstGeom>
        <a:solidFill>
          <a:srgbClr val="01B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bg1"/>
              </a:solidFill>
              <a:latin typeface="+mn-ea"/>
              <a:ea typeface="+mn-ea"/>
            </a:rPr>
            <a:t>对气象产品理解有偏差</a:t>
          </a:r>
          <a:endParaRPr lang="zh-CN" altLang="en-US" sz="2000" b="1" kern="1200" dirty="0">
            <a:solidFill>
              <a:schemeClr val="bg1"/>
            </a:solidFill>
            <a:latin typeface="+mn-ea"/>
            <a:ea typeface="+mn-ea"/>
          </a:endParaRPr>
        </a:p>
      </dsp:txBody>
      <dsp:txXfrm>
        <a:off x="544336" y="876848"/>
        <a:ext cx="1626337" cy="1084224"/>
      </dsp:txXfrm>
    </dsp:sp>
    <dsp:sp modelId="{D28C1A08-E61D-49BF-BA23-E8AEA8C8D2B2}">
      <dsp:nvSpPr>
        <dsp:cNvPr id="0" name=""/>
        <dsp:cNvSpPr/>
      </dsp:nvSpPr>
      <dsp:spPr>
        <a:xfrm>
          <a:off x="2441730" y="876848"/>
          <a:ext cx="2710561" cy="1084224"/>
        </a:xfrm>
        <a:prstGeom prst="chevron">
          <a:avLst/>
        </a:prstGeom>
        <a:solidFill>
          <a:srgbClr val="01B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rgbClr val="C00000"/>
              </a:solidFill>
              <a:latin typeface="+mn-ea"/>
              <a:ea typeface="+mn-ea"/>
            </a:rPr>
            <a:t>气象产品</a:t>
          </a:r>
          <a:endParaRPr lang="en-US" altLang="zh-CN" sz="2000" b="1" kern="1200" dirty="0" smtClean="0">
            <a:solidFill>
              <a:srgbClr val="C00000"/>
            </a:solidFill>
            <a:latin typeface="+mn-ea"/>
            <a:ea typeface="+mn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rgbClr val="C00000"/>
              </a:solidFill>
              <a:latin typeface="+mn-ea"/>
              <a:ea typeface="+mn-ea"/>
            </a:rPr>
            <a:t>利用率下降</a:t>
          </a:r>
          <a:endParaRPr lang="zh-CN" altLang="en-US" sz="2000" b="1" kern="1200" dirty="0">
            <a:solidFill>
              <a:srgbClr val="C00000"/>
            </a:solidFill>
            <a:latin typeface="+mn-ea"/>
            <a:ea typeface="+mn-ea"/>
          </a:endParaRPr>
        </a:p>
      </dsp:txBody>
      <dsp:txXfrm>
        <a:off x="2983842" y="876848"/>
        <a:ext cx="1626337" cy="1084224"/>
      </dsp:txXfrm>
    </dsp:sp>
    <dsp:sp modelId="{16F9DE7E-076F-467A-8250-347415B00CEE}">
      <dsp:nvSpPr>
        <dsp:cNvPr id="0" name=""/>
        <dsp:cNvSpPr/>
      </dsp:nvSpPr>
      <dsp:spPr>
        <a:xfrm>
          <a:off x="4881236" y="876848"/>
          <a:ext cx="2710561" cy="1084224"/>
        </a:xfrm>
        <a:prstGeom prst="chevron">
          <a:avLst/>
        </a:prstGeom>
        <a:solidFill>
          <a:srgbClr val="01B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bg1"/>
              </a:solidFill>
              <a:latin typeface="+mn-ea"/>
              <a:ea typeface="+mn-ea"/>
            </a:rPr>
            <a:t>决断延误</a:t>
          </a:r>
          <a:endParaRPr lang="en-US" altLang="zh-CN" sz="2000" b="1" kern="1200" dirty="0" smtClean="0">
            <a:solidFill>
              <a:schemeClr val="bg1"/>
            </a:solidFill>
            <a:latin typeface="+mn-ea"/>
            <a:ea typeface="+mn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bg1"/>
              </a:solidFill>
              <a:latin typeface="+mn-ea"/>
              <a:ea typeface="+mn-ea"/>
            </a:rPr>
            <a:t>被动取消</a:t>
          </a:r>
          <a:endParaRPr lang="zh-CN" altLang="en-US" sz="2000" b="1" kern="1200" dirty="0">
            <a:solidFill>
              <a:schemeClr val="bg1"/>
            </a:solidFill>
            <a:latin typeface="+mn-ea"/>
            <a:ea typeface="+mn-ea"/>
          </a:endParaRPr>
        </a:p>
      </dsp:txBody>
      <dsp:txXfrm>
        <a:off x="5423348" y="876848"/>
        <a:ext cx="1626337" cy="10842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927CA-78FA-40A5-A1C5-3C7082D5D45C}">
      <dsp:nvSpPr>
        <dsp:cNvPr id="0" name=""/>
        <dsp:cNvSpPr/>
      </dsp:nvSpPr>
      <dsp:spPr>
        <a:xfrm rot="5400000">
          <a:off x="-181389" y="185128"/>
          <a:ext cx="1209264" cy="846485"/>
        </a:xfrm>
        <a:prstGeom prst="chevron">
          <a:avLst/>
        </a:prstGeom>
        <a:solidFill>
          <a:srgbClr val="01BCF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/>
              </a:solidFill>
            </a:rPr>
            <a:t>贴近用户</a:t>
          </a:r>
          <a:endParaRPr lang="zh-CN" altLang="en-US" sz="1600" b="1" kern="1200" dirty="0">
            <a:solidFill>
              <a:schemeClr val="tx1"/>
            </a:solidFill>
          </a:endParaRPr>
        </a:p>
      </dsp:txBody>
      <dsp:txXfrm rot="-5400000">
        <a:off x="1" y="426982"/>
        <a:ext cx="846485" cy="362779"/>
      </dsp:txXfrm>
    </dsp:sp>
    <dsp:sp modelId="{4BCF3C8F-A055-4C69-92D9-4A993D0015AB}">
      <dsp:nvSpPr>
        <dsp:cNvPr id="0" name=""/>
        <dsp:cNvSpPr/>
      </dsp:nvSpPr>
      <dsp:spPr>
        <a:xfrm rot="5400000">
          <a:off x="3694012" y="-2843788"/>
          <a:ext cx="786022" cy="6481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b="1" kern="1200" dirty="0" smtClean="0"/>
            <a:t>将</a:t>
          </a:r>
          <a:r>
            <a:rPr lang="zh-CN" altLang="en-US" sz="1800" b="1" kern="1200" dirty="0" smtClean="0"/>
            <a:t>气象</a:t>
          </a:r>
          <a:r>
            <a:rPr lang="zh-CN" sz="1800" b="1" kern="1200" dirty="0" smtClean="0"/>
            <a:t>信息转化为</a:t>
          </a:r>
          <a:r>
            <a:rPr lang="zh-CN" altLang="en-US" sz="1800" b="1" kern="1200" dirty="0" smtClean="0"/>
            <a:t>与</a:t>
          </a:r>
          <a:r>
            <a:rPr lang="zh-CN" sz="1800" b="1" kern="1200" dirty="0" smtClean="0"/>
            <a:t>管制用户直接相关的</a:t>
          </a:r>
          <a:r>
            <a:rPr lang="zh-CN" altLang="en-US" sz="1800" b="1" kern="1200" dirty="0" smtClean="0"/>
            <a:t>价值</a:t>
          </a:r>
          <a:r>
            <a:rPr lang="zh-CN" sz="1800" b="1" kern="1200" dirty="0" smtClean="0"/>
            <a:t>信息</a:t>
          </a:r>
          <a:endParaRPr lang="zh-CN" altLang="en-US" sz="1800" b="1" kern="1200" dirty="0">
            <a:solidFill>
              <a:schemeClr val="tx1"/>
            </a:solidFill>
          </a:endParaRPr>
        </a:p>
      </dsp:txBody>
      <dsp:txXfrm rot="-5400000">
        <a:off x="846486" y="42108"/>
        <a:ext cx="6442705" cy="709282"/>
      </dsp:txXfrm>
    </dsp:sp>
    <dsp:sp modelId="{E8AF5CA6-03D8-4069-803D-62C78339EAFE}">
      <dsp:nvSpPr>
        <dsp:cNvPr id="0" name=""/>
        <dsp:cNvSpPr/>
      </dsp:nvSpPr>
      <dsp:spPr>
        <a:xfrm rot="5400000">
          <a:off x="-181389" y="1247277"/>
          <a:ext cx="1209264" cy="846485"/>
        </a:xfrm>
        <a:prstGeom prst="chevron">
          <a:avLst/>
        </a:prstGeom>
        <a:solidFill>
          <a:srgbClr val="01BCF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1" kern="1200" dirty="0" smtClean="0">
              <a:solidFill>
                <a:schemeClr val="tx1"/>
              </a:solidFill>
            </a:rPr>
            <a:t>方便用户</a:t>
          </a:r>
          <a:endParaRPr lang="zh-CN" altLang="en-US" sz="1500" b="1" kern="1200" dirty="0">
            <a:solidFill>
              <a:schemeClr val="tx1"/>
            </a:solidFill>
          </a:endParaRPr>
        </a:p>
      </dsp:txBody>
      <dsp:txXfrm rot="-5400000">
        <a:off x="1" y="1489131"/>
        <a:ext cx="846485" cy="362779"/>
      </dsp:txXfrm>
    </dsp:sp>
    <dsp:sp modelId="{58AFEC7E-A08B-4F3D-907F-F328349885F1}">
      <dsp:nvSpPr>
        <dsp:cNvPr id="0" name=""/>
        <dsp:cNvSpPr/>
      </dsp:nvSpPr>
      <dsp:spPr>
        <a:xfrm rot="5400000">
          <a:off x="3694012" y="-1781639"/>
          <a:ext cx="786022" cy="6481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 dirty="0" smtClean="0"/>
            <a:t>实现文本向图形的转变，产品向客观量化覆盖</a:t>
          </a:r>
          <a:endParaRPr lang="zh-CN" altLang="en-US" sz="1800" b="1" kern="1200" dirty="0">
            <a:solidFill>
              <a:schemeClr val="tx1"/>
            </a:solidFill>
          </a:endParaRPr>
        </a:p>
      </dsp:txBody>
      <dsp:txXfrm rot="-5400000">
        <a:off x="846486" y="1104257"/>
        <a:ext cx="6442705" cy="709282"/>
      </dsp:txXfrm>
    </dsp:sp>
    <dsp:sp modelId="{C7183321-EA52-4297-93D8-EE6451BF573D}">
      <dsp:nvSpPr>
        <dsp:cNvPr id="0" name=""/>
        <dsp:cNvSpPr/>
      </dsp:nvSpPr>
      <dsp:spPr>
        <a:xfrm rot="5400000">
          <a:off x="-181389" y="2309425"/>
          <a:ext cx="1209264" cy="846485"/>
        </a:xfrm>
        <a:prstGeom prst="chevron">
          <a:avLst/>
        </a:prstGeom>
        <a:solidFill>
          <a:srgbClr val="01BCF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1" kern="1200" smtClean="0">
              <a:solidFill>
                <a:schemeClr val="tx1"/>
              </a:solidFill>
            </a:rPr>
            <a:t>个性服务</a:t>
          </a:r>
          <a:endParaRPr lang="zh-CN" altLang="en-US" sz="1500" b="1" kern="1200" dirty="0">
            <a:solidFill>
              <a:schemeClr val="tx1"/>
            </a:solidFill>
          </a:endParaRPr>
        </a:p>
      </dsp:txBody>
      <dsp:txXfrm rot="-5400000">
        <a:off x="1" y="2551279"/>
        <a:ext cx="846485" cy="362779"/>
      </dsp:txXfrm>
    </dsp:sp>
    <dsp:sp modelId="{237F7AD9-C288-4F9B-B306-A8C7204C635A}">
      <dsp:nvSpPr>
        <dsp:cNvPr id="0" name=""/>
        <dsp:cNvSpPr/>
      </dsp:nvSpPr>
      <dsp:spPr>
        <a:xfrm rot="5400000">
          <a:off x="3694012" y="-719490"/>
          <a:ext cx="786022" cy="6481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 dirty="0" smtClean="0"/>
            <a:t>以用户需求为导向，开发个性化、差异化航空气象产品，解决用户产品单一，信息量不足的问题</a:t>
          </a:r>
          <a:endParaRPr lang="zh-CN" altLang="en-US" sz="1800" b="1" kern="1200" dirty="0">
            <a:solidFill>
              <a:schemeClr val="tx1"/>
            </a:solidFill>
          </a:endParaRPr>
        </a:p>
      </dsp:txBody>
      <dsp:txXfrm rot="-5400000">
        <a:off x="846486" y="2166406"/>
        <a:ext cx="6442705" cy="709282"/>
      </dsp:txXfrm>
    </dsp:sp>
    <dsp:sp modelId="{5FBA3753-94FE-4886-A8C5-EB38E98955F3}">
      <dsp:nvSpPr>
        <dsp:cNvPr id="0" name=""/>
        <dsp:cNvSpPr/>
      </dsp:nvSpPr>
      <dsp:spPr>
        <a:xfrm rot="5400000">
          <a:off x="-181389" y="3371574"/>
          <a:ext cx="1209264" cy="846485"/>
        </a:xfrm>
        <a:prstGeom prst="chevron">
          <a:avLst/>
        </a:prstGeom>
        <a:solidFill>
          <a:srgbClr val="01BCF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1" kern="1200" dirty="0" smtClean="0">
              <a:solidFill>
                <a:schemeClr val="tx1"/>
              </a:solidFill>
            </a:rPr>
            <a:t>质量保证</a:t>
          </a:r>
          <a:endParaRPr lang="zh-CN" altLang="en-US" sz="1500" b="1" kern="1200" dirty="0">
            <a:solidFill>
              <a:schemeClr val="tx1"/>
            </a:solidFill>
          </a:endParaRPr>
        </a:p>
      </dsp:txBody>
      <dsp:txXfrm rot="-5400000">
        <a:off x="1" y="3613428"/>
        <a:ext cx="846485" cy="362779"/>
      </dsp:txXfrm>
    </dsp:sp>
    <dsp:sp modelId="{18030A6A-C666-4B92-9E4E-7FB85F536B7C}">
      <dsp:nvSpPr>
        <dsp:cNvPr id="0" name=""/>
        <dsp:cNvSpPr/>
      </dsp:nvSpPr>
      <dsp:spPr>
        <a:xfrm rot="5400000">
          <a:off x="3694012" y="342657"/>
          <a:ext cx="786022" cy="6481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 dirty="0" smtClean="0"/>
            <a:t>提高数值预报产品应用，实现人工向自动化转变，确保产品稳定性</a:t>
          </a:r>
          <a:endParaRPr lang="zh-CN" altLang="en-US" sz="1800" b="1" kern="1200" dirty="0">
            <a:solidFill>
              <a:schemeClr val="tx1"/>
            </a:solidFill>
          </a:endParaRPr>
        </a:p>
      </dsp:txBody>
      <dsp:txXfrm rot="-5400000">
        <a:off x="846486" y="3228553"/>
        <a:ext cx="6442705" cy="709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0.26426</cdr:x>
      <cdr:y>0.32898</cdr:y>
    </cdr:from>
    <cdr:to>
      <cdr:x>0.77226</cdr:x>
      <cdr:y>0.63821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669155" y="604002"/>
          <a:ext cx="1286380" cy="5677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4354"/>
          <a:r>
            <a:rPr lang="zh-CN" altLang="en-US" sz="2800" b="1" dirty="0">
              <a:solidFill>
                <a:srgbClr val="FF7F01"/>
              </a:solidFill>
              <a:latin typeface="+mn-ea"/>
            </a:rPr>
            <a:t>大流量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14EF4-86AB-4CA0-BD42-22FFDABC3F51}" type="datetimeFigureOut">
              <a:rPr lang="zh-CN" altLang="en-US" smtClean="0"/>
              <a:t>2015/9/25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57A6D-22E3-44D0-B2A3-86AD3015A8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23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5BA93-8055-489D-A8EA-B5C3782DE061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60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57A6D-22E3-44D0-B2A3-86AD3015A8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64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57A6D-22E3-44D0-B2A3-86AD3015A8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59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9/25/2015</a:t>
            </a:fld>
            <a:endParaRPr lang="en-US" dirty="0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2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9/25/2015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" y="342902"/>
            <a:ext cx="213360" cy="556260"/>
          </a:xfrm>
          <a:prstGeom prst="rect">
            <a:avLst/>
          </a:prstGeom>
          <a:solidFill>
            <a:srgbClr val="103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zh-CN" altLang="en-US" sz="1867">
              <a:solidFill>
                <a:srgbClr val="E7E6E6">
                  <a:lumMod val="50000"/>
                </a:srgbClr>
              </a:solidFill>
              <a:latin typeface="Calibri"/>
              <a:ea typeface="宋体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353319" y="265691"/>
            <a:ext cx="4675881" cy="524615"/>
          </a:xfrm>
        </p:spPr>
        <p:txBody>
          <a:bodyPr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altLang="zh-CN" dirty="0" smtClean="0"/>
              <a:t>ADD YOUR TLTLE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353320" y="621032"/>
            <a:ext cx="2322646" cy="387497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altLang="zh-CN" dirty="0" smtClean="0"/>
              <a:t>ADD YOUR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0894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342902"/>
            <a:ext cx="213360" cy="556260"/>
          </a:xfrm>
          <a:prstGeom prst="rect">
            <a:avLst/>
          </a:prstGeom>
          <a:solidFill>
            <a:srgbClr val="103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zh-CN" altLang="en-US" sz="1867">
              <a:solidFill>
                <a:srgbClr val="E7E6E6">
                  <a:lumMod val="50000"/>
                </a:srgbClr>
              </a:solidFill>
              <a:latin typeface="Calibri"/>
              <a:ea typeface="宋体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353319" y="265691"/>
            <a:ext cx="4675881" cy="524615"/>
          </a:xfrm>
        </p:spPr>
        <p:txBody>
          <a:bodyPr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altLang="zh-CN" dirty="0" smtClean="0"/>
              <a:t>ADD YOUR TLTLE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353320" y="621032"/>
            <a:ext cx="2322646" cy="387497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altLang="zh-CN" dirty="0" smtClean="0"/>
              <a:t>ADD YOUR TITLE</a:t>
            </a:r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1224260" y="343451"/>
            <a:ext cx="967736" cy="556260"/>
          </a:xfrm>
          <a:prstGeom prst="rect">
            <a:avLst/>
          </a:prstGeom>
          <a:solidFill>
            <a:srgbClr val="103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zh-CN" altLang="en-US" sz="1867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 userDrawn="1"/>
        </p:nvSpPr>
        <p:spPr bwMode="auto">
          <a:xfrm>
            <a:off x="11382690" y="437822"/>
            <a:ext cx="650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fld id="{A035BD3B-351E-4652-B70F-37F2D736667D}" type="slidenum">
              <a:rPr lang="zh-CN" altLang="en-US" sz="20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 eaLnBrk="1" hangingPunct="1"/>
              <a:t>‹#›</a:t>
            </a:fld>
            <a:r>
              <a:rPr lang="zh-CN" altLang="en-US" sz="16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599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" y="342902"/>
            <a:ext cx="213360" cy="556260"/>
          </a:xfrm>
          <a:prstGeom prst="rect">
            <a:avLst/>
          </a:prstGeom>
          <a:solidFill>
            <a:srgbClr val="103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zh-CN" altLang="en-US" sz="1867">
              <a:solidFill>
                <a:srgbClr val="E7E6E6">
                  <a:lumMod val="50000"/>
                </a:srgbClr>
              </a:solidFill>
              <a:latin typeface="Calibri"/>
              <a:ea typeface="宋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224260" y="343451"/>
            <a:ext cx="967736" cy="556260"/>
          </a:xfrm>
          <a:prstGeom prst="rect">
            <a:avLst/>
          </a:prstGeom>
          <a:solidFill>
            <a:srgbClr val="103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zh-CN" altLang="en-US" sz="1867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353319" y="252742"/>
            <a:ext cx="3190230" cy="523218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4354"/>
            <a:r>
              <a:rPr lang="en-US" altLang="zh-CN" sz="28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ADD YOUR TITLE</a:t>
            </a:r>
            <a:endParaRPr lang="zh-CN" altLang="en-US" sz="2800" b="1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53319" y="621030"/>
            <a:ext cx="2030682" cy="33855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4354"/>
            <a:r>
              <a:rPr lang="en-US" altLang="zh-CN" sz="16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Make You Different !</a:t>
            </a:r>
            <a:endParaRPr lang="zh-CN" altLang="en-US" sz="16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 userDrawn="1"/>
        </p:nvSpPr>
        <p:spPr bwMode="auto">
          <a:xfrm>
            <a:off x="11382690" y="437822"/>
            <a:ext cx="650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fld id="{A035BD3B-351E-4652-B70F-37F2D736667D}" type="slidenum">
              <a:rPr lang="zh-CN" altLang="en-US" sz="20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 eaLnBrk="1" hangingPunct="1"/>
              <a:t>‹#›</a:t>
            </a:fld>
            <a:r>
              <a:rPr lang="zh-CN" altLang="en-US" sz="16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174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浅背景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>
            <a:off x="11460163" y="6297613"/>
            <a:ext cx="358775" cy="360362"/>
          </a:xfrm>
          <a:prstGeom prst="ellipse">
            <a:avLst/>
          </a:prstGeom>
          <a:solidFill>
            <a:srgbClr val="1B3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itchFamily="34" charset="-122"/>
            </a:endParaRPr>
          </a:p>
        </p:txBody>
      </p:sp>
      <p:sp>
        <p:nvSpPr>
          <p:cNvPr id="3" name="TextBox 15"/>
          <p:cNvSpPr txBox="1">
            <a:spLocks noChangeArrowheads="1"/>
          </p:cNvSpPr>
          <p:nvPr userDrawn="1"/>
        </p:nvSpPr>
        <p:spPr bwMode="auto">
          <a:xfrm>
            <a:off x="11314113" y="6308725"/>
            <a:ext cx="650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fld id="{A035BD3B-351E-4652-B70F-37F2D736667D}" type="slidenum">
              <a:rPr lang="zh-CN" altLang="en-US" sz="16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 eaLnBrk="1" hangingPunct="1"/>
              <a:t>‹#›</a:t>
            </a:fld>
            <a:r>
              <a:rPr lang="zh-CN" altLang="en-US" sz="16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  <p:pic>
        <p:nvPicPr>
          <p:cNvPr id="4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4325"/>
            <a:ext cx="15446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43882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02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55"/>
            <a:fld id="{68C2560D-EC28-3B41-86E8-18F1CE0113B4}" type="datetimeFigureOut">
              <a:rPr lang="en-US" smtClean="0">
                <a:solidFill>
                  <a:srgbClr val="103154">
                    <a:tint val="75000"/>
                  </a:srgbClr>
                </a:solidFill>
              </a:rPr>
              <a:pPr defTabSz="609555"/>
              <a:t>9/25/2015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55"/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55"/>
            <a:fld id="{2066355A-084C-D24E-9AD2-7E4FC41EA627}" type="slidenum">
              <a:rPr lang="en-US" smtClean="0">
                <a:solidFill>
                  <a:srgbClr val="103154">
                    <a:tint val="75000"/>
                  </a:srgbClr>
                </a:solidFill>
              </a:rPr>
              <a:pPr defTabSz="609555"/>
              <a:t>‹#›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4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94" r:id="rId3"/>
    <p:sldLayoutId id="2147483674" r:id="rId4"/>
    <p:sldLayoutId id="2147483695" r:id="rId5"/>
    <p:sldLayoutId id="2147483696" r:id="rId6"/>
  </p:sldLayoutIdLst>
  <p:txStyles>
    <p:titleStyle>
      <a:lvl1pPr algn="ctr" defTabSz="60955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7" indent="-457167" algn="l" defTabSz="60955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60955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60955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60955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60955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9772" y="233704"/>
            <a:ext cx="11092456" cy="2022689"/>
          </a:xfrm>
          <a:prstGeom prst="rect">
            <a:avLst/>
          </a:prstGeom>
          <a:solidFill>
            <a:srgbClr val="1031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 defTabSz="609555"/>
            <a:endParaRPr kumimoji="1" lang="zh-CN" altLang="en-US" sz="240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40965" y="2802391"/>
            <a:ext cx="8710067" cy="1969764"/>
          </a:xfrm>
          <a:prstGeom prst="rect">
            <a:avLst/>
          </a:prstGeom>
          <a:noFill/>
        </p:spPr>
        <p:txBody>
          <a:bodyPr wrap="none" lIns="121915" tIns="60957" rIns="121915" bIns="60957" rtlCol="0">
            <a:spAutoFit/>
          </a:bodyPr>
          <a:lstStyle/>
          <a:p>
            <a:pPr algn="ctr"/>
            <a:r>
              <a:rPr lang="zh-CN" altLang="zh-CN" sz="6000" b="1" dirty="0">
                <a:solidFill>
                  <a:srgbClr val="00BFC3"/>
                </a:solidFill>
              </a:rPr>
              <a:t>做好航空气象服务与</a:t>
            </a:r>
            <a:r>
              <a:rPr lang="zh-CN" altLang="zh-CN" sz="6000" b="1" dirty="0" smtClean="0">
                <a:solidFill>
                  <a:srgbClr val="00BFC3"/>
                </a:solidFill>
              </a:rPr>
              <a:t>管制</a:t>
            </a:r>
            <a:endParaRPr lang="en-US" altLang="zh-CN" sz="6000" b="1" dirty="0" smtClean="0">
              <a:solidFill>
                <a:srgbClr val="00BFC3"/>
              </a:solidFill>
            </a:endParaRPr>
          </a:p>
          <a:p>
            <a:pPr algn="ctr"/>
            <a:r>
              <a:rPr lang="zh-CN" altLang="zh-CN" sz="6000" b="1" dirty="0" smtClean="0">
                <a:solidFill>
                  <a:srgbClr val="00BFC3"/>
                </a:solidFill>
              </a:rPr>
              <a:t>运行</a:t>
            </a:r>
            <a:r>
              <a:rPr lang="zh-CN" altLang="zh-CN" sz="6000" b="1" dirty="0">
                <a:solidFill>
                  <a:srgbClr val="00BFC3"/>
                </a:solidFill>
              </a:rPr>
              <a:t>协作的几点思考</a:t>
            </a:r>
            <a:endParaRPr lang="zh-CN" altLang="zh-CN" sz="6000" dirty="0">
              <a:solidFill>
                <a:srgbClr val="00BFC3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474605" y="-285000"/>
            <a:ext cx="3242789" cy="3060095"/>
            <a:chOff x="5093859" y="97179"/>
            <a:chExt cx="3242789" cy="3060095"/>
          </a:xfrm>
        </p:grpSpPr>
        <p:sp>
          <p:nvSpPr>
            <p:cNvPr id="3" name="椭圆 2"/>
            <p:cNvSpPr/>
            <p:nvPr/>
          </p:nvSpPr>
          <p:spPr>
            <a:xfrm>
              <a:off x="5703909" y="615882"/>
              <a:ext cx="2022689" cy="20226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5" tIns="60957" rIns="121915" bIns="60957" rtlCol="0" anchor="ctr"/>
            <a:lstStyle/>
            <a:p>
              <a:pPr algn="ctr" defTabSz="609555"/>
              <a:endParaRPr kumimoji="1" lang="zh-CN" altLang="en-US" sz="2400">
                <a:solidFill>
                  <a:srgbClr val="FFFFFF"/>
                </a:solidFill>
              </a:endParaRPr>
            </a:p>
          </p:txBody>
        </p:sp>
        <p:pic>
          <p:nvPicPr>
            <p:cNvPr id="30" name="图片 7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3859" y="97179"/>
              <a:ext cx="3242789" cy="3060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组合 8"/>
          <p:cNvGrpSpPr>
            <a:grpSpLocks/>
          </p:cNvGrpSpPr>
          <p:nvPr/>
        </p:nvGrpSpPr>
        <p:grpSpPr bwMode="auto">
          <a:xfrm>
            <a:off x="8761318" y="6265670"/>
            <a:ext cx="3275012" cy="514350"/>
            <a:chOff x="8489133" y="6214200"/>
            <a:chExt cx="3274986" cy="513407"/>
          </a:xfrm>
        </p:grpSpPr>
        <p:pic>
          <p:nvPicPr>
            <p:cNvPr id="33" name="图片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9133" y="6268655"/>
              <a:ext cx="307679" cy="396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文本框 10"/>
            <p:cNvSpPr txBox="1">
              <a:spLocks noChangeArrowheads="1"/>
            </p:cNvSpPr>
            <p:nvPr userDrawn="1"/>
          </p:nvSpPr>
          <p:spPr bwMode="auto">
            <a:xfrm>
              <a:off x="9334498" y="6214200"/>
              <a:ext cx="24296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1600" dirty="0">
                  <a:solidFill>
                    <a:srgbClr val="0D0D0D"/>
                  </a:solidFill>
                  <a:latin typeface="微软雅黑" panose="020B0503020204020204" pitchFamily="34" charset="-122"/>
                </a:rPr>
                <a:t>西北地区空中交通管理局</a:t>
              </a:r>
            </a:p>
          </p:txBody>
        </p:sp>
        <p:sp>
          <p:nvSpPr>
            <p:cNvPr id="35" name="文本框 11"/>
            <p:cNvSpPr txBox="1">
              <a:spLocks noChangeArrowheads="1"/>
            </p:cNvSpPr>
            <p:nvPr userDrawn="1"/>
          </p:nvSpPr>
          <p:spPr bwMode="auto">
            <a:xfrm>
              <a:off x="8780576" y="6512163"/>
              <a:ext cx="29835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800">
                  <a:solidFill>
                    <a:srgbClr val="0D0D0D"/>
                  </a:solidFill>
                </a:rPr>
                <a:t>Northwest Regional Air Traffic Management Bureau of CAAC</a:t>
              </a:r>
              <a:endParaRPr lang="zh-CN" altLang="en-US" sz="800">
                <a:solidFill>
                  <a:srgbClr val="0D0D0D"/>
                </a:solidFill>
              </a:endParaRPr>
            </a:p>
          </p:txBody>
        </p:sp>
        <p:sp>
          <p:nvSpPr>
            <p:cNvPr id="36" name="文本框 12"/>
            <p:cNvSpPr txBox="1">
              <a:spLocks noChangeArrowheads="1"/>
            </p:cNvSpPr>
            <p:nvPr userDrawn="1"/>
          </p:nvSpPr>
          <p:spPr bwMode="auto">
            <a:xfrm>
              <a:off x="8818677" y="6222087"/>
              <a:ext cx="655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800">
                  <a:solidFill>
                    <a:srgbClr val="0D0D0D"/>
                  </a:solidFill>
                  <a:latin typeface="微软雅黑" panose="020B0503020204020204" pitchFamily="34" charset="-122"/>
                </a:rPr>
                <a:t>中       国</a:t>
              </a:r>
              <a:endParaRPr lang="en-US" altLang="zh-CN" sz="800">
                <a:solidFill>
                  <a:srgbClr val="0D0D0D"/>
                </a:solidFill>
                <a:latin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800">
                  <a:solidFill>
                    <a:srgbClr val="0D0D0D"/>
                  </a:solidFill>
                  <a:latin typeface="微软雅黑" panose="020B0503020204020204" pitchFamily="34" charset="-122"/>
                </a:rPr>
                <a:t>民用航空</a:t>
              </a:r>
            </a:p>
          </p:txBody>
        </p:sp>
      </p:grpSp>
      <p:sp>
        <p:nvSpPr>
          <p:cNvPr id="37" name="圆角矩形 36"/>
          <p:cNvSpPr/>
          <p:nvPr/>
        </p:nvSpPr>
        <p:spPr>
          <a:xfrm>
            <a:off x="3119438" y="5170488"/>
            <a:ext cx="5953125" cy="1006475"/>
          </a:xfrm>
          <a:prstGeom prst="roundRect">
            <a:avLst>
              <a:gd name="adj" fmla="val 72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/>
                </a:solidFill>
                <a:latin typeface="微软雅黑" panose="020B0503020204020204" pitchFamily="34" charset="-122"/>
              </a:rPr>
              <a:t>报告人：于红伟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97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353319" y="524048"/>
            <a:ext cx="8735263" cy="501186"/>
          </a:xfrm>
        </p:spPr>
        <p:txBody>
          <a:bodyPr>
            <a:noAutofit/>
          </a:bodyPr>
          <a:lstStyle/>
          <a:p>
            <a:pPr lvl="0"/>
            <a:r>
              <a:rPr lang="zh-CN" altLang="en-US" sz="2400" b="1" dirty="0" smtClean="0">
                <a:solidFill>
                  <a:srgbClr val="000000"/>
                </a:solidFill>
                <a:latin typeface="+mn-ea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</a:rPr>
              <a:t>2</a:t>
            </a:r>
            <a:r>
              <a:rPr lang="zh-CN" altLang="en-US" sz="2400" b="1" dirty="0" smtClean="0">
                <a:solidFill>
                  <a:srgbClr val="000000"/>
                </a:solidFill>
                <a:latin typeface="+mn-ea"/>
              </a:rPr>
              <a:t>）</a:t>
            </a:r>
            <a:r>
              <a:rPr lang="zh-CN" altLang="zh-CN" sz="2400" b="1" kern="0" dirty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与管制部门协作配合，提升产品的</a:t>
            </a:r>
            <a:r>
              <a:rPr lang="zh-CN" altLang="zh-CN" sz="2400" b="1" kern="0" dirty="0" smtClean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解读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应用</a:t>
            </a:r>
            <a:r>
              <a:rPr lang="zh-CN" altLang="zh-CN" sz="2400" b="1" kern="0" dirty="0" smtClean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能力</a:t>
            </a:r>
            <a:endParaRPr lang="zh-CN" altLang="zh-CN" sz="1400" kern="100" dirty="0">
              <a:solidFill>
                <a:srgbClr val="103154"/>
              </a:solidFill>
              <a:latin typeface="微软雅黑"/>
              <a:cs typeface="Times New Roman" panose="02020603050405020304" pitchFamily="18" charset="0"/>
            </a:endParaRPr>
          </a:p>
          <a:p>
            <a:endParaRPr lang="zh-CN" altLang="zh-CN" sz="2400" dirty="0">
              <a:solidFill>
                <a:srgbClr val="000000"/>
              </a:solidFill>
              <a:latin typeface="+mn-ea"/>
            </a:endParaRPr>
          </a:p>
          <a:p>
            <a:endParaRPr lang="zh-CN" altLang="en-US" sz="1600" dirty="0"/>
          </a:p>
        </p:txBody>
      </p:sp>
      <p:grpSp>
        <p:nvGrpSpPr>
          <p:cNvPr id="2" name="组合 1"/>
          <p:cNvGrpSpPr/>
          <p:nvPr/>
        </p:nvGrpSpPr>
        <p:grpSpPr>
          <a:xfrm>
            <a:off x="609599" y="1889095"/>
            <a:ext cx="11200584" cy="3548812"/>
            <a:chOff x="609599" y="1889095"/>
            <a:chExt cx="11200584" cy="3548812"/>
          </a:xfrm>
        </p:grpSpPr>
        <p:sp>
          <p:nvSpPr>
            <p:cNvPr id="38" name="椭圆 37"/>
            <p:cNvSpPr/>
            <p:nvPr/>
          </p:nvSpPr>
          <p:spPr>
            <a:xfrm>
              <a:off x="4350326" y="2022769"/>
              <a:ext cx="3629889" cy="3228104"/>
            </a:xfrm>
            <a:prstGeom prst="ellipse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 smtClean="0"/>
                <a:t>天气与管制</a:t>
              </a:r>
              <a:endParaRPr lang="zh-CN" altLang="en-US" sz="3600" b="1" dirty="0"/>
            </a:p>
          </p:txBody>
        </p:sp>
        <p:sp>
          <p:nvSpPr>
            <p:cNvPr id="39" name="椭圆 38"/>
            <p:cNvSpPr/>
            <p:nvPr/>
          </p:nvSpPr>
          <p:spPr>
            <a:xfrm>
              <a:off x="4350326" y="1889095"/>
              <a:ext cx="1080000" cy="972000"/>
            </a:xfrm>
            <a:prstGeom prst="ellipse">
              <a:avLst/>
            </a:prstGeom>
            <a:ln w="57150">
              <a:solidFill>
                <a:srgbClr val="FF7F0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01</a:t>
              </a:r>
              <a:endPara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6857459" y="3998675"/>
              <a:ext cx="1080000" cy="972000"/>
            </a:xfrm>
            <a:prstGeom prst="ellipse">
              <a:avLst/>
            </a:prstGeom>
            <a:ln w="57150">
              <a:solidFill>
                <a:srgbClr val="FF7F0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03</a:t>
              </a:r>
              <a:endPara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6873453" y="1889095"/>
              <a:ext cx="1080000" cy="972000"/>
            </a:xfrm>
            <a:prstGeom prst="ellipse">
              <a:avLst/>
            </a:prstGeom>
            <a:ln w="57150">
              <a:solidFill>
                <a:srgbClr val="FF7F0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02</a:t>
              </a:r>
              <a:endPara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4350324" y="3999807"/>
              <a:ext cx="1080000" cy="972000"/>
            </a:xfrm>
            <a:prstGeom prst="ellipse">
              <a:avLst/>
            </a:prstGeom>
            <a:ln w="57150">
              <a:solidFill>
                <a:srgbClr val="FF7F0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04</a:t>
              </a:r>
              <a:endPara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609600" y="2258291"/>
              <a:ext cx="360000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8174183" y="2258291"/>
              <a:ext cx="363600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09599" y="4433461"/>
              <a:ext cx="360000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8162467" y="4447316"/>
              <a:ext cx="363600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637309" y="2307046"/>
              <a:ext cx="3287498" cy="11776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rgbClr val="000000"/>
                  </a:solidFill>
                </a:rPr>
                <a:t>推进管制与气象专业的深度结合（管制指挥）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8204033" y="2417886"/>
              <a:ext cx="359443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</a:rPr>
                <a:t>气象信息集成与管制运行决策系统相融合（</a:t>
              </a:r>
              <a:r>
                <a:rPr lang="zh-CN" altLang="en-US" sz="2400" dirty="0" smtClean="0">
                  <a:solidFill>
                    <a:srgbClr val="000000"/>
                  </a:solidFill>
                </a:rPr>
                <a:t>流量管理）</a:t>
              </a:r>
              <a:endParaRPr lang="zh-CN" altLang="zh-CN" sz="2400" dirty="0">
                <a:solidFill>
                  <a:srgbClr val="000000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8204033" y="4606910"/>
              <a:ext cx="314522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000000"/>
                  </a:solidFill>
                </a:rPr>
                <a:t>提升一线管制员对气象信息的解读能力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708444" y="4606910"/>
              <a:ext cx="314522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000000"/>
                  </a:solidFill>
                </a:rPr>
                <a:t>航空气象服务产品的内容多元化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22463" y="1821258"/>
            <a:ext cx="6207272" cy="2317097"/>
            <a:chOff x="1266033" y="2828925"/>
            <a:chExt cx="6757989" cy="2389647"/>
          </a:xfrm>
        </p:grpSpPr>
        <p:sp>
          <p:nvSpPr>
            <p:cNvPr id="28" name="自选图形 3"/>
            <p:cNvSpPr>
              <a:spLocks noChangeArrowheads="1"/>
            </p:cNvSpPr>
            <p:nvPr/>
          </p:nvSpPr>
          <p:spPr bwMode="gray">
            <a:xfrm>
              <a:off x="1266033" y="2828925"/>
              <a:ext cx="6757989" cy="2389647"/>
            </a:xfrm>
            <a:prstGeom prst="roundRect">
              <a:avLst>
                <a:gd name="adj" fmla="val 50000"/>
              </a:avLst>
            </a:prstGeom>
            <a:solidFill>
              <a:srgbClr val="01B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直线 4"/>
            <p:cNvSpPr>
              <a:spLocks noChangeShapeType="1"/>
            </p:cNvSpPr>
            <p:nvPr/>
          </p:nvSpPr>
          <p:spPr bwMode="gray">
            <a:xfrm flipH="1">
              <a:off x="2795590" y="4627563"/>
              <a:ext cx="4075113" cy="9525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直线 5"/>
            <p:cNvSpPr>
              <a:spLocks noChangeShapeType="1"/>
            </p:cNvSpPr>
            <p:nvPr/>
          </p:nvSpPr>
          <p:spPr bwMode="gray">
            <a:xfrm>
              <a:off x="2335215" y="3187700"/>
              <a:ext cx="4075113" cy="9525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椭圆 30"/>
            <p:cNvSpPr>
              <a:spLocks noChangeArrowheads="1"/>
            </p:cNvSpPr>
            <p:nvPr/>
          </p:nvSpPr>
          <p:spPr bwMode="ltGray">
            <a:xfrm>
              <a:off x="6180140" y="3197225"/>
              <a:ext cx="1423988" cy="1423988"/>
            </a:xfrm>
            <a:prstGeom prst="ellipse">
              <a:avLst/>
            </a:prstGeom>
            <a:solidFill>
              <a:srgbClr val="BBD5ED"/>
            </a:solidFill>
            <a:ln w="95250" algn="ctr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" name="椭圆 31"/>
            <p:cNvSpPr>
              <a:spLocks noChangeArrowheads="1"/>
            </p:cNvSpPr>
            <p:nvPr/>
          </p:nvSpPr>
          <p:spPr bwMode="gray">
            <a:xfrm>
              <a:off x="1684340" y="3197225"/>
              <a:ext cx="1423988" cy="1423988"/>
            </a:xfrm>
            <a:prstGeom prst="ellipse">
              <a:avLst/>
            </a:prstGeom>
            <a:gradFill rotWithShape="1">
              <a:gsLst>
                <a:gs pos="0">
                  <a:srgbClr val="92BCE2">
                    <a:gamma/>
                    <a:tint val="33333"/>
                    <a:invGamma/>
                  </a:srgbClr>
                </a:gs>
                <a:gs pos="100000">
                  <a:srgbClr val="92BCE2"/>
                </a:gs>
              </a:gsLst>
              <a:path path="shape">
                <a:fillToRect l="50000" t="50000" r="50000" b="50000"/>
              </a:path>
            </a:gradFill>
            <a:ln w="952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" name="矩形 32"/>
            <p:cNvSpPr>
              <a:spLocks noChangeArrowheads="1"/>
            </p:cNvSpPr>
            <p:nvPr/>
          </p:nvSpPr>
          <p:spPr bwMode="gray">
            <a:xfrm>
              <a:off x="2704543" y="4735875"/>
              <a:ext cx="392485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1C1C1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103154"/>
                  </a:solidFill>
                  <a:latin typeface="+mn-ea"/>
                  <a:cs typeface="Arial" charset="0"/>
                </a:rPr>
                <a:t>满足用户需求，提供准确预报</a:t>
              </a:r>
              <a:endParaRPr lang="en-US" altLang="zh-CN" sz="2000" dirty="0">
                <a:solidFill>
                  <a:srgbClr val="103154"/>
                </a:solidFill>
                <a:latin typeface="+mn-ea"/>
                <a:cs typeface="Arial" charset="0"/>
              </a:endParaRPr>
            </a:p>
          </p:txBody>
        </p:sp>
        <p:sp>
          <p:nvSpPr>
            <p:cNvPr id="34" name="矩形 33"/>
            <p:cNvSpPr>
              <a:spLocks noChangeArrowheads="1"/>
            </p:cNvSpPr>
            <p:nvPr/>
          </p:nvSpPr>
          <p:spPr bwMode="gray">
            <a:xfrm>
              <a:off x="1684340" y="3506133"/>
              <a:ext cx="142398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000000"/>
                  </a:solidFill>
                  <a:latin typeface="+mn-ea"/>
                  <a:cs typeface="Arial" charset="0"/>
                </a:rPr>
                <a:t>追求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+mn-ea"/>
                  <a:cs typeface="Arial" charset="0"/>
                </a:rPr>
                <a:t>自身发展</a:t>
              </a:r>
              <a:endParaRPr lang="en-US" altLang="zh-CN" sz="2400" b="1" dirty="0">
                <a:solidFill>
                  <a:srgbClr val="000000"/>
                </a:solidFill>
                <a:latin typeface="+mn-ea"/>
                <a:cs typeface="Arial" charset="0"/>
              </a:endParaRPr>
            </a:p>
          </p:txBody>
        </p:sp>
        <p:sp>
          <p:nvSpPr>
            <p:cNvPr id="35" name="矩形 34"/>
            <p:cNvSpPr>
              <a:spLocks noChangeArrowheads="1"/>
            </p:cNvSpPr>
            <p:nvPr/>
          </p:nvSpPr>
          <p:spPr bwMode="gray">
            <a:xfrm>
              <a:off x="6180140" y="3477652"/>
              <a:ext cx="142398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000000"/>
                  </a:solidFill>
                  <a:latin typeface="+mn-ea"/>
                  <a:cs typeface="Arial" charset="0"/>
                </a:rPr>
                <a:t>行业用户互动</a:t>
              </a:r>
              <a:endParaRPr lang="en-US" altLang="zh-CN" sz="2400" b="1" dirty="0">
                <a:solidFill>
                  <a:srgbClr val="000000"/>
                </a:solidFill>
                <a:latin typeface="+mn-ea"/>
                <a:cs typeface="Arial" charset="0"/>
              </a:endParaRPr>
            </a:p>
          </p:txBody>
        </p:sp>
        <p:sp>
          <p:nvSpPr>
            <p:cNvPr id="36" name="文本框 35"/>
            <p:cNvSpPr txBox="1">
              <a:spLocks noChangeArrowheads="1"/>
            </p:cNvSpPr>
            <p:nvPr/>
          </p:nvSpPr>
          <p:spPr bwMode="gray">
            <a:xfrm>
              <a:off x="3221040" y="3438520"/>
              <a:ext cx="281940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  <a:cs typeface="Arial" charset="0"/>
                </a:rPr>
                <a:t>航空气象服务</a:t>
              </a:r>
              <a:endParaRPr lang="en-US" altLang="zh-CN" sz="2800" b="1" dirty="0" smtClean="0">
                <a:solidFill>
                  <a:schemeClr val="bg1"/>
                </a:solidFill>
                <a:latin typeface="+mn-ea"/>
                <a:cs typeface="Arial" charset="0"/>
              </a:endParaRPr>
            </a:p>
            <a:p>
              <a:pPr algn="ctr" eaLnBrk="0" hangingPunct="0"/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  <a:cs typeface="Arial" charset="0"/>
                </a:rPr>
                <a:t>能力关键所在</a:t>
              </a:r>
              <a:endParaRPr lang="en-US" altLang="zh-CN" sz="2800" b="1" dirty="0">
                <a:solidFill>
                  <a:schemeClr val="bg1"/>
                </a:solidFill>
                <a:latin typeface="+mn-ea"/>
                <a:cs typeface="Arial" charset="0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2614613" y="4150555"/>
            <a:ext cx="73580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kern="0" dirty="0" smtClean="0">
                <a:solidFill>
                  <a:srgbClr val="00BFC3"/>
                </a:solidFill>
                <a:latin typeface="+mn-ea"/>
                <a:cs typeface="宋体" panose="02010600030101010101" pitchFamily="2" charset="-122"/>
              </a:rPr>
              <a:t>      </a:t>
            </a:r>
            <a:r>
              <a:rPr lang="zh-CN" altLang="en-US" sz="2800" kern="0" dirty="0" smtClean="0">
                <a:solidFill>
                  <a:srgbClr val="01BCFF"/>
                </a:solidFill>
                <a:latin typeface="+mn-ea"/>
                <a:cs typeface="宋体" panose="02010600030101010101" pitchFamily="2" charset="-122"/>
              </a:rPr>
              <a:t>天气对管制运行的影响贯穿于空中交通管理的始终，大到运行协调机制，流量战略、战术决策的宏观理念，小到每一架航班运行的微观管理，要做到将气象信息与航空管制运行紧密结合</a:t>
            </a:r>
            <a:r>
              <a:rPr lang="zh-CN" altLang="en-US" kern="0" dirty="0" smtClean="0">
                <a:solidFill>
                  <a:srgbClr val="01BCFF"/>
                </a:solidFill>
                <a:latin typeface="+mn-ea"/>
                <a:cs typeface="宋体" panose="02010600030101010101" pitchFamily="2" charset="-122"/>
              </a:rPr>
              <a:t>。</a:t>
            </a:r>
            <a:endParaRPr lang="zh-CN" altLang="zh-CN" kern="0" dirty="0">
              <a:solidFill>
                <a:srgbClr val="01BCFF"/>
              </a:solidFill>
              <a:latin typeface="+mn-ea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981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353319" y="524048"/>
            <a:ext cx="8735263" cy="501186"/>
          </a:xfrm>
        </p:spPr>
        <p:txBody>
          <a:bodyPr>
            <a:noAutofit/>
          </a:bodyPr>
          <a:lstStyle/>
          <a:p>
            <a:pPr lvl="0"/>
            <a:r>
              <a:rPr lang="zh-CN" altLang="en-US" sz="2400" b="1" dirty="0" smtClean="0">
                <a:solidFill>
                  <a:srgbClr val="000000"/>
                </a:solidFill>
                <a:latin typeface="+mn-ea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</a:rPr>
              <a:t>2</a:t>
            </a:r>
            <a:r>
              <a:rPr lang="zh-CN" altLang="en-US" sz="2400" b="1" dirty="0" smtClean="0">
                <a:solidFill>
                  <a:srgbClr val="000000"/>
                </a:solidFill>
                <a:latin typeface="+mn-ea"/>
              </a:rPr>
              <a:t>）</a:t>
            </a:r>
            <a:r>
              <a:rPr lang="zh-CN" altLang="zh-CN" sz="2400" b="1" kern="0" dirty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与管制部门协作配合，提升产品的</a:t>
            </a:r>
            <a:r>
              <a:rPr lang="zh-CN" altLang="zh-CN" sz="2400" b="1" kern="0" dirty="0" smtClean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解读</a:t>
            </a:r>
            <a:r>
              <a:rPr lang="zh-CN" altLang="en-US" sz="2400" b="1" kern="0" dirty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应用</a:t>
            </a:r>
            <a:r>
              <a:rPr lang="zh-CN" altLang="zh-CN" sz="2400" b="1" kern="0" dirty="0" smtClean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能力</a:t>
            </a:r>
            <a:endParaRPr lang="zh-CN" altLang="zh-CN" sz="1400" kern="100" dirty="0">
              <a:solidFill>
                <a:srgbClr val="103154"/>
              </a:solidFill>
              <a:latin typeface="微软雅黑"/>
              <a:cs typeface="Times New Roman" panose="02020603050405020304" pitchFamily="18" charset="0"/>
            </a:endParaRPr>
          </a:p>
          <a:p>
            <a:endParaRPr lang="zh-CN" altLang="zh-CN" sz="2400" dirty="0">
              <a:solidFill>
                <a:srgbClr val="000000"/>
              </a:solidFill>
              <a:latin typeface="+mn-ea"/>
            </a:endParaRPr>
          </a:p>
          <a:p>
            <a:endParaRPr lang="zh-CN" altLang="en-US" sz="1600" dirty="0"/>
          </a:p>
        </p:txBody>
      </p:sp>
      <p:grpSp>
        <p:nvGrpSpPr>
          <p:cNvPr id="5" name="组合 4"/>
          <p:cNvGrpSpPr/>
          <p:nvPr/>
        </p:nvGrpSpPr>
        <p:grpSpPr>
          <a:xfrm>
            <a:off x="1507527" y="955959"/>
            <a:ext cx="5863091" cy="457202"/>
            <a:chOff x="3131840" y="5767752"/>
            <a:chExt cx="5831632" cy="541568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3131840" y="6309320"/>
              <a:ext cx="5831632" cy="0"/>
            </a:xfrm>
            <a:prstGeom prst="line">
              <a:avLst/>
            </a:prstGeom>
            <a:ln>
              <a:solidFill>
                <a:srgbClr val="01BCFF"/>
              </a:solidFill>
              <a:head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3131840" y="5767752"/>
              <a:ext cx="265486" cy="541568"/>
            </a:xfrm>
            <a:prstGeom prst="line">
              <a:avLst/>
            </a:prstGeom>
            <a:ln>
              <a:solidFill>
                <a:srgbClr val="01BCFF"/>
              </a:solidFill>
              <a:headEnd w="lg" len="lg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椭圆 10"/>
          <p:cNvSpPr/>
          <p:nvPr/>
        </p:nvSpPr>
        <p:spPr>
          <a:xfrm>
            <a:off x="2024013" y="1191772"/>
            <a:ext cx="497514" cy="464150"/>
          </a:xfrm>
          <a:prstGeom prst="ellipse">
            <a:avLst/>
          </a:prstGeom>
          <a:solidFill>
            <a:srgbClr val="01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01</a:t>
            </a:r>
            <a:endParaRPr lang="zh-CN" altLang="en-US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TextBox 21"/>
          <p:cNvSpPr txBox="1"/>
          <p:nvPr/>
        </p:nvSpPr>
        <p:spPr>
          <a:xfrm>
            <a:off x="3164435" y="1054515"/>
            <a:ext cx="5488473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推进</a:t>
            </a:r>
            <a:r>
              <a:rPr lang="zh-CN" altLang="en-US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管制与气象专业的深度</a:t>
            </a:r>
            <a:r>
              <a:rPr lang="zh-CN" altLang="en-US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结合</a:t>
            </a:r>
            <a:endParaRPr lang="zh-CN" altLang="en-US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3" name="图示 12"/>
          <p:cNvGraphicFramePr/>
          <p:nvPr>
            <p:extLst>
              <p:ext uri="{D42A27DB-BD31-4B8C-83A1-F6EECF244321}">
                <p14:modId xmlns:p14="http://schemas.microsoft.com/office/powerpoint/2010/main" val="971596491"/>
              </p:ext>
            </p:extLst>
          </p:nvPr>
        </p:nvGraphicFramePr>
        <p:xfrm>
          <a:off x="1350962" y="949622"/>
          <a:ext cx="990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矩形 15"/>
          <p:cNvSpPr/>
          <p:nvPr/>
        </p:nvSpPr>
        <p:spPr>
          <a:xfrm>
            <a:off x="251541" y="5461154"/>
            <a:ext cx="78762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kern="0" dirty="0" smtClean="0">
                <a:solidFill>
                  <a:srgbClr val="00B0F0"/>
                </a:solidFill>
                <a:latin typeface="+mn-ea"/>
                <a:cs typeface="宋体" panose="02010600030101010101" pitchFamily="2" charset="-122"/>
              </a:rPr>
              <a:t>目前</a:t>
            </a:r>
            <a:r>
              <a:rPr lang="zh-CN" altLang="en-US" sz="2000" kern="0" dirty="0" smtClean="0">
                <a:solidFill>
                  <a:srgbClr val="00B0F0"/>
                </a:solidFill>
                <a:latin typeface="+mn-ea"/>
                <a:cs typeface="宋体" panose="02010600030101010101" pitchFamily="2" charset="-122"/>
              </a:rPr>
              <a:t>，</a:t>
            </a:r>
            <a:r>
              <a:rPr lang="zh-CN" altLang="zh-CN" sz="2000" kern="0" dirty="0" smtClean="0">
                <a:solidFill>
                  <a:srgbClr val="00B0F0"/>
                </a:solidFill>
                <a:latin typeface="+mn-ea"/>
                <a:cs typeface="宋体" panose="02010600030101010101" pitchFamily="2" charset="-122"/>
              </a:rPr>
              <a:t>我们正在尝试把航迹图导出后和单部雷达图叠加，后续将在区域雷达拼图的基础上做航迹图的进一步叠加，以及与地形、地貌、导航点的叠加</a:t>
            </a:r>
            <a:r>
              <a:rPr lang="zh-CN" altLang="en-US" sz="2000" kern="0" dirty="0" smtClean="0">
                <a:solidFill>
                  <a:srgbClr val="00B0F0"/>
                </a:solidFill>
                <a:latin typeface="+mn-ea"/>
                <a:cs typeface="宋体" panose="02010600030101010101" pitchFamily="2" charset="-122"/>
              </a:rPr>
              <a:t>。</a:t>
            </a:r>
            <a:endParaRPr lang="zh-CN" altLang="en-US" sz="2000" kern="0" dirty="0">
              <a:solidFill>
                <a:srgbClr val="00B0F0"/>
              </a:solidFill>
              <a:latin typeface="+mn-ea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991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3"/>
          <p:cNvSpPr>
            <a:spLocks noChangeArrowheads="1"/>
          </p:cNvSpPr>
          <p:nvPr/>
        </p:nvSpPr>
        <p:spPr bwMode="gray">
          <a:xfrm>
            <a:off x="1890378" y="4638467"/>
            <a:ext cx="8257314" cy="1782762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Top"/>
            <a:lightRig rig="legacyFlat1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16" name="Freeform 2"/>
          <p:cNvSpPr>
            <a:spLocks/>
          </p:cNvSpPr>
          <p:nvPr/>
        </p:nvSpPr>
        <p:spPr bwMode="blackWhite">
          <a:xfrm>
            <a:off x="5479176" y="1684387"/>
            <a:ext cx="5192108" cy="2791132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1564" y="340"/>
              </a:cxn>
              <a:cxn ang="0">
                <a:pos x="1564" y="0"/>
              </a:cxn>
              <a:cxn ang="0">
                <a:pos x="1977" y="1361"/>
              </a:cxn>
              <a:cxn ang="0">
                <a:pos x="1564" y="2695"/>
              </a:cxn>
              <a:cxn ang="0">
                <a:pos x="1564" y="2392"/>
              </a:cxn>
              <a:cxn ang="0">
                <a:pos x="0" y="2392"/>
              </a:cxn>
            </a:cxnLst>
            <a:rect l="0" t="0" r="r" b="b"/>
            <a:pathLst>
              <a:path w="1978" h="2696">
                <a:moveTo>
                  <a:pt x="0" y="340"/>
                </a:moveTo>
                <a:lnTo>
                  <a:pt x="1564" y="340"/>
                </a:lnTo>
                <a:lnTo>
                  <a:pt x="1564" y="0"/>
                </a:lnTo>
                <a:lnTo>
                  <a:pt x="1977" y="1361"/>
                </a:lnTo>
                <a:lnTo>
                  <a:pt x="1564" y="2695"/>
                </a:lnTo>
                <a:lnTo>
                  <a:pt x="1564" y="2392"/>
                </a:lnTo>
                <a:lnTo>
                  <a:pt x="0" y="2392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4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353319" y="524048"/>
            <a:ext cx="8735263" cy="501186"/>
          </a:xfrm>
        </p:spPr>
        <p:txBody>
          <a:bodyPr>
            <a:noAutofit/>
          </a:bodyPr>
          <a:lstStyle/>
          <a:p>
            <a:pPr lvl="0"/>
            <a:r>
              <a:rPr lang="zh-CN" altLang="en-US" sz="2400" b="1" dirty="0" smtClean="0">
                <a:solidFill>
                  <a:srgbClr val="000000"/>
                </a:solidFill>
                <a:latin typeface="+mn-ea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</a:rPr>
              <a:t>2</a:t>
            </a:r>
            <a:r>
              <a:rPr lang="zh-CN" altLang="en-US" sz="2400" b="1" dirty="0" smtClean="0">
                <a:solidFill>
                  <a:srgbClr val="000000"/>
                </a:solidFill>
                <a:latin typeface="+mn-ea"/>
              </a:rPr>
              <a:t>）</a:t>
            </a:r>
            <a:r>
              <a:rPr lang="zh-CN" altLang="zh-CN" sz="2400" b="1" kern="0" dirty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与管制部门协作配合，提升产品的</a:t>
            </a:r>
            <a:r>
              <a:rPr lang="zh-CN" altLang="zh-CN" sz="2400" b="1" kern="0" dirty="0" smtClean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解读</a:t>
            </a:r>
            <a:r>
              <a:rPr lang="zh-CN" altLang="en-US" sz="2400" b="1" kern="0" dirty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应用</a:t>
            </a:r>
            <a:r>
              <a:rPr lang="zh-CN" altLang="zh-CN" sz="2400" b="1" kern="0" dirty="0" smtClean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能力</a:t>
            </a:r>
            <a:endParaRPr lang="zh-CN" altLang="zh-CN" sz="1400" kern="100" dirty="0">
              <a:solidFill>
                <a:srgbClr val="103154"/>
              </a:solidFill>
              <a:latin typeface="微软雅黑"/>
              <a:cs typeface="Times New Roman" panose="02020603050405020304" pitchFamily="18" charset="0"/>
            </a:endParaRPr>
          </a:p>
          <a:p>
            <a:endParaRPr lang="zh-CN" altLang="zh-CN" sz="2400" dirty="0">
              <a:solidFill>
                <a:srgbClr val="000000"/>
              </a:solidFill>
              <a:latin typeface="+mn-ea"/>
            </a:endParaRPr>
          </a:p>
          <a:p>
            <a:endParaRPr lang="zh-CN" altLang="en-US" sz="1600" dirty="0"/>
          </a:p>
        </p:txBody>
      </p:sp>
      <p:grpSp>
        <p:nvGrpSpPr>
          <p:cNvPr id="5" name="组合 4"/>
          <p:cNvGrpSpPr/>
          <p:nvPr/>
        </p:nvGrpSpPr>
        <p:grpSpPr>
          <a:xfrm>
            <a:off x="1507527" y="955959"/>
            <a:ext cx="5863091" cy="457202"/>
            <a:chOff x="3131840" y="5767752"/>
            <a:chExt cx="5831632" cy="541568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3131840" y="6309320"/>
              <a:ext cx="5831632" cy="0"/>
            </a:xfrm>
            <a:prstGeom prst="line">
              <a:avLst/>
            </a:prstGeom>
            <a:ln>
              <a:solidFill>
                <a:srgbClr val="01BCFF"/>
              </a:solidFill>
              <a:head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3131840" y="5767752"/>
              <a:ext cx="265486" cy="541568"/>
            </a:xfrm>
            <a:prstGeom prst="line">
              <a:avLst/>
            </a:prstGeom>
            <a:ln>
              <a:solidFill>
                <a:srgbClr val="01BCFF"/>
              </a:solidFill>
              <a:headEnd w="lg" len="lg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椭圆 7"/>
          <p:cNvSpPr/>
          <p:nvPr/>
        </p:nvSpPr>
        <p:spPr>
          <a:xfrm>
            <a:off x="2024013" y="1247192"/>
            <a:ext cx="497514" cy="464150"/>
          </a:xfrm>
          <a:prstGeom prst="ellipse">
            <a:avLst/>
          </a:prstGeom>
          <a:solidFill>
            <a:srgbClr val="01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02</a:t>
            </a:r>
            <a:endParaRPr lang="zh-CN" altLang="en-US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TextBox 21"/>
          <p:cNvSpPr txBox="1"/>
          <p:nvPr/>
        </p:nvSpPr>
        <p:spPr>
          <a:xfrm>
            <a:off x="2928904" y="1054515"/>
            <a:ext cx="5488473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气象信息集成与管制运行决策系统相融合</a:t>
            </a:r>
          </a:p>
        </p:txBody>
      </p:sp>
      <p:sp>
        <p:nvSpPr>
          <p:cNvPr id="11" name="Freeform 3"/>
          <p:cNvSpPr>
            <a:spLocks/>
          </p:cNvSpPr>
          <p:nvPr/>
        </p:nvSpPr>
        <p:spPr bwMode="blackWhite">
          <a:xfrm>
            <a:off x="1705354" y="1440854"/>
            <a:ext cx="4266225" cy="1626689"/>
          </a:xfrm>
          <a:custGeom>
            <a:avLst/>
            <a:gdLst/>
            <a:ahLst/>
            <a:cxnLst>
              <a:cxn ang="0">
                <a:pos x="1638" y="434"/>
              </a:cxn>
              <a:cxn ang="0">
                <a:pos x="1638" y="0"/>
              </a:cxn>
              <a:cxn ang="0">
                <a:pos x="2023" y="993"/>
              </a:cxn>
              <a:cxn ang="0">
                <a:pos x="0" y="993"/>
              </a:cxn>
              <a:cxn ang="0">
                <a:pos x="0" y="434"/>
              </a:cxn>
              <a:cxn ang="0">
                <a:pos x="1638" y="434"/>
              </a:cxn>
            </a:cxnLst>
            <a:rect l="0" t="0" r="r" b="b"/>
            <a:pathLst>
              <a:path w="2024" h="994">
                <a:moveTo>
                  <a:pt x="1638" y="434"/>
                </a:moveTo>
                <a:lnTo>
                  <a:pt x="1638" y="0"/>
                </a:lnTo>
                <a:lnTo>
                  <a:pt x="2023" y="993"/>
                </a:lnTo>
                <a:lnTo>
                  <a:pt x="0" y="993"/>
                </a:lnTo>
                <a:lnTo>
                  <a:pt x="0" y="434"/>
                </a:lnTo>
                <a:lnTo>
                  <a:pt x="1638" y="434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12" name="Freeform 4"/>
          <p:cNvSpPr>
            <a:spLocks/>
          </p:cNvSpPr>
          <p:nvPr/>
        </p:nvSpPr>
        <p:spPr bwMode="blackWhite">
          <a:xfrm>
            <a:off x="1705354" y="3066098"/>
            <a:ext cx="4266225" cy="1547451"/>
          </a:xfrm>
          <a:custGeom>
            <a:avLst/>
            <a:gdLst/>
            <a:ahLst/>
            <a:cxnLst>
              <a:cxn ang="0">
                <a:pos x="1638" y="558"/>
              </a:cxn>
              <a:cxn ang="0">
                <a:pos x="1638" y="992"/>
              </a:cxn>
              <a:cxn ang="0">
                <a:pos x="2023" y="0"/>
              </a:cxn>
              <a:cxn ang="0">
                <a:pos x="0" y="0"/>
              </a:cxn>
              <a:cxn ang="0">
                <a:pos x="0" y="558"/>
              </a:cxn>
              <a:cxn ang="0">
                <a:pos x="1638" y="558"/>
              </a:cxn>
            </a:cxnLst>
            <a:rect l="0" t="0" r="r" b="b"/>
            <a:pathLst>
              <a:path w="2024" h="993">
                <a:moveTo>
                  <a:pt x="1638" y="558"/>
                </a:moveTo>
                <a:lnTo>
                  <a:pt x="1638" y="992"/>
                </a:lnTo>
                <a:lnTo>
                  <a:pt x="2023" y="0"/>
                </a:lnTo>
                <a:lnTo>
                  <a:pt x="0" y="0"/>
                </a:lnTo>
                <a:lnTo>
                  <a:pt x="0" y="558"/>
                </a:lnTo>
                <a:lnTo>
                  <a:pt x="1638" y="558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939632" y="2251880"/>
            <a:ext cx="349480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defTabSz="787400"/>
            <a:r>
              <a:rPr lang="zh-CN" altLang="en-US" sz="2000" b="1" dirty="0" smtClean="0">
                <a:ln w="0"/>
                <a:latin typeface="+mn-ea"/>
              </a:rPr>
              <a:t>重要气象信息与面向决策的自动化系统（如</a:t>
            </a:r>
            <a:r>
              <a:rPr lang="en-US" altLang="en-US" sz="2000" b="1" dirty="0" smtClean="0">
                <a:ln w="0"/>
                <a:latin typeface="+mn-ea"/>
              </a:rPr>
              <a:t>CDM</a:t>
            </a:r>
            <a:r>
              <a:rPr lang="zh-CN" altLang="en-US" sz="2000" b="1" dirty="0" smtClean="0">
                <a:ln w="0"/>
                <a:latin typeface="+mn-ea"/>
              </a:rPr>
              <a:t>）相结合</a:t>
            </a:r>
            <a:endParaRPr lang="en-US" altLang="zh-CN" sz="2000" b="1" dirty="0" smtClean="0">
              <a:ln w="0"/>
              <a:latin typeface="+mn-ea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939632" y="3242358"/>
            <a:ext cx="361863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defTabSz="787400"/>
            <a:r>
              <a:rPr lang="zh-CN" altLang="en-US" sz="2000" b="1" dirty="0" smtClean="0">
                <a:ln w="0"/>
                <a:latin typeface="+mn-ea"/>
              </a:rPr>
              <a:t>重要气象信息与航班大面积延误决策程序（如</a:t>
            </a:r>
            <a:r>
              <a:rPr lang="en-US" altLang="en-US" sz="2000" b="1" dirty="0" smtClean="0">
                <a:ln w="0"/>
                <a:latin typeface="+mn-ea"/>
              </a:rPr>
              <a:t>MDRS</a:t>
            </a:r>
            <a:r>
              <a:rPr lang="zh-CN" altLang="en-US" sz="2000" b="1" dirty="0" smtClean="0">
                <a:ln w="0"/>
                <a:latin typeface="+mn-ea"/>
              </a:rPr>
              <a:t>）相结合</a:t>
            </a:r>
            <a:endParaRPr lang="en-US" altLang="zh-CN" sz="2000" b="1" dirty="0" smtClean="0">
              <a:ln w="0"/>
              <a:latin typeface="+mn-ea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971579" y="2149799"/>
            <a:ext cx="395854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defTabSz="787400"/>
            <a:r>
              <a:rPr lang="zh-CN" altLang="en-US" sz="2000" b="1" dirty="0" smtClean="0">
                <a:ln w="0"/>
                <a:solidFill>
                  <a:srgbClr val="FFC000"/>
                </a:solidFill>
                <a:latin typeface="+mj-ea"/>
              </a:rPr>
              <a:t>把</a:t>
            </a:r>
            <a:r>
              <a:rPr lang="zh-CN" altLang="en-US" sz="2000" b="1" dirty="0">
                <a:ln w="0"/>
                <a:solidFill>
                  <a:srgbClr val="FFC000"/>
                </a:solidFill>
                <a:latin typeface="+mj-ea"/>
              </a:rPr>
              <a:t>天气的影响降到最低、管制运行效率</a:t>
            </a:r>
            <a:r>
              <a:rPr lang="zh-CN" altLang="en-US" sz="2000" b="1" dirty="0" smtClean="0">
                <a:ln w="0"/>
                <a:solidFill>
                  <a:srgbClr val="FFC000"/>
                </a:solidFill>
                <a:latin typeface="+mj-ea"/>
              </a:rPr>
              <a:t>最大化</a:t>
            </a:r>
            <a:r>
              <a:rPr lang="zh-CN" altLang="en-US" sz="2000" b="1" dirty="0">
                <a:ln w="0"/>
                <a:solidFill>
                  <a:srgbClr val="FFC000"/>
                </a:solidFill>
                <a:latin typeface="+mj-ea"/>
              </a:rPr>
              <a:t>，</a:t>
            </a:r>
            <a:r>
              <a:rPr lang="zh-CN" altLang="en-US" sz="2000" b="1" dirty="0" smtClean="0">
                <a:ln w="0"/>
                <a:solidFill>
                  <a:schemeClr val="tx1">
                    <a:lumMod val="90000"/>
                    <a:lumOff val="10000"/>
                  </a:schemeClr>
                </a:solidFill>
                <a:latin typeface="+mj-ea"/>
              </a:rPr>
              <a:t>推动航空气象信息成为管制运行的重要参考依据，进一步转变为决策工具，最终自动实现将最有价值的气象信息集成到空管运行决策系统。</a:t>
            </a:r>
            <a:endParaRPr lang="en-US" altLang="zh-CN" sz="2000" b="1" dirty="0" smtClean="0">
              <a:ln w="0"/>
              <a:solidFill>
                <a:schemeClr val="tx1">
                  <a:lumMod val="90000"/>
                  <a:lumOff val="10000"/>
                </a:schemeClr>
              </a:solidFill>
              <a:latin typeface="+mj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890378" y="4649777"/>
            <a:ext cx="8306568" cy="2034477"/>
            <a:chOff x="1834958" y="4719052"/>
            <a:chExt cx="8306568" cy="2034477"/>
          </a:xfrm>
        </p:grpSpPr>
        <p:sp>
          <p:nvSpPr>
            <p:cNvPr id="17" name="矩形 16"/>
            <p:cNvSpPr/>
            <p:nvPr/>
          </p:nvSpPr>
          <p:spPr>
            <a:xfrm>
              <a:off x="4604720" y="4722204"/>
              <a:ext cx="2733718" cy="203132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zh-CN" dirty="0">
                  <a:ln w="0"/>
                  <a:solidFill>
                    <a:srgbClr val="00B0F0"/>
                  </a:solidFill>
                  <a:latin typeface="+mn-ea"/>
                </a:rPr>
                <a:t>区域管制</a:t>
              </a:r>
              <a:r>
                <a:rPr lang="zh-CN" altLang="zh-CN" dirty="0" smtClean="0">
                  <a:ln w="0"/>
                  <a:solidFill>
                    <a:srgbClr val="00B0F0"/>
                  </a:solidFill>
                  <a:latin typeface="+mn-ea"/>
                </a:rPr>
                <a:t>大厅</a:t>
              </a:r>
              <a:r>
                <a:rPr lang="zh-CN" altLang="en-US" dirty="0" smtClean="0">
                  <a:ln w="0"/>
                  <a:solidFill>
                    <a:srgbClr val="00B0F0"/>
                  </a:solidFill>
                  <a:latin typeface="+mn-ea"/>
                </a:rPr>
                <a:t>气象</a:t>
              </a:r>
              <a:r>
                <a:rPr lang="zh-CN" altLang="zh-CN" dirty="0" smtClean="0">
                  <a:ln w="0"/>
                  <a:solidFill>
                    <a:srgbClr val="00B0F0"/>
                  </a:solidFill>
                  <a:latin typeface="+mn-ea"/>
                </a:rPr>
                <a:t>服务</a:t>
              </a:r>
              <a:r>
                <a:rPr lang="zh-CN" altLang="zh-CN" dirty="0">
                  <a:ln w="0"/>
                  <a:solidFill>
                    <a:srgbClr val="00B0F0"/>
                  </a:solidFill>
                  <a:latin typeface="+mn-ea"/>
                </a:rPr>
                <a:t>席位</a:t>
              </a:r>
              <a:r>
                <a:rPr lang="zh-CN" altLang="zh-CN" dirty="0" smtClean="0">
                  <a:ln w="0"/>
                  <a:solidFill>
                    <a:srgbClr val="00B0F0"/>
                  </a:solidFill>
                  <a:latin typeface="+mn-ea"/>
                </a:rPr>
                <a:t>，</a:t>
              </a:r>
              <a:r>
                <a:rPr lang="zh-CN" altLang="zh-CN" dirty="0">
                  <a:ln w="0"/>
                  <a:solidFill>
                    <a:srgbClr val="00B0F0"/>
                  </a:solidFill>
                  <a:latin typeface="+mn-ea"/>
                </a:rPr>
                <a:t>紧邻</a:t>
              </a:r>
              <a:r>
                <a:rPr lang="zh-CN" altLang="zh-CN" dirty="0" smtClean="0">
                  <a:ln w="0"/>
                  <a:solidFill>
                    <a:srgbClr val="00B0F0"/>
                  </a:solidFill>
                  <a:latin typeface="+mn-ea"/>
                </a:rPr>
                <a:t>流量席位</a:t>
              </a:r>
              <a:r>
                <a:rPr lang="zh-CN" altLang="en-US" dirty="0" smtClean="0">
                  <a:ln w="0"/>
                  <a:solidFill>
                    <a:srgbClr val="00B0F0"/>
                  </a:solidFill>
                  <a:latin typeface="+mn-ea"/>
                </a:rPr>
                <a:t>，</a:t>
              </a:r>
              <a:r>
                <a:rPr lang="zh-CN" altLang="zh-CN" dirty="0" smtClean="0">
                  <a:ln w="0"/>
                  <a:solidFill>
                    <a:srgbClr val="00B0F0"/>
                  </a:solidFill>
                  <a:latin typeface="+mn-ea"/>
                </a:rPr>
                <a:t>每天固定</a:t>
              </a:r>
              <a:r>
                <a:rPr lang="zh-CN" altLang="en-US" dirty="0" smtClean="0">
                  <a:ln w="0"/>
                  <a:solidFill>
                    <a:srgbClr val="00B0F0"/>
                  </a:solidFill>
                  <a:latin typeface="+mn-ea"/>
                </a:rPr>
                <a:t>为</a:t>
              </a:r>
              <a:r>
                <a:rPr lang="zh-CN" altLang="zh-CN" dirty="0" smtClean="0">
                  <a:ln w="0"/>
                  <a:solidFill>
                    <a:srgbClr val="00B0F0"/>
                  </a:solidFill>
                  <a:latin typeface="+mn-ea"/>
                </a:rPr>
                <a:t>流量</a:t>
              </a:r>
              <a:r>
                <a:rPr lang="zh-CN" altLang="en-US" dirty="0" smtClean="0">
                  <a:ln w="0"/>
                  <a:solidFill>
                    <a:srgbClr val="00B0F0"/>
                  </a:solidFill>
                  <a:latin typeface="+mn-ea"/>
                </a:rPr>
                <a:t>提供</a:t>
              </a:r>
              <a:r>
                <a:rPr lang="zh-CN" altLang="zh-CN" dirty="0" smtClean="0">
                  <a:ln w="0"/>
                  <a:solidFill>
                    <a:srgbClr val="00B0F0"/>
                  </a:solidFill>
                  <a:latin typeface="+mn-ea"/>
                </a:rPr>
                <a:t>天气趋势，</a:t>
              </a:r>
              <a:r>
                <a:rPr lang="zh-CN" altLang="en-US" dirty="0" smtClean="0">
                  <a:ln w="0"/>
                  <a:solidFill>
                    <a:srgbClr val="00B0F0"/>
                  </a:solidFill>
                  <a:latin typeface="+mn-ea"/>
                </a:rPr>
                <a:t>复杂天气下</a:t>
              </a:r>
              <a:r>
                <a:rPr lang="zh-CN" altLang="zh-CN" dirty="0" smtClean="0">
                  <a:ln w="0"/>
                  <a:solidFill>
                    <a:srgbClr val="00B0F0"/>
                  </a:solidFill>
                  <a:latin typeface="+mn-ea"/>
                </a:rPr>
                <a:t>为流量提供</a:t>
              </a:r>
              <a:r>
                <a:rPr lang="zh-CN" altLang="zh-CN" dirty="0">
                  <a:ln w="0"/>
                  <a:solidFill>
                    <a:srgbClr val="00B0F0"/>
                  </a:solidFill>
                  <a:latin typeface="+mn-ea"/>
                </a:rPr>
                <a:t>是否启动航班大面积延误应急响应</a:t>
              </a:r>
              <a:r>
                <a:rPr lang="zh-CN" altLang="zh-CN" dirty="0" smtClean="0">
                  <a:ln w="0"/>
                  <a:solidFill>
                    <a:srgbClr val="00B0F0"/>
                  </a:solidFill>
                  <a:latin typeface="+mn-ea"/>
                </a:rPr>
                <a:t>机制及</a:t>
              </a:r>
              <a:r>
                <a:rPr lang="zh-CN" altLang="zh-CN" dirty="0">
                  <a:ln w="0"/>
                  <a:solidFill>
                    <a:srgbClr val="00B0F0"/>
                  </a:solidFill>
                  <a:latin typeface="+mn-ea"/>
                </a:rPr>
                <a:t>流量控制的建设性</a:t>
              </a:r>
              <a:r>
                <a:rPr lang="zh-CN" altLang="zh-CN" dirty="0" smtClean="0">
                  <a:ln w="0"/>
                  <a:solidFill>
                    <a:srgbClr val="00B0F0"/>
                  </a:solidFill>
                  <a:latin typeface="+mn-ea"/>
                </a:rPr>
                <a:t>意见</a:t>
              </a:r>
              <a:r>
                <a:rPr lang="zh-CN" altLang="en-US" b="1" dirty="0" smtClean="0">
                  <a:ln w="0"/>
                  <a:solidFill>
                    <a:srgbClr val="00B0F0"/>
                  </a:solidFill>
                  <a:latin typeface="+mn-ea"/>
                </a:rPr>
                <a:t>。</a:t>
              </a:r>
              <a:endParaRPr lang="zh-CN" altLang="en-US" b="1" dirty="0">
                <a:ln w="0"/>
                <a:solidFill>
                  <a:srgbClr val="00B0F0"/>
                </a:solidFill>
                <a:latin typeface="+mn-ea"/>
              </a:endParaRPr>
            </a:p>
          </p:txBody>
        </p:sp>
        <p:pic>
          <p:nvPicPr>
            <p:cNvPr id="19" name="Picture 2" descr="I:\laptop\F\201406\323\mmexport138139273912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4958" y="4719052"/>
              <a:ext cx="2751437" cy="20232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XTT\Documents\徐冰\徐冰\20131105_11170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70617" y="4719052"/>
              <a:ext cx="2770909" cy="20232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01650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9" grpId="0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353319" y="524048"/>
            <a:ext cx="8735263" cy="501186"/>
          </a:xfrm>
        </p:spPr>
        <p:txBody>
          <a:bodyPr>
            <a:noAutofit/>
          </a:bodyPr>
          <a:lstStyle/>
          <a:p>
            <a:pPr lvl="0"/>
            <a:r>
              <a:rPr lang="zh-CN" altLang="en-US" sz="2400" b="1" dirty="0" smtClean="0">
                <a:solidFill>
                  <a:srgbClr val="000000"/>
                </a:solidFill>
                <a:latin typeface="+mn-ea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</a:rPr>
              <a:t>2</a:t>
            </a:r>
            <a:r>
              <a:rPr lang="zh-CN" altLang="en-US" sz="2400" b="1" dirty="0" smtClean="0">
                <a:solidFill>
                  <a:srgbClr val="000000"/>
                </a:solidFill>
                <a:latin typeface="+mn-ea"/>
              </a:rPr>
              <a:t>）</a:t>
            </a:r>
            <a:r>
              <a:rPr lang="zh-CN" altLang="zh-CN" sz="2400" b="1" kern="0" dirty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与管制部门协作配合，提升产品的</a:t>
            </a:r>
            <a:r>
              <a:rPr lang="zh-CN" altLang="zh-CN" sz="2400" b="1" kern="0" dirty="0" smtClean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解读</a:t>
            </a:r>
            <a:r>
              <a:rPr lang="zh-CN" altLang="en-US" sz="2400" b="1" kern="0" dirty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应用</a:t>
            </a:r>
            <a:r>
              <a:rPr lang="zh-CN" altLang="zh-CN" sz="2400" b="1" kern="0" dirty="0" smtClean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能力</a:t>
            </a:r>
            <a:endParaRPr lang="zh-CN" altLang="zh-CN" sz="1400" kern="100" dirty="0">
              <a:solidFill>
                <a:srgbClr val="103154"/>
              </a:solidFill>
              <a:latin typeface="微软雅黑"/>
              <a:cs typeface="Times New Roman" panose="02020603050405020304" pitchFamily="18" charset="0"/>
            </a:endParaRPr>
          </a:p>
          <a:p>
            <a:endParaRPr lang="zh-CN" altLang="zh-CN" sz="2400" dirty="0">
              <a:solidFill>
                <a:srgbClr val="000000"/>
              </a:solidFill>
              <a:latin typeface="+mn-ea"/>
            </a:endParaRPr>
          </a:p>
          <a:p>
            <a:endParaRPr lang="zh-CN" altLang="en-US" sz="1600" dirty="0"/>
          </a:p>
        </p:txBody>
      </p:sp>
      <p:grpSp>
        <p:nvGrpSpPr>
          <p:cNvPr id="5" name="组合 4"/>
          <p:cNvGrpSpPr/>
          <p:nvPr/>
        </p:nvGrpSpPr>
        <p:grpSpPr>
          <a:xfrm>
            <a:off x="1507527" y="955959"/>
            <a:ext cx="5863091" cy="457202"/>
            <a:chOff x="3131840" y="5767752"/>
            <a:chExt cx="5831632" cy="541568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3131840" y="6309320"/>
              <a:ext cx="5831632" cy="0"/>
            </a:xfrm>
            <a:prstGeom prst="line">
              <a:avLst/>
            </a:prstGeom>
            <a:ln>
              <a:solidFill>
                <a:srgbClr val="01BCFF"/>
              </a:solidFill>
              <a:head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3131840" y="5767752"/>
              <a:ext cx="265486" cy="541568"/>
            </a:xfrm>
            <a:prstGeom prst="line">
              <a:avLst/>
            </a:prstGeom>
            <a:ln>
              <a:solidFill>
                <a:srgbClr val="01BCFF"/>
              </a:solidFill>
              <a:headEnd w="lg" len="lg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椭圆 7"/>
          <p:cNvSpPr/>
          <p:nvPr/>
        </p:nvSpPr>
        <p:spPr>
          <a:xfrm>
            <a:off x="2024013" y="1247192"/>
            <a:ext cx="497514" cy="464150"/>
          </a:xfrm>
          <a:prstGeom prst="ellipse">
            <a:avLst/>
          </a:prstGeom>
          <a:solidFill>
            <a:srgbClr val="01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03</a:t>
            </a:r>
            <a:endParaRPr lang="zh-CN" altLang="en-US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TextBox 21"/>
          <p:cNvSpPr txBox="1"/>
          <p:nvPr/>
        </p:nvSpPr>
        <p:spPr>
          <a:xfrm>
            <a:off x="2928904" y="1054515"/>
            <a:ext cx="5488473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提升一线管制员对气象信息的解读能力</a:t>
            </a:r>
          </a:p>
        </p:txBody>
      </p:sp>
      <p:graphicFrame>
        <p:nvGraphicFramePr>
          <p:cNvPr id="10" name="图示 9"/>
          <p:cNvGraphicFramePr/>
          <p:nvPr>
            <p:extLst>
              <p:ext uri="{D42A27DB-BD31-4B8C-83A1-F6EECF244321}">
                <p14:modId xmlns:p14="http://schemas.microsoft.com/office/powerpoint/2010/main" val="845217438"/>
              </p:ext>
            </p:extLst>
          </p:nvPr>
        </p:nvGraphicFramePr>
        <p:xfrm>
          <a:off x="815099" y="2063608"/>
          <a:ext cx="6303819" cy="279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矩形 10"/>
          <p:cNvSpPr/>
          <p:nvPr/>
        </p:nvSpPr>
        <p:spPr>
          <a:xfrm>
            <a:off x="7349820" y="2774103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0" dirty="0" smtClean="0">
                <a:solidFill>
                  <a:srgbClr val="103154"/>
                </a:solidFill>
                <a:latin typeface="+mn-ea"/>
                <a:cs typeface="宋体" panose="02010600030101010101" pitchFamily="2" charset="-122"/>
              </a:rPr>
              <a:t>不同专业融合</a:t>
            </a:r>
            <a:r>
              <a:rPr lang="zh-CN" altLang="zh-CN" sz="2800" kern="0" dirty="0">
                <a:solidFill>
                  <a:srgbClr val="103154"/>
                </a:solidFill>
                <a:latin typeface="+mn-ea"/>
                <a:cs typeface="宋体" panose="02010600030101010101" pitchFamily="2" charset="-122"/>
              </a:rPr>
              <a:t>统一</a:t>
            </a:r>
            <a:endParaRPr lang="zh-CN" altLang="en-US" sz="2800" dirty="0">
              <a:solidFill>
                <a:srgbClr val="103154"/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11212" y="3503601"/>
            <a:ext cx="413446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zh-CN" sz="2800" kern="0" dirty="0" smtClean="0">
                <a:solidFill>
                  <a:srgbClr val="103154"/>
                </a:solidFill>
                <a:latin typeface="+mn-ea"/>
                <a:cs typeface="宋体" panose="02010600030101010101" pitchFamily="2" charset="-122"/>
              </a:rPr>
              <a:t>专业知识交流学习</a:t>
            </a:r>
            <a:endParaRPr lang="en-US" altLang="zh-CN" sz="2800" kern="0" dirty="0" smtClean="0">
              <a:solidFill>
                <a:srgbClr val="103154"/>
              </a:solidFill>
              <a:latin typeface="+mn-ea"/>
              <a:cs typeface="宋体" panose="02010600030101010101" pitchFamily="2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zh-CN" sz="2800" kern="0" dirty="0" smtClean="0">
                <a:solidFill>
                  <a:srgbClr val="103154"/>
                </a:solidFill>
                <a:latin typeface="+mn-ea"/>
                <a:cs typeface="宋体" panose="02010600030101010101" pitchFamily="2" charset="-122"/>
              </a:rPr>
              <a:t>熟知相互工作</a:t>
            </a:r>
            <a:r>
              <a:rPr lang="zh-CN" altLang="zh-CN" sz="2800" kern="0" dirty="0">
                <a:solidFill>
                  <a:srgbClr val="103154"/>
                </a:solidFill>
                <a:latin typeface="+mn-ea"/>
                <a:cs typeface="宋体" panose="02010600030101010101" pitchFamily="2" charset="-122"/>
              </a:rPr>
              <a:t>和产品诉求</a:t>
            </a:r>
            <a:endParaRPr lang="zh-CN" altLang="en-US" sz="2800" kern="0" dirty="0">
              <a:solidFill>
                <a:srgbClr val="103154"/>
              </a:solidFill>
              <a:latin typeface="+mn-ea"/>
              <a:cs typeface="宋体" panose="02010600030101010101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726827" y="3434326"/>
            <a:ext cx="4134465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3836717634"/>
              </p:ext>
            </p:extLst>
          </p:nvPr>
        </p:nvGraphicFramePr>
        <p:xfrm>
          <a:off x="2207202" y="4286252"/>
          <a:ext cx="7594023" cy="2837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2742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353319" y="524048"/>
            <a:ext cx="8735263" cy="501186"/>
          </a:xfrm>
        </p:spPr>
        <p:txBody>
          <a:bodyPr>
            <a:noAutofit/>
          </a:bodyPr>
          <a:lstStyle/>
          <a:p>
            <a:pPr lvl="0"/>
            <a:r>
              <a:rPr lang="zh-CN" altLang="en-US" sz="2400" b="1" dirty="0" smtClean="0">
                <a:solidFill>
                  <a:srgbClr val="000000"/>
                </a:solidFill>
                <a:latin typeface="+mn-ea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</a:rPr>
              <a:t>2</a:t>
            </a:r>
            <a:r>
              <a:rPr lang="zh-CN" altLang="en-US" sz="2400" b="1" dirty="0" smtClean="0">
                <a:solidFill>
                  <a:srgbClr val="000000"/>
                </a:solidFill>
                <a:latin typeface="+mn-ea"/>
              </a:rPr>
              <a:t>）</a:t>
            </a:r>
            <a:r>
              <a:rPr lang="zh-CN" altLang="zh-CN" sz="2400" b="1" kern="0" dirty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与管制部门协作配合，提升产品的</a:t>
            </a:r>
            <a:r>
              <a:rPr lang="zh-CN" altLang="zh-CN" sz="2400" b="1" kern="0" dirty="0" smtClean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解读</a:t>
            </a:r>
            <a:r>
              <a:rPr lang="zh-CN" altLang="en-US" sz="2400" b="1" kern="0" dirty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应用</a:t>
            </a:r>
            <a:r>
              <a:rPr lang="zh-CN" altLang="zh-CN" sz="2400" b="1" kern="0" dirty="0" smtClean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能力</a:t>
            </a:r>
            <a:endParaRPr lang="zh-CN" altLang="zh-CN" sz="1400" kern="100" dirty="0">
              <a:solidFill>
                <a:srgbClr val="103154"/>
              </a:solidFill>
              <a:latin typeface="微软雅黑"/>
              <a:cs typeface="Times New Roman" panose="02020603050405020304" pitchFamily="18" charset="0"/>
            </a:endParaRPr>
          </a:p>
          <a:p>
            <a:endParaRPr lang="zh-CN" altLang="zh-CN" sz="2400" dirty="0">
              <a:solidFill>
                <a:srgbClr val="000000"/>
              </a:solidFill>
              <a:latin typeface="+mn-ea"/>
            </a:endParaRPr>
          </a:p>
          <a:p>
            <a:endParaRPr lang="zh-CN" altLang="en-US" sz="1600" dirty="0"/>
          </a:p>
        </p:txBody>
      </p:sp>
      <p:grpSp>
        <p:nvGrpSpPr>
          <p:cNvPr id="5" name="组合 4"/>
          <p:cNvGrpSpPr/>
          <p:nvPr/>
        </p:nvGrpSpPr>
        <p:grpSpPr>
          <a:xfrm>
            <a:off x="1507527" y="955959"/>
            <a:ext cx="5863091" cy="457202"/>
            <a:chOff x="3131840" y="5767752"/>
            <a:chExt cx="5831632" cy="541568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3131840" y="6309320"/>
              <a:ext cx="5831632" cy="0"/>
            </a:xfrm>
            <a:prstGeom prst="line">
              <a:avLst/>
            </a:prstGeom>
            <a:ln>
              <a:solidFill>
                <a:srgbClr val="01BCFF"/>
              </a:solidFill>
              <a:head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3131840" y="5767752"/>
              <a:ext cx="265486" cy="541568"/>
            </a:xfrm>
            <a:prstGeom prst="line">
              <a:avLst/>
            </a:prstGeom>
            <a:ln>
              <a:solidFill>
                <a:srgbClr val="01BCFF"/>
              </a:solidFill>
              <a:headEnd w="lg" len="lg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椭圆 7"/>
          <p:cNvSpPr/>
          <p:nvPr/>
        </p:nvSpPr>
        <p:spPr>
          <a:xfrm>
            <a:off x="2024013" y="1247192"/>
            <a:ext cx="497514" cy="464150"/>
          </a:xfrm>
          <a:prstGeom prst="ellipse">
            <a:avLst/>
          </a:prstGeom>
          <a:solidFill>
            <a:srgbClr val="01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04</a:t>
            </a:r>
            <a:endParaRPr lang="zh-CN" altLang="en-US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TextBox 21"/>
          <p:cNvSpPr txBox="1"/>
          <p:nvPr/>
        </p:nvSpPr>
        <p:spPr>
          <a:xfrm>
            <a:off x="2928904" y="1054515"/>
            <a:ext cx="5488473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航空气象服务产品的内容多元化</a:t>
            </a:r>
          </a:p>
        </p:txBody>
      </p:sp>
      <p:graphicFrame>
        <p:nvGraphicFramePr>
          <p:cNvPr id="10" name="图示 9"/>
          <p:cNvGraphicFramePr/>
          <p:nvPr>
            <p:extLst>
              <p:ext uri="{D42A27DB-BD31-4B8C-83A1-F6EECF244321}">
                <p14:modId xmlns:p14="http://schemas.microsoft.com/office/powerpoint/2010/main" val="4039058459"/>
              </p:ext>
            </p:extLst>
          </p:nvPr>
        </p:nvGraphicFramePr>
        <p:xfrm>
          <a:off x="2969989" y="1913206"/>
          <a:ext cx="7327561" cy="440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圆角矩形 10"/>
          <p:cNvSpPr/>
          <p:nvPr/>
        </p:nvSpPr>
        <p:spPr>
          <a:xfrm>
            <a:off x="1953673" y="1877311"/>
            <a:ext cx="904891" cy="397484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rgbClr val="01BCFF"/>
                </a:solidFill>
              </a:rPr>
              <a:t>服务产品</a:t>
            </a:r>
            <a:endParaRPr lang="zh-CN" altLang="en-US" sz="4000" b="1" dirty="0">
              <a:solidFill>
                <a:srgbClr val="01B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1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353319" y="524048"/>
            <a:ext cx="8735263" cy="501186"/>
          </a:xfrm>
        </p:spPr>
        <p:txBody>
          <a:bodyPr>
            <a:noAutofit/>
          </a:bodyPr>
          <a:lstStyle/>
          <a:p>
            <a:pPr lvl="0"/>
            <a:r>
              <a:rPr lang="zh-CN" altLang="en-US" sz="2400" b="1" dirty="0" smtClean="0">
                <a:solidFill>
                  <a:srgbClr val="000000"/>
                </a:solidFill>
                <a:latin typeface="+mn-ea"/>
              </a:rPr>
              <a:t>（</a:t>
            </a:r>
            <a:r>
              <a:rPr lang="en-US" altLang="zh-CN" sz="2400" b="1" dirty="0" smtClean="0">
                <a:solidFill>
                  <a:srgbClr val="000000"/>
                </a:solidFill>
                <a:latin typeface="+mn-ea"/>
              </a:rPr>
              <a:t>3</a:t>
            </a:r>
            <a:r>
              <a:rPr lang="zh-CN" altLang="en-US" sz="2400" b="1" dirty="0" smtClean="0">
                <a:solidFill>
                  <a:srgbClr val="000000"/>
                </a:solidFill>
                <a:latin typeface="+mn-ea"/>
              </a:rPr>
              <a:t>）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改善</a:t>
            </a:r>
            <a:r>
              <a:rPr lang="zh-CN" altLang="en-US" sz="2400" b="1" kern="0" dirty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服务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方式，提升服务水平</a:t>
            </a:r>
            <a:endParaRPr lang="zh-CN" altLang="en-US" sz="2400" b="1" kern="0" dirty="0">
              <a:solidFill>
                <a:srgbClr val="000000"/>
              </a:solidFill>
              <a:latin typeface="微软雅黑"/>
              <a:cs typeface="宋体" panose="02010600030101010101" pitchFamily="2" charset="-122"/>
            </a:endParaRPr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6860579" y="2282298"/>
            <a:ext cx="2877874" cy="2870167"/>
          </a:xfrm>
          <a:prstGeom prst="ellipse">
            <a:avLst/>
          </a:prstGeom>
          <a:noFill/>
          <a:ln w="57150" cmpd="sng">
            <a:solidFill>
              <a:schemeClr val="tx2">
                <a:alpha val="37999"/>
              </a:schemeClr>
            </a:solidFill>
            <a:round/>
            <a:headEnd/>
            <a:tailEnd/>
          </a:ln>
          <a:effectLst/>
          <a:scene3d>
            <a:camera prst="legacyPerspectiveFron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accent2"/>
            </a:extrusionClr>
            <a:contourClr>
              <a:schemeClr val="tx2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1925291" y="2282298"/>
            <a:ext cx="2877874" cy="2870167"/>
          </a:xfrm>
          <a:prstGeom prst="ellipse">
            <a:avLst/>
          </a:prstGeom>
          <a:noFill/>
          <a:ln w="57150" cmpd="sng">
            <a:solidFill>
              <a:schemeClr val="tx2">
                <a:lumMod val="60000"/>
                <a:lumOff val="40000"/>
                <a:alpha val="37999"/>
              </a:schemeClr>
            </a:solidFill>
            <a:round/>
            <a:headEnd/>
            <a:tailEnd/>
          </a:ln>
          <a:effectLst/>
          <a:scene3d>
            <a:camera prst="legacyPerspectiveFron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folHlink"/>
            </a:extrusionClr>
            <a:contourClr>
              <a:schemeClr val="tx2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4281728" y="3249983"/>
            <a:ext cx="1373603" cy="1224809"/>
            <a:chOff x="0" y="0"/>
            <a:chExt cx="798" cy="741"/>
          </a:xfrm>
        </p:grpSpPr>
        <p:sp>
          <p:nvSpPr>
            <p:cNvPr id="79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798" cy="741"/>
            </a:xfrm>
            <a:prstGeom prst="roundRect">
              <a:avLst>
                <a:gd name="adj" fmla="val 11921"/>
              </a:avLst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未知"/>
            <p:cNvSpPr>
              <a:spLocks/>
            </p:cNvSpPr>
            <p:nvPr/>
          </p:nvSpPr>
          <p:spPr bwMode="auto">
            <a:xfrm>
              <a:off x="30" y="37"/>
              <a:ext cx="397" cy="37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0392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60392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260392" y="3437150"/>
            <a:ext cx="138157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latin typeface="+mn-ea"/>
              </a:rPr>
              <a:t>传统服</a:t>
            </a:r>
            <a:endParaRPr lang="en-US" altLang="zh-CN" sz="2000" b="1" dirty="0" smtClean="0">
              <a:latin typeface="+mn-ea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latin typeface="+mn-ea"/>
              </a:rPr>
              <a:t>务方式</a:t>
            </a:r>
            <a:endParaRPr lang="en-US" altLang="zh-CN" sz="2000" b="1" dirty="0">
              <a:latin typeface="+mn-ea"/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5176884" y="2898742"/>
            <a:ext cx="1152203" cy="565680"/>
          </a:xfrm>
          <a:custGeom>
            <a:avLst/>
            <a:gdLst>
              <a:gd name="G0" fmla="+- -1028336 0 0"/>
              <a:gd name="G1" fmla="+- -11733423 0 0"/>
              <a:gd name="G2" fmla="+- -1028336 0 -11733423"/>
              <a:gd name="G3" fmla="+- 10800 0 0"/>
              <a:gd name="G4" fmla="+- 0 0 -102833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86 0 0"/>
              <a:gd name="G9" fmla="+- 0 0 -11733423"/>
              <a:gd name="G10" fmla="+- 7986 0 2700"/>
              <a:gd name="G11" fmla="cos G10 -1028336"/>
              <a:gd name="G12" fmla="sin G10 -1028336"/>
              <a:gd name="G13" fmla="cos 13500 -1028336"/>
              <a:gd name="G14" fmla="sin 13500 -1028336"/>
              <a:gd name="G15" fmla="+- G11 10800 0"/>
              <a:gd name="G16" fmla="+- G12 10800 0"/>
              <a:gd name="G17" fmla="+- G13 10800 0"/>
              <a:gd name="G18" fmla="+- G14 10800 0"/>
              <a:gd name="G19" fmla="*/ 7986 1 2"/>
              <a:gd name="G20" fmla="+- G19 5400 0"/>
              <a:gd name="G21" fmla="cos G20 -1028336"/>
              <a:gd name="G22" fmla="sin G20 -1028336"/>
              <a:gd name="G23" fmla="+- G21 10800 0"/>
              <a:gd name="G24" fmla="+- G12 G23 G22"/>
              <a:gd name="G25" fmla="+- G22 G23 G11"/>
              <a:gd name="G26" fmla="cos 10800 -1028336"/>
              <a:gd name="G27" fmla="sin 10800 -1028336"/>
              <a:gd name="G28" fmla="cos 7986 -1028336"/>
              <a:gd name="G29" fmla="sin 7986 -102833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33423"/>
              <a:gd name="G36" fmla="sin G34 -11733423"/>
              <a:gd name="G37" fmla="+/ -11733423 -102833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86 G39"/>
              <a:gd name="G43" fmla="sin 798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415 w 21600"/>
              <a:gd name="T5" fmla="*/ 89 h 21600"/>
              <a:gd name="T6" fmla="*/ 1408 w 21600"/>
              <a:gd name="T7" fmla="*/ 10642 h 21600"/>
              <a:gd name="T8" fmla="*/ 9776 w 21600"/>
              <a:gd name="T9" fmla="*/ 2879 h 21600"/>
              <a:gd name="T10" fmla="*/ 23796 w 21600"/>
              <a:gd name="T11" fmla="*/ 7148 h 21600"/>
              <a:gd name="T12" fmla="*/ 20953 w 21600"/>
              <a:gd name="T13" fmla="*/ 12212 h 21600"/>
              <a:gd name="T14" fmla="*/ 15889 w 21600"/>
              <a:gd name="T15" fmla="*/ 937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488" y="8640"/>
                </a:moveTo>
                <a:cubicBezTo>
                  <a:pt x="17520" y="5194"/>
                  <a:pt x="14378" y="2814"/>
                  <a:pt x="10800" y="2814"/>
                </a:cubicBezTo>
                <a:cubicBezTo>
                  <a:pt x="6441" y="2813"/>
                  <a:pt x="2888" y="6308"/>
                  <a:pt x="2815" y="10665"/>
                </a:cubicBezTo>
                <a:lnTo>
                  <a:pt x="1" y="10618"/>
                </a:lnTo>
                <a:cubicBezTo>
                  <a:pt x="100" y="4725"/>
                  <a:pt x="4906" y="-1"/>
                  <a:pt x="10800" y="0"/>
                </a:cubicBezTo>
                <a:cubicBezTo>
                  <a:pt x="15639" y="0"/>
                  <a:pt x="19888" y="3219"/>
                  <a:pt x="21197" y="7879"/>
                </a:cubicBezTo>
                <a:lnTo>
                  <a:pt x="23796" y="7148"/>
                </a:lnTo>
                <a:lnTo>
                  <a:pt x="20953" y="12212"/>
                </a:lnTo>
                <a:lnTo>
                  <a:pt x="15889" y="9370"/>
                </a:lnTo>
                <a:lnTo>
                  <a:pt x="18488" y="8640"/>
                </a:lnTo>
                <a:close/>
              </a:path>
            </a:pathLst>
          </a:custGeom>
          <a:solidFill>
            <a:schemeClr val="tx1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22" name="Group 11"/>
          <p:cNvGrpSpPr>
            <a:grpSpLocks/>
          </p:cNvGrpSpPr>
          <p:nvPr/>
        </p:nvGrpSpPr>
        <p:grpSpPr bwMode="auto">
          <a:xfrm>
            <a:off x="5766495" y="3297877"/>
            <a:ext cx="1373603" cy="1224809"/>
            <a:chOff x="0" y="0"/>
            <a:chExt cx="798" cy="741"/>
          </a:xfrm>
        </p:grpSpPr>
        <p:sp>
          <p:nvSpPr>
            <p:cNvPr id="77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798" cy="74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未知"/>
            <p:cNvSpPr>
              <a:spLocks/>
            </p:cNvSpPr>
            <p:nvPr/>
          </p:nvSpPr>
          <p:spPr bwMode="auto">
            <a:xfrm>
              <a:off x="30" y="37"/>
              <a:ext cx="397" cy="37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60392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60392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5762359" y="3455197"/>
            <a:ext cx="138157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8F8F8"/>
                </a:solidFill>
                <a:latin typeface="+mn-ea"/>
              </a:rPr>
              <a:t>现代服</a:t>
            </a:r>
            <a:endParaRPr lang="en-US" altLang="zh-CN" sz="2000" b="1" dirty="0" smtClean="0">
              <a:solidFill>
                <a:srgbClr val="F8F8F8"/>
              </a:solidFill>
              <a:latin typeface="+mn-ea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8F8F8"/>
                </a:solidFill>
                <a:latin typeface="+mn-ea"/>
              </a:rPr>
              <a:t>务方式</a:t>
            </a:r>
            <a:endParaRPr lang="en-US" altLang="zh-CN" sz="2000" b="1" dirty="0">
              <a:solidFill>
                <a:srgbClr val="F8F8F8"/>
              </a:solidFill>
              <a:latin typeface="+mn-ea"/>
            </a:endParaRPr>
          </a:p>
        </p:txBody>
      </p:sp>
      <p:grpSp>
        <p:nvGrpSpPr>
          <p:cNvPr id="24" name="Group 15"/>
          <p:cNvGrpSpPr>
            <a:grpSpLocks/>
          </p:cNvGrpSpPr>
          <p:nvPr/>
        </p:nvGrpSpPr>
        <p:grpSpPr bwMode="auto">
          <a:xfrm>
            <a:off x="2094351" y="1856182"/>
            <a:ext cx="1201504" cy="1132718"/>
            <a:chOff x="0" y="0"/>
            <a:chExt cx="1042" cy="1019"/>
          </a:xfrm>
        </p:grpSpPr>
        <p:grpSp>
          <p:nvGrpSpPr>
            <p:cNvPr id="73" name="Group 16"/>
            <p:cNvGrpSpPr>
              <a:grpSpLocks/>
            </p:cNvGrpSpPr>
            <p:nvPr/>
          </p:nvGrpSpPr>
          <p:grpSpPr bwMode="auto">
            <a:xfrm>
              <a:off x="0" y="0"/>
              <a:ext cx="1042" cy="1019"/>
              <a:chOff x="0" y="0"/>
              <a:chExt cx="1042" cy="1019"/>
            </a:xfrm>
          </p:grpSpPr>
          <p:pic>
            <p:nvPicPr>
              <p:cNvPr id="75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" name="Oval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pic>
          <p:nvPicPr>
            <p:cNvPr id="74" name="Picture 19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1314735" y="3272054"/>
            <a:ext cx="1201504" cy="1132718"/>
            <a:chOff x="0" y="0"/>
            <a:chExt cx="1042" cy="1019"/>
          </a:xfrm>
        </p:grpSpPr>
        <p:grpSp>
          <p:nvGrpSpPr>
            <p:cNvPr id="69" name="Group 21"/>
            <p:cNvGrpSpPr>
              <a:grpSpLocks/>
            </p:cNvGrpSpPr>
            <p:nvPr/>
          </p:nvGrpSpPr>
          <p:grpSpPr bwMode="auto">
            <a:xfrm>
              <a:off x="0" y="0"/>
              <a:ext cx="1042" cy="1019"/>
              <a:chOff x="0" y="0"/>
              <a:chExt cx="1042" cy="1019"/>
            </a:xfrm>
          </p:grpSpPr>
          <p:pic>
            <p:nvPicPr>
              <p:cNvPr id="71" name="Picture 22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Oval 2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pic>
          <p:nvPicPr>
            <p:cNvPr id="70" name="Picture 24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181477" y="4535948"/>
            <a:ext cx="1201504" cy="1132718"/>
            <a:chOff x="0" y="0"/>
            <a:chExt cx="1042" cy="1019"/>
          </a:xfrm>
        </p:grpSpPr>
        <p:grpSp>
          <p:nvGrpSpPr>
            <p:cNvPr id="65" name="Group 26"/>
            <p:cNvGrpSpPr>
              <a:grpSpLocks/>
            </p:cNvGrpSpPr>
            <p:nvPr/>
          </p:nvGrpSpPr>
          <p:grpSpPr bwMode="auto">
            <a:xfrm>
              <a:off x="0" y="0"/>
              <a:ext cx="1042" cy="1019"/>
              <a:chOff x="0" y="0"/>
              <a:chExt cx="1042" cy="1019"/>
            </a:xfrm>
          </p:grpSpPr>
          <p:pic>
            <p:nvPicPr>
              <p:cNvPr id="67" name="Picture 2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Oval 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pic>
          <p:nvPicPr>
            <p:cNvPr id="66" name="Picture 29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2156530" y="2236403"/>
            <a:ext cx="10644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latin typeface="+mn-ea"/>
              </a:rPr>
              <a:t>电 话</a:t>
            </a:r>
            <a:endParaRPr lang="en-US" altLang="zh-CN" sz="2000" b="1" dirty="0">
              <a:latin typeface="+mn-ea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314735" y="3607332"/>
            <a:ext cx="10644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latin typeface="+mn-ea"/>
              </a:rPr>
              <a:t>传 真</a:t>
            </a:r>
            <a:endParaRPr lang="en-US" altLang="zh-CN" sz="2000" b="1" dirty="0"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535633" y="2059613"/>
            <a:ext cx="1201504" cy="1132718"/>
            <a:chOff x="7679814" y="1481578"/>
            <a:chExt cx="1037248" cy="972062"/>
          </a:xfrm>
        </p:grpSpPr>
        <p:grpSp>
          <p:nvGrpSpPr>
            <p:cNvPr id="30" name="Group 33"/>
            <p:cNvGrpSpPr>
              <a:grpSpLocks/>
            </p:cNvGrpSpPr>
            <p:nvPr/>
          </p:nvGrpSpPr>
          <p:grpSpPr bwMode="auto">
            <a:xfrm>
              <a:off x="7679814" y="1481578"/>
              <a:ext cx="1037248" cy="972062"/>
              <a:chOff x="0" y="0"/>
              <a:chExt cx="1042" cy="1019"/>
            </a:xfrm>
          </p:grpSpPr>
          <p:grpSp>
            <p:nvGrpSpPr>
              <p:cNvPr id="61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63" name="Picture 35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4" name="Oval 3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alpha val="54999"/>
                      </a:schemeClr>
                    </a:gs>
                    <a:gs pos="50000">
                      <a:schemeClr val="accent2">
                        <a:gamma/>
                        <a:shade val="66275"/>
                        <a:invGamma/>
                        <a:alpha val="89999"/>
                      </a:schemeClr>
                    </a:gs>
                    <a:gs pos="100000">
                      <a:schemeClr val="accent2">
                        <a:alpha val="54999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pic>
            <p:nvPicPr>
              <p:cNvPr id="62" name="Picture 37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auto">
            <a:xfrm>
              <a:off x="7702538" y="1704137"/>
              <a:ext cx="918941" cy="607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zh-CN" sz="2000" b="1" dirty="0">
                  <a:solidFill>
                    <a:schemeClr val="bg1"/>
                  </a:solidFill>
                  <a:latin typeface="+mn-ea"/>
                </a:rPr>
                <a:t>面对面讲解</a:t>
              </a:r>
              <a:endParaRPr lang="en-US" altLang="zh-CN" sz="20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671208" y="1469610"/>
            <a:ext cx="1201504" cy="1132718"/>
            <a:chOff x="8865532" y="1813101"/>
            <a:chExt cx="1037248" cy="972062"/>
          </a:xfrm>
        </p:grpSpPr>
        <p:grpSp>
          <p:nvGrpSpPr>
            <p:cNvPr id="32" name="Group 39"/>
            <p:cNvGrpSpPr>
              <a:grpSpLocks/>
            </p:cNvGrpSpPr>
            <p:nvPr/>
          </p:nvGrpSpPr>
          <p:grpSpPr bwMode="auto">
            <a:xfrm>
              <a:off x="8865532" y="1813101"/>
              <a:ext cx="1037248" cy="972062"/>
              <a:chOff x="0" y="0"/>
              <a:chExt cx="1042" cy="1019"/>
            </a:xfrm>
          </p:grpSpPr>
          <p:grpSp>
            <p:nvGrpSpPr>
              <p:cNvPr id="57" name="Group 40"/>
              <p:cNvGrpSpPr>
                <a:grpSpLocks/>
              </p:cNvGrpSpPr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59" name="Picture 41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0" name="Oval 4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alpha val="54999"/>
                      </a:schemeClr>
                    </a:gs>
                    <a:gs pos="50000">
                      <a:schemeClr val="accent2">
                        <a:gamma/>
                        <a:shade val="66275"/>
                        <a:invGamma/>
                        <a:alpha val="89999"/>
                      </a:schemeClr>
                    </a:gs>
                    <a:gs pos="100000">
                      <a:schemeClr val="accent2">
                        <a:alpha val="54999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pic>
            <p:nvPicPr>
              <p:cNvPr id="58" name="Picture 43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" name="Text Box 44"/>
            <p:cNvSpPr txBox="1">
              <a:spLocks noChangeArrowheads="1"/>
            </p:cNvSpPr>
            <p:nvPr/>
          </p:nvSpPr>
          <p:spPr bwMode="auto">
            <a:xfrm>
              <a:off x="8880048" y="1937281"/>
              <a:ext cx="918941" cy="739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zh-CN" sz="2000" b="1" dirty="0" smtClean="0">
                  <a:solidFill>
                    <a:schemeClr val="bg1"/>
                  </a:solidFill>
                  <a:latin typeface="+mn-ea"/>
                </a:rPr>
                <a:t>视频</a:t>
              </a:r>
              <a:endParaRPr lang="en-US" altLang="zh-CN" sz="2000" b="1" dirty="0" smtClean="0">
                <a:solidFill>
                  <a:schemeClr val="bg1"/>
                </a:solidFill>
                <a:latin typeface="+mn-ea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zh-CN" sz="2000" b="1" dirty="0" smtClean="0">
                  <a:solidFill>
                    <a:schemeClr val="bg1"/>
                  </a:solidFill>
                  <a:latin typeface="+mn-ea"/>
                </a:rPr>
                <a:t>讲解</a:t>
              </a:r>
              <a:endParaRPr lang="en-US" altLang="zh-CN" sz="20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902227" y="1856637"/>
            <a:ext cx="1201504" cy="1132718"/>
            <a:chOff x="9245979" y="2849834"/>
            <a:chExt cx="1037248" cy="972062"/>
          </a:xfrm>
        </p:grpSpPr>
        <p:grpSp>
          <p:nvGrpSpPr>
            <p:cNvPr id="34" name="Group 45"/>
            <p:cNvGrpSpPr>
              <a:grpSpLocks/>
            </p:cNvGrpSpPr>
            <p:nvPr/>
          </p:nvGrpSpPr>
          <p:grpSpPr bwMode="auto">
            <a:xfrm>
              <a:off x="9245979" y="2849834"/>
              <a:ext cx="1037248" cy="972062"/>
              <a:chOff x="0" y="0"/>
              <a:chExt cx="1042" cy="1019"/>
            </a:xfrm>
          </p:grpSpPr>
          <p:grpSp>
            <p:nvGrpSpPr>
              <p:cNvPr id="53" name="Group 46"/>
              <p:cNvGrpSpPr>
                <a:grpSpLocks/>
              </p:cNvGrpSpPr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55" name="Picture 47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6" name="Oval 4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alpha val="54999"/>
                      </a:schemeClr>
                    </a:gs>
                    <a:gs pos="50000">
                      <a:schemeClr val="accent2">
                        <a:gamma/>
                        <a:shade val="66275"/>
                        <a:invGamma/>
                        <a:alpha val="89999"/>
                      </a:schemeClr>
                    </a:gs>
                    <a:gs pos="100000">
                      <a:schemeClr val="accent2">
                        <a:alpha val="54999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pic>
            <p:nvPicPr>
              <p:cNvPr id="54" name="Picture 49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" name="Text Box 50"/>
            <p:cNvSpPr txBox="1">
              <a:spLocks noChangeArrowheads="1"/>
            </p:cNvSpPr>
            <p:nvPr/>
          </p:nvSpPr>
          <p:spPr bwMode="auto">
            <a:xfrm>
              <a:off x="9303021" y="3002846"/>
              <a:ext cx="918941" cy="607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zh-CN" sz="2000" b="1" dirty="0">
                  <a:solidFill>
                    <a:schemeClr val="bg1"/>
                  </a:solidFill>
                  <a:latin typeface="+mn-ea"/>
                </a:rPr>
                <a:t>气象</a:t>
              </a:r>
              <a:r>
                <a:rPr lang="zh-CN" altLang="zh-CN" sz="2000" b="1" dirty="0" smtClean="0">
                  <a:solidFill>
                    <a:schemeClr val="bg1"/>
                  </a:solidFill>
                  <a:latin typeface="+mn-ea"/>
                </a:rPr>
                <a:t>信息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+mn-ea"/>
                </a:rPr>
                <a:t>APP</a:t>
              </a:r>
              <a:endParaRPr lang="en-US" altLang="zh-CN" sz="20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 rot="10800000">
            <a:off x="5235710" y="4353746"/>
            <a:ext cx="1118768" cy="546312"/>
          </a:xfrm>
          <a:custGeom>
            <a:avLst/>
            <a:gdLst>
              <a:gd name="G0" fmla="+- -1028336 0 0"/>
              <a:gd name="G1" fmla="+- -11733423 0 0"/>
              <a:gd name="G2" fmla="+- -1028336 0 -11733423"/>
              <a:gd name="G3" fmla="+- 10800 0 0"/>
              <a:gd name="G4" fmla="+- 0 0 -102833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86 0 0"/>
              <a:gd name="G9" fmla="+- 0 0 -11733423"/>
              <a:gd name="G10" fmla="+- 7986 0 2700"/>
              <a:gd name="G11" fmla="cos G10 -1028336"/>
              <a:gd name="G12" fmla="sin G10 -1028336"/>
              <a:gd name="G13" fmla="cos 13500 -1028336"/>
              <a:gd name="G14" fmla="sin 13500 -1028336"/>
              <a:gd name="G15" fmla="+- G11 10800 0"/>
              <a:gd name="G16" fmla="+- G12 10800 0"/>
              <a:gd name="G17" fmla="+- G13 10800 0"/>
              <a:gd name="G18" fmla="+- G14 10800 0"/>
              <a:gd name="G19" fmla="*/ 7986 1 2"/>
              <a:gd name="G20" fmla="+- G19 5400 0"/>
              <a:gd name="G21" fmla="cos G20 -1028336"/>
              <a:gd name="G22" fmla="sin G20 -1028336"/>
              <a:gd name="G23" fmla="+- G21 10800 0"/>
              <a:gd name="G24" fmla="+- G12 G23 G22"/>
              <a:gd name="G25" fmla="+- G22 G23 G11"/>
              <a:gd name="G26" fmla="cos 10800 -1028336"/>
              <a:gd name="G27" fmla="sin 10800 -1028336"/>
              <a:gd name="G28" fmla="cos 7986 -1028336"/>
              <a:gd name="G29" fmla="sin 7986 -102833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33423"/>
              <a:gd name="G36" fmla="sin G34 -11733423"/>
              <a:gd name="G37" fmla="+/ -11733423 -102833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86 G39"/>
              <a:gd name="G43" fmla="sin 798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415 w 21600"/>
              <a:gd name="T5" fmla="*/ 89 h 21600"/>
              <a:gd name="T6" fmla="*/ 1408 w 21600"/>
              <a:gd name="T7" fmla="*/ 10642 h 21600"/>
              <a:gd name="T8" fmla="*/ 9776 w 21600"/>
              <a:gd name="T9" fmla="*/ 2879 h 21600"/>
              <a:gd name="T10" fmla="*/ 23796 w 21600"/>
              <a:gd name="T11" fmla="*/ 7148 h 21600"/>
              <a:gd name="T12" fmla="*/ 20953 w 21600"/>
              <a:gd name="T13" fmla="*/ 12212 h 21600"/>
              <a:gd name="T14" fmla="*/ 15889 w 21600"/>
              <a:gd name="T15" fmla="*/ 937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488" y="8640"/>
                </a:moveTo>
                <a:cubicBezTo>
                  <a:pt x="17520" y="5194"/>
                  <a:pt x="14378" y="2814"/>
                  <a:pt x="10800" y="2814"/>
                </a:cubicBezTo>
                <a:cubicBezTo>
                  <a:pt x="6441" y="2813"/>
                  <a:pt x="2888" y="6308"/>
                  <a:pt x="2815" y="10665"/>
                </a:cubicBezTo>
                <a:lnTo>
                  <a:pt x="1" y="10618"/>
                </a:lnTo>
                <a:cubicBezTo>
                  <a:pt x="100" y="4725"/>
                  <a:pt x="4906" y="-1"/>
                  <a:pt x="10800" y="0"/>
                </a:cubicBezTo>
                <a:cubicBezTo>
                  <a:pt x="15639" y="0"/>
                  <a:pt x="19888" y="3219"/>
                  <a:pt x="21197" y="7879"/>
                </a:cubicBezTo>
                <a:lnTo>
                  <a:pt x="23796" y="7148"/>
                </a:lnTo>
                <a:lnTo>
                  <a:pt x="20953" y="12212"/>
                </a:lnTo>
                <a:lnTo>
                  <a:pt x="15889" y="9370"/>
                </a:lnTo>
                <a:lnTo>
                  <a:pt x="18488" y="8640"/>
                </a:lnTo>
                <a:close/>
              </a:path>
            </a:pathLst>
          </a:custGeom>
          <a:solidFill>
            <a:schemeClr val="tx1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Text Box 52"/>
          <p:cNvSpPr txBox="1">
            <a:spLocks noChangeArrowheads="1"/>
          </p:cNvSpPr>
          <p:nvPr/>
        </p:nvSpPr>
        <p:spPr bwMode="auto">
          <a:xfrm>
            <a:off x="7245929" y="3367209"/>
            <a:ext cx="21322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zh-CN" sz="2400" b="1" dirty="0" smtClean="0">
                <a:latin typeface="+mn-ea"/>
              </a:rPr>
              <a:t>通信网络</a:t>
            </a:r>
            <a:endParaRPr lang="en-US" altLang="zh-CN" sz="2400" b="1" dirty="0">
              <a:latin typeface="+mn-ea"/>
            </a:endParaRPr>
          </a:p>
          <a:p>
            <a:pPr algn="ctr">
              <a:spcBef>
                <a:spcPct val="50000"/>
              </a:spcBef>
            </a:pPr>
            <a:r>
              <a:rPr lang="zh-CN" altLang="zh-CN" sz="2400" b="1" dirty="0" smtClean="0">
                <a:latin typeface="+mn-ea"/>
              </a:rPr>
              <a:t>实时推送</a:t>
            </a:r>
            <a:endParaRPr lang="en-US" altLang="zh-CN" sz="2400" b="1" dirty="0">
              <a:latin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440006" y="2965359"/>
            <a:ext cx="1201504" cy="1132718"/>
            <a:chOff x="8830881" y="3769101"/>
            <a:chExt cx="1037248" cy="972062"/>
          </a:xfrm>
        </p:grpSpPr>
        <p:grpSp>
          <p:nvGrpSpPr>
            <p:cNvPr id="81" name="Group 33"/>
            <p:cNvGrpSpPr>
              <a:grpSpLocks/>
            </p:cNvGrpSpPr>
            <p:nvPr/>
          </p:nvGrpSpPr>
          <p:grpSpPr bwMode="auto">
            <a:xfrm>
              <a:off x="8830881" y="3769101"/>
              <a:ext cx="1037248" cy="972062"/>
              <a:chOff x="0" y="0"/>
              <a:chExt cx="1042" cy="1019"/>
            </a:xfrm>
          </p:grpSpPr>
          <p:grpSp>
            <p:nvGrpSpPr>
              <p:cNvPr id="82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84" name="Picture 35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5" name="Oval 3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alpha val="54999"/>
                      </a:schemeClr>
                    </a:gs>
                    <a:gs pos="50000">
                      <a:schemeClr val="accent2">
                        <a:gamma/>
                        <a:shade val="66275"/>
                        <a:invGamma/>
                        <a:alpha val="89999"/>
                      </a:schemeClr>
                    </a:gs>
                    <a:gs pos="100000">
                      <a:schemeClr val="accent2">
                        <a:alpha val="54999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pic>
            <p:nvPicPr>
              <p:cNvPr id="83" name="Picture 37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6" name="Text Box 38"/>
            <p:cNvSpPr txBox="1">
              <a:spLocks noChangeArrowheads="1"/>
            </p:cNvSpPr>
            <p:nvPr/>
          </p:nvSpPr>
          <p:spPr bwMode="auto">
            <a:xfrm>
              <a:off x="8853605" y="3991660"/>
              <a:ext cx="918941" cy="607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latin typeface="+mn-ea"/>
                </a:rPr>
                <a:t>微信公众号</a:t>
              </a:r>
              <a:endParaRPr lang="en-US" altLang="zh-CN" sz="20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9115240" y="4135994"/>
            <a:ext cx="1201504" cy="1132718"/>
            <a:chOff x="8830881" y="3769101"/>
            <a:chExt cx="1037248" cy="972062"/>
          </a:xfrm>
        </p:grpSpPr>
        <p:grpSp>
          <p:nvGrpSpPr>
            <p:cNvPr id="95" name="Group 33"/>
            <p:cNvGrpSpPr>
              <a:grpSpLocks/>
            </p:cNvGrpSpPr>
            <p:nvPr/>
          </p:nvGrpSpPr>
          <p:grpSpPr bwMode="auto">
            <a:xfrm>
              <a:off x="8830881" y="3769101"/>
              <a:ext cx="1037248" cy="972062"/>
              <a:chOff x="0" y="0"/>
              <a:chExt cx="1042" cy="1019"/>
            </a:xfrm>
          </p:grpSpPr>
          <p:grpSp>
            <p:nvGrpSpPr>
              <p:cNvPr id="97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99" name="Picture 35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0" name="Oval 3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alpha val="54999"/>
                      </a:schemeClr>
                    </a:gs>
                    <a:gs pos="50000">
                      <a:schemeClr val="accent2">
                        <a:gamma/>
                        <a:shade val="66275"/>
                        <a:invGamma/>
                        <a:alpha val="89999"/>
                      </a:schemeClr>
                    </a:gs>
                    <a:gs pos="100000">
                      <a:schemeClr val="accent2">
                        <a:alpha val="54999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pic>
            <p:nvPicPr>
              <p:cNvPr id="98" name="Picture 37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6" name="Text Box 38"/>
            <p:cNvSpPr txBox="1">
              <a:spLocks noChangeArrowheads="1"/>
            </p:cNvSpPr>
            <p:nvPr/>
          </p:nvSpPr>
          <p:spPr bwMode="auto">
            <a:xfrm>
              <a:off x="8881741" y="4102999"/>
              <a:ext cx="918941" cy="343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+mn-ea"/>
                </a:rPr>
                <a:t>短 信</a:t>
              </a:r>
              <a:endParaRPr lang="en-US" altLang="zh-CN" sz="20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7975193" y="4685383"/>
            <a:ext cx="1217647" cy="1132718"/>
            <a:chOff x="7679814" y="1481578"/>
            <a:chExt cx="1051184" cy="972062"/>
          </a:xfrm>
        </p:grpSpPr>
        <p:grpSp>
          <p:nvGrpSpPr>
            <p:cNvPr id="110" name="Group 33"/>
            <p:cNvGrpSpPr>
              <a:grpSpLocks/>
            </p:cNvGrpSpPr>
            <p:nvPr/>
          </p:nvGrpSpPr>
          <p:grpSpPr bwMode="auto">
            <a:xfrm>
              <a:off x="7679814" y="1481578"/>
              <a:ext cx="1051184" cy="972062"/>
              <a:chOff x="0" y="0"/>
              <a:chExt cx="1056" cy="1019"/>
            </a:xfrm>
          </p:grpSpPr>
          <p:grpSp>
            <p:nvGrpSpPr>
              <p:cNvPr id="112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1056" cy="1019"/>
                <a:chOff x="0" y="0"/>
                <a:chExt cx="1056" cy="1019"/>
              </a:xfrm>
            </p:grpSpPr>
            <p:pic>
              <p:nvPicPr>
                <p:cNvPr id="114" name="Picture 35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5" name="Oval 3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alpha val="54999"/>
                      </a:schemeClr>
                    </a:gs>
                    <a:gs pos="50000">
                      <a:schemeClr val="accent2">
                        <a:gamma/>
                        <a:shade val="66275"/>
                        <a:invGamma/>
                        <a:alpha val="89999"/>
                      </a:schemeClr>
                    </a:gs>
                    <a:gs pos="100000">
                      <a:schemeClr val="accent2">
                        <a:alpha val="54999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pic>
            <p:nvPicPr>
              <p:cNvPr id="113" name="Picture 37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1" name="Text Box 38"/>
            <p:cNvSpPr txBox="1">
              <a:spLocks noChangeArrowheads="1"/>
            </p:cNvSpPr>
            <p:nvPr/>
          </p:nvSpPr>
          <p:spPr bwMode="auto">
            <a:xfrm>
              <a:off x="7716606" y="1787640"/>
              <a:ext cx="918941" cy="343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latin typeface="+mn-ea"/>
                </a:rPr>
                <a:t>局域网</a:t>
              </a:r>
              <a:endParaRPr lang="en-US" altLang="zh-CN" sz="20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17" name="Text Box 32"/>
          <p:cNvSpPr txBox="1">
            <a:spLocks noChangeArrowheads="1"/>
          </p:cNvSpPr>
          <p:nvPr/>
        </p:nvSpPr>
        <p:spPr bwMode="auto">
          <a:xfrm>
            <a:off x="2231393" y="4930462"/>
            <a:ext cx="10644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latin typeface="+mn-ea"/>
              </a:rPr>
              <a:t>纸 质</a:t>
            </a:r>
            <a:endParaRPr lang="en-US" altLang="zh-CN" sz="2000" b="1" dirty="0">
              <a:latin typeface="+mn-ea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6709059" y="4507276"/>
            <a:ext cx="1201504" cy="1132718"/>
            <a:chOff x="7679814" y="1481578"/>
            <a:chExt cx="1037248" cy="972062"/>
          </a:xfrm>
        </p:grpSpPr>
        <p:grpSp>
          <p:nvGrpSpPr>
            <p:cNvPr id="90" name="Group 33"/>
            <p:cNvGrpSpPr>
              <a:grpSpLocks/>
            </p:cNvGrpSpPr>
            <p:nvPr/>
          </p:nvGrpSpPr>
          <p:grpSpPr bwMode="auto">
            <a:xfrm>
              <a:off x="7679814" y="1481578"/>
              <a:ext cx="1037248" cy="972062"/>
              <a:chOff x="0" y="0"/>
              <a:chExt cx="1042" cy="1019"/>
            </a:xfrm>
          </p:grpSpPr>
          <p:grpSp>
            <p:nvGrpSpPr>
              <p:cNvPr id="92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101" name="Picture 35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" name="Oval 3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alpha val="54999"/>
                      </a:schemeClr>
                    </a:gs>
                    <a:gs pos="50000">
                      <a:schemeClr val="accent2">
                        <a:gamma/>
                        <a:shade val="66275"/>
                        <a:invGamma/>
                        <a:alpha val="89999"/>
                      </a:schemeClr>
                    </a:gs>
                    <a:gs pos="100000">
                      <a:schemeClr val="accent2">
                        <a:alpha val="54999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pic>
            <p:nvPicPr>
              <p:cNvPr id="93" name="Picture 37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1" name="Text Box 38"/>
            <p:cNvSpPr txBox="1">
              <a:spLocks noChangeArrowheads="1"/>
            </p:cNvSpPr>
            <p:nvPr/>
          </p:nvSpPr>
          <p:spPr bwMode="auto">
            <a:xfrm>
              <a:off x="7716606" y="1787640"/>
              <a:ext cx="918941" cy="343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 b="1" dirty="0" smtClean="0">
                  <a:solidFill>
                    <a:schemeClr val="bg1"/>
                  </a:solidFill>
                  <a:latin typeface="+mn-ea"/>
                </a:rPr>
                <a:t>Web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+mn-ea"/>
                </a:rPr>
                <a:t>网</a:t>
              </a:r>
              <a:endParaRPr lang="en-US" altLang="zh-CN" sz="2000" b="1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14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353319" y="524048"/>
            <a:ext cx="8735263" cy="501186"/>
          </a:xfrm>
        </p:spPr>
        <p:txBody>
          <a:bodyPr>
            <a:noAutofit/>
          </a:bodyPr>
          <a:lstStyle/>
          <a:p>
            <a:pPr lvl="0"/>
            <a:r>
              <a:rPr lang="zh-CN" altLang="en-US" sz="2400" b="1" dirty="0" smtClean="0">
                <a:solidFill>
                  <a:srgbClr val="000000"/>
                </a:solidFill>
                <a:latin typeface="+mn-ea"/>
              </a:rPr>
              <a:t>（</a:t>
            </a:r>
            <a:r>
              <a:rPr lang="en-US" altLang="zh-CN" sz="2400" b="1" dirty="0" smtClean="0">
                <a:solidFill>
                  <a:srgbClr val="000000"/>
                </a:solidFill>
                <a:latin typeface="+mn-ea"/>
              </a:rPr>
              <a:t>3</a:t>
            </a:r>
            <a:r>
              <a:rPr lang="zh-CN" altLang="en-US" sz="2400" b="1" dirty="0" smtClean="0">
                <a:solidFill>
                  <a:srgbClr val="000000"/>
                </a:solidFill>
                <a:latin typeface="+mn-ea"/>
              </a:rPr>
              <a:t>）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改善</a:t>
            </a:r>
            <a:r>
              <a:rPr lang="zh-CN" altLang="en-US" sz="2400" b="1" kern="0" dirty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服务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方式，提升服务水平</a:t>
            </a:r>
            <a:endParaRPr lang="zh-CN" altLang="en-US" sz="2400" b="1" kern="0" dirty="0">
              <a:solidFill>
                <a:srgbClr val="000000"/>
              </a:solidFill>
              <a:latin typeface="微软雅黑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5623" y="5471652"/>
            <a:ext cx="9704438" cy="7669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103154"/>
                </a:solidFill>
              </a:rPr>
              <a:t>依托移动通信网络技术，利用大数据分析，向用户推送实时、直观的航空气象信息。</a:t>
            </a:r>
            <a:endParaRPr lang="zh-CN" altLang="en-US" sz="2400" dirty="0">
              <a:solidFill>
                <a:srgbClr val="103154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60631" y="1575143"/>
            <a:ext cx="11804454" cy="3384001"/>
            <a:chOff x="160631" y="1575143"/>
            <a:chExt cx="11804454" cy="3384001"/>
          </a:xfrm>
        </p:grpSpPr>
        <p:grpSp>
          <p:nvGrpSpPr>
            <p:cNvPr id="30" name="组合 29"/>
            <p:cNvGrpSpPr/>
            <p:nvPr/>
          </p:nvGrpSpPr>
          <p:grpSpPr>
            <a:xfrm>
              <a:off x="160631" y="1575144"/>
              <a:ext cx="2988000" cy="3384000"/>
              <a:chOff x="951288" y="1016977"/>
              <a:chExt cx="3228412" cy="2950123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951288" y="3524806"/>
                <a:ext cx="3228412" cy="442294"/>
                <a:chOff x="850039" y="4287776"/>
                <a:chExt cx="3228412" cy="748455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6" name="矩形 5"/>
                <p:cNvSpPr/>
                <p:nvPr/>
              </p:nvSpPr>
              <p:spPr>
                <a:xfrm>
                  <a:off x="895757" y="4298258"/>
                  <a:ext cx="3182694" cy="73797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70"/>
                  <a:endParaRPr kumimoji="1" lang="zh-CN" altLang="en-US" sz="2400">
                    <a:solidFill>
                      <a:prstClr val="white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7" name="文本框 6"/>
                <p:cNvSpPr txBox="1"/>
                <p:nvPr/>
              </p:nvSpPr>
              <p:spPr>
                <a:xfrm>
                  <a:off x="867621" y="4287776"/>
                  <a:ext cx="3193984" cy="62599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2000" dirty="0">
                      <a:solidFill>
                        <a:schemeClr val="accent2">
                          <a:lumMod val="90000"/>
                          <a:lumOff val="10000"/>
                        </a:schemeClr>
                      </a:solidFill>
                      <a:latin typeface="+mj-ea"/>
                    </a:rPr>
                    <a:t>气象信息服务系统</a:t>
                  </a: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850039" y="4298258"/>
                  <a:ext cx="45719" cy="73797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70"/>
                  <a:endParaRPr kumimoji="1" lang="zh-CN" altLang="en-US" sz="2400">
                    <a:solidFill>
                      <a:prstClr val="white"/>
                    </a:solidFill>
                    <a:latin typeface="Calibri"/>
                    <a:ea typeface="宋体"/>
                  </a:endParaRPr>
                </a:p>
              </p:txBody>
            </p:sp>
          </p:grpSp>
          <p:pic>
            <p:nvPicPr>
              <p:cNvPr id="9" name="Picture 2" descr="F:\气象信息服务系统1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55760" y="1016977"/>
                <a:ext cx="3223940" cy="2514024"/>
              </a:xfrm>
              <a:prstGeom prst="rect">
                <a:avLst/>
              </a:prstGeom>
              <a:noFill/>
            </p:spPr>
          </p:pic>
        </p:grpSp>
        <p:grpSp>
          <p:nvGrpSpPr>
            <p:cNvPr id="29" name="组合 28"/>
            <p:cNvGrpSpPr/>
            <p:nvPr/>
          </p:nvGrpSpPr>
          <p:grpSpPr>
            <a:xfrm>
              <a:off x="3137564" y="1575144"/>
              <a:ext cx="2988000" cy="3384000"/>
              <a:chOff x="4178742" y="1016977"/>
              <a:chExt cx="3245036" cy="2961286"/>
            </a:xfrm>
          </p:grpSpPr>
          <p:pic>
            <p:nvPicPr>
              <p:cNvPr id="10" name="Picture 4" descr="C:\Users\Administrator\Desktop\Screenshot_2015-09-14-02-17-37.jpeg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-214" b="17014"/>
              <a:stretch/>
            </p:blipFill>
            <p:spPr bwMode="auto">
              <a:xfrm>
                <a:off x="4182255" y="1016977"/>
                <a:ext cx="3241523" cy="2507829"/>
              </a:xfrm>
              <a:prstGeom prst="rect">
                <a:avLst/>
              </a:prstGeom>
              <a:noFill/>
            </p:spPr>
          </p:pic>
          <p:grpSp>
            <p:nvGrpSpPr>
              <p:cNvPr id="11" name="组合 10"/>
              <p:cNvGrpSpPr/>
              <p:nvPr/>
            </p:nvGrpSpPr>
            <p:grpSpPr>
              <a:xfrm>
                <a:off x="4178742" y="3524806"/>
                <a:ext cx="3240142" cy="453457"/>
                <a:chOff x="850039" y="4287776"/>
                <a:chExt cx="3240142" cy="767345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895757" y="4298258"/>
                  <a:ext cx="3182694" cy="73797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70"/>
                  <a:endParaRPr kumimoji="1" lang="zh-CN" altLang="en-US" sz="2400">
                    <a:solidFill>
                      <a:prstClr val="white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896197" y="4287776"/>
                  <a:ext cx="3193984" cy="76734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2000" dirty="0" smtClean="0">
                      <a:solidFill>
                        <a:schemeClr val="accent2">
                          <a:lumMod val="90000"/>
                          <a:lumOff val="10000"/>
                        </a:schemeClr>
                      </a:solidFill>
                      <a:latin typeface="+mj-ea"/>
                    </a:rPr>
                    <a:t>气象小助手</a:t>
                  </a:r>
                  <a:r>
                    <a:rPr lang="en-US" altLang="zh-CN" sz="2000" dirty="0" smtClean="0">
                      <a:solidFill>
                        <a:schemeClr val="accent2">
                          <a:lumMod val="90000"/>
                          <a:lumOff val="10000"/>
                        </a:schemeClr>
                      </a:solidFill>
                      <a:latin typeface="+mj-ea"/>
                    </a:rPr>
                    <a:t> </a:t>
                  </a:r>
                  <a:endParaRPr lang="zh-CN" altLang="en-US" sz="2000" dirty="0">
                    <a:solidFill>
                      <a:schemeClr val="accent2">
                        <a:lumMod val="90000"/>
                        <a:lumOff val="10000"/>
                      </a:schemeClr>
                    </a:solidFill>
                    <a:latin typeface="+mj-ea"/>
                  </a:endParaRPr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850039" y="4298258"/>
                  <a:ext cx="45719" cy="73797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70"/>
                  <a:endParaRPr kumimoji="1" lang="zh-CN" altLang="en-US" sz="2400">
                    <a:solidFill>
                      <a:prstClr val="white"/>
                    </a:solidFill>
                    <a:latin typeface="Calibri"/>
                    <a:ea typeface="宋体"/>
                  </a:endParaRPr>
                </a:p>
              </p:txBody>
            </p:sp>
          </p:grpSp>
        </p:grpSp>
        <p:grpSp>
          <p:nvGrpSpPr>
            <p:cNvPr id="28" name="组合 27"/>
            <p:cNvGrpSpPr/>
            <p:nvPr/>
          </p:nvGrpSpPr>
          <p:grpSpPr>
            <a:xfrm>
              <a:off x="6114497" y="1575144"/>
              <a:ext cx="2988000" cy="3384000"/>
              <a:chOff x="8341531" y="2167491"/>
              <a:chExt cx="3228412" cy="2941830"/>
            </a:xfrm>
          </p:grpSpPr>
          <p:pic>
            <p:nvPicPr>
              <p:cNvPr id="17" name="Picture 2" descr="F:\短信平台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61859" y="2167491"/>
                <a:ext cx="3187757" cy="2520000"/>
              </a:xfrm>
              <a:prstGeom prst="rect">
                <a:avLst/>
              </a:prstGeom>
              <a:noFill/>
            </p:spPr>
          </p:pic>
          <p:grpSp>
            <p:nvGrpSpPr>
              <p:cNvPr id="18" name="组合 17"/>
              <p:cNvGrpSpPr/>
              <p:nvPr/>
            </p:nvGrpSpPr>
            <p:grpSpPr>
              <a:xfrm>
                <a:off x="8341531" y="4655864"/>
                <a:ext cx="3228412" cy="453457"/>
                <a:chOff x="850039" y="4287776"/>
                <a:chExt cx="3228412" cy="767345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895757" y="4298258"/>
                  <a:ext cx="3182694" cy="73797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70"/>
                  <a:endParaRPr kumimoji="1" lang="zh-CN" altLang="en-US" sz="2400">
                    <a:solidFill>
                      <a:prstClr val="white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867621" y="4287776"/>
                  <a:ext cx="3193984" cy="76734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2000" dirty="0">
                      <a:solidFill>
                        <a:schemeClr val="accent2">
                          <a:lumMod val="90000"/>
                          <a:lumOff val="10000"/>
                        </a:schemeClr>
                      </a:solidFill>
                      <a:latin typeface="+mj-ea"/>
                    </a:rPr>
                    <a:t>短</a:t>
                  </a:r>
                  <a:r>
                    <a:rPr lang="zh-CN" altLang="en-US" sz="2000" dirty="0" smtClean="0">
                      <a:solidFill>
                        <a:schemeClr val="accent2">
                          <a:lumMod val="90000"/>
                          <a:lumOff val="10000"/>
                        </a:schemeClr>
                      </a:solidFill>
                      <a:latin typeface="+mj-ea"/>
                    </a:rPr>
                    <a:t>信平台</a:t>
                  </a:r>
                  <a:r>
                    <a:rPr lang="en-US" altLang="zh-CN" sz="2000" dirty="0" smtClean="0">
                      <a:solidFill>
                        <a:schemeClr val="accent2">
                          <a:lumMod val="90000"/>
                          <a:lumOff val="10000"/>
                        </a:schemeClr>
                      </a:solidFill>
                      <a:latin typeface="+mj-ea"/>
                    </a:rPr>
                    <a:t> </a:t>
                  </a:r>
                  <a:endParaRPr lang="zh-CN" altLang="en-US" sz="2000" dirty="0">
                    <a:solidFill>
                      <a:schemeClr val="accent2">
                        <a:lumMod val="90000"/>
                        <a:lumOff val="10000"/>
                      </a:schemeClr>
                    </a:solidFill>
                    <a:latin typeface="+mj-ea"/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850039" y="4298258"/>
                  <a:ext cx="45719" cy="73797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70"/>
                  <a:endParaRPr kumimoji="1" lang="zh-CN" altLang="en-US" sz="2400">
                    <a:solidFill>
                      <a:prstClr val="white"/>
                    </a:solidFill>
                    <a:latin typeface="Calibri"/>
                    <a:ea typeface="宋体"/>
                  </a:endParaRPr>
                </a:p>
              </p:txBody>
            </p:sp>
          </p:grpSp>
        </p:grpSp>
        <p:pic>
          <p:nvPicPr>
            <p:cNvPr id="38" name="内容占位符 7" descr="2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75408" y="1575143"/>
              <a:ext cx="2874929" cy="2882459"/>
            </a:xfrm>
            <a:prstGeom prst="rect">
              <a:avLst/>
            </a:prstGeom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9" name="文本框 38"/>
            <p:cNvSpPr txBox="1"/>
            <p:nvPr/>
          </p:nvSpPr>
          <p:spPr>
            <a:xfrm>
              <a:off x="8974738" y="4447403"/>
              <a:ext cx="2990347" cy="50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rgbClr val="002E89"/>
                  </a:solidFill>
                </a:rPr>
                <a:t>互联网气象</a:t>
              </a:r>
              <a:r>
                <a:rPr lang="zh-CN" altLang="en-US" sz="2000" dirty="0">
                  <a:solidFill>
                    <a:srgbClr val="002E89"/>
                  </a:solidFill>
                </a:rPr>
                <a:t>信息服务系统</a:t>
              </a:r>
              <a:endParaRPr lang="zh-CN" altLang="en-US" sz="2000" dirty="0">
                <a:solidFill>
                  <a:srgbClr val="002E89"/>
                </a:solidFill>
                <a:latin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07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353319" y="524048"/>
            <a:ext cx="8735263" cy="501186"/>
          </a:xfrm>
        </p:spPr>
        <p:txBody>
          <a:bodyPr>
            <a:noAutofit/>
          </a:bodyPr>
          <a:lstStyle/>
          <a:p>
            <a:pPr lvl="0"/>
            <a:r>
              <a:rPr lang="zh-CN" altLang="en-US" sz="2400" b="1" dirty="0" smtClean="0">
                <a:solidFill>
                  <a:srgbClr val="000000"/>
                </a:solidFill>
                <a:latin typeface="+mn-ea"/>
              </a:rPr>
              <a:t>（</a:t>
            </a:r>
            <a:r>
              <a:rPr lang="en-US" altLang="zh-CN" sz="2400" b="1" dirty="0" smtClean="0">
                <a:solidFill>
                  <a:srgbClr val="000000"/>
                </a:solidFill>
                <a:latin typeface="+mn-ea"/>
              </a:rPr>
              <a:t>3</a:t>
            </a:r>
            <a:r>
              <a:rPr lang="zh-CN" altLang="en-US" sz="2400" b="1" dirty="0" smtClean="0">
                <a:solidFill>
                  <a:srgbClr val="000000"/>
                </a:solidFill>
                <a:latin typeface="+mn-ea"/>
              </a:rPr>
              <a:t>）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改善</a:t>
            </a:r>
            <a:r>
              <a:rPr lang="zh-CN" altLang="en-US" sz="2400" b="1" kern="0" dirty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服务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微软雅黑"/>
                <a:cs typeface="宋体" panose="02010600030101010101" pitchFamily="2" charset="-122"/>
              </a:rPr>
              <a:t>方式，提升服务水平</a:t>
            </a:r>
            <a:endParaRPr lang="zh-CN" altLang="en-US" sz="2400" b="1" kern="0" dirty="0">
              <a:solidFill>
                <a:srgbClr val="000000"/>
              </a:solidFill>
              <a:latin typeface="微软雅黑"/>
              <a:cs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43658" y="1585655"/>
            <a:ext cx="3280102" cy="3597597"/>
            <a:chOff x="667643" y="1603719"/>
            <a:chExt cx="2988001" cy="3597597"/>
          </a:xfrm>
        </p:grpSpPr>
        <p:pic>
          <p:nvPicPr>
            <p:cNvPr id="4" name="图片 5" descr="F:\2013-10\新建文件夹\p\_DSC39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7644" y="1603719"/>
              <a:ext cx="2988000" cy="28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667643" y="4468808"/>
              <a:ext cx="2988001" cy="7325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chemeClr val="accent2">
                      <a:lumMod val="90000"/>
                      <a:lumOff val="10000"/>
                    </a:schemeClr>
                  </a:solidFill>
                  <a:latin typeface="+mj-ea"/>
                </a:rPr>
                <a:t>细化岗位</a:t>
              </a:r>
              <a:endParaRPr lang="en-US" altLang="zh-CN" sz="16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+mj-ea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chemeClr val="accent2">
                      <a:lumMod val="90000"/>
                      <a:lumOff val="10000"/>
                    </a:schemeClr>
                  </a:solidFill>
                  <a:latin typeface="+mj-ea"/>
                </a:rPr>
                <a:t>（临近</a:t>
              </a:r>
              <a:r>
                <a:rPr lang="zh-CN" altLang="en-US" sz="1600" dirty="0">
                  <a:solidFill>
                    <a:schemeClr val="accent2">
                      <a:lumMod val="90000"/>
                      <a:lumOff val="10000"/>
                    </a:schemeClr>
                  </a:solidFill>
                  <a:latin typeface="+mj-ea"/>
                </a:rPr>
                <a:t>岗</a:t>
              </a:r>
              <a:r>
                <a:rPr lang="zh-CN" altLang="en-US" sz="1600" dirty="0" smtClean="0">
                  <a:solidFill>
                    <a:schemeClr val="accent2">
                      <a:lumMod val="90000"/>
                      <a:lumOff val="10000"/>
                    </a:schemeClr>
                  </a:solidFill>
                  <a:latin typeface="+mj-ea"/>
                </a:rPr>
                <a:t>、</a:t>
              </a:r>
              <a:r>
                <a:rPr lang="zh-CN" altLang="en-US" sz="1600" dirty="0">
                  <a:solidFill>
                    <a:schemeClr val="accent2">
                      <a:lumMod val="90000"/>
                      <a:lumOff val="10000"/>
                    </a:schemeClr>
                  </a:solidFill>
                  <a:latin typeface="+mj-ea"/>
                </a:rPr>
                <a:t>服务岗</a:t>
              </a:r>
              <a:r>
                <a:rPr lang="zh-CN" altLang="en-US" sz="1600" dirty="0" smtClean="0">
                  <a:solidFill>
                    <a:schemeClr val="accent2">
                      <a:lumMod val="90000"/>
                      <a:lumOff val="10000"/>
                    </a:schemeClr>
                  </a:solidFill>
                  <a:latin typeface="+mj-ea"/>
                </a:rPr>
                <a:t>、</a:t>
              </a:r>
              <a:r>
                <a:rPr lang="zh-CN" altLang="en-US" sz="1600" dirty="0">
                  <a:solidFill>
                    <a:schemeClr val="accent2">
                      <a:lumMod val="90000"/>
                      <a:lumOff val="10000"/>
                    </a:schemeClr>
                  </a:solidFill>
                  <a:latin typeface="+mj-ea"/>
                </a:rPr>
                <a:t>预报</a:t>
              </a:r>
              <a:r>
                <a:rPr lang="zh-CN" altLang="en-US" sz="1600" dirty="0" smtClean="0">
                  <a:solidFill>
                    <a:schemeClr val="accent2">
                      <a:lumMod val="90000"/>
                      <a:lumOff val="10000"/>
                    </a:schemeClr>
                  </a:solidFill>
                  <a:latin typeface="+mj-ea"/>
                </a:rPr>
                <a:t>岗）</a:t>
              </a:r>
              <a:endParaRPr lang="zh-CN" altLang="en-US" sz="1600" dirty="0">
                <a:solidFill>
                  <a:schemeClr val="accent2">
                    <a:lumMod val="90000"/>
                    <a:lumOff val="10000"/>
                  </a:schemeClr>
                </a:solidFill>
                <a:latin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97132" y="1585641"/>
            <a:ext cx="3203079" cy="3566450"/>
            <a:chOff x="948510" y="3988268"/>
            <a:chExt cx="3247813" cy="2856599"/>
          </a:xfrm>
        </p:grpSpPr>
        <p:pic>
          <p:nvPicPr>
            <p:cNvPr id="8" name="Picture 2" descr="C:\Users\Administrator\Desktop\mmexport144177522228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1288" y="3988268"/>
              <a:ext cx="3245035" cy="231682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</p:pic>
        <p:grpSp>
          <p:nvGrpSpPr>
            <p:cNvPr id="9" name="组合 8"/>
            <p:cNvGrpSpPr/>
            <p:nvPr/>
          </p:nvGrpSpPr>
          <p:grpSpPr>
            <a:xfrm>
              <a:off x="948510" y="6207317"/>
              <a:ext cx="3247813" cy="637550"/>
              <a:chOff x="850039" y="3957366"/>
              <a:chExt cx="3247813" cy="1078866"/>
            </a:xfrm>
            <a:solidFill>
              <a:schemeClr val="bg1">
                <a:lumMod val="85000"/>
              </a:schemeClr>
            </a:solidFill>
          </p:grpSpPr>
          <p:sp>
            <p:nvSpPr>
              <p:cNvPr id="10" name="矩形 9"/>
              <p:cNvSpPr/>
              <p:nvPr/>
            </p:nvSpPr>
            <p:spPr>
              <a:xfrm>
                <a:off x="850039" y="3957366"/>
                <a:ext cx="3228412" cy="107886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70"/>
                <a:endParaRPr kumimoji="1" lang="zh-CN" altLang="en-US" sz="240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867622" y="4241569"/>
                <a:ext cx="3230230" cy="56568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accent2">
                        <a:lumMod val="90000"/>
                        <a:lumOff val="10000"/>
                      </a:schemeClr>
                    </a:solidFill>
                    <a:latin typeface="+mj-ea"/>
                  </a:rPr>
                  <a:t>设立</a:t>
                </a:r>
                <a:r>
                  <a:rPr lang="zh-CN" altLang="en-US" dirty="0" smtClean="0">
                    <a:solidFill>
                      <a:schemeClr val="accent2">
                        <a:lumMod val="90000"/>
                        <a:lumOff val="10000"/>
                      </a:schemeClr>
                    </a:solidFill>
                    <a:latin typeface="+mj-ea"/>
                  </a:rPr>
                  <a:t>区管服务席位</a:t>
                </a:r>
                <a:endParaRPr lang="zh-CN" altLang="en-US" dirty="0">
                  <a:solidFill>
                    <a:schemeClr val="accent2">
                      <a:lumMod val="90000"/>
                      <a:lumOff val="10000"/>
                    </a:schemeClr>
                  </a:solidFill>
                  <a:latin typeface="+mj-ea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850039" y="4298258"/>
                <a:ext cx="45719" cy="73797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70"/>
                <a:endParaRPr kumimoji="1" lang="zh-CN" altLang="en-US" sz="240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043657" y="5233252"/>
            <a:ext cx="10361797" cy="1016488"/>
            <a:chOff x="1043657" y="5345546"/>
            <a:chExt cx="10361797" cy="1016488"/>
          </a:xfrm>
        </p:grpSpPr>
        <p:sp>
          <p:nvSpPr>
            <p:cNvPr id="15" name="右箭头 14"/>
            <p:cNvSpPr/>
            <p:nvPr/>
          </p:nvSpPr>
          <p:spPr>
            <a:xfrm>
              <a:off x="1956420" y="5345546"/>
              <a:ext cx="8546223" cy="977786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tx1"/>
                  </a:solidFill>
                  <a:latin typeface="+mn-ea"/>
                </a:rPr>
                <a:t>服务方式：</a:t>
              </a:r>
              <a:r>
                <a:rPr lang="zh-CN" altLang="en-US" sz="2000" b="1" kern="0" dirty="0">
                  <a:solidFill>
                    <a:schemeClr val="tx1"/>
                  </a:solidFill>
                  <a:latin typeface="+mn-ea"/>
                  <a:cs typeface="宋体" panose="02010600030101010101" pitchFamily="2" charset="-122"/>
                </a:rPr>
                <a:t>及时、</a:t>
              </a:r>
              <a:r>
                <a:rPr lang="zh-CN" altLang="zh-CN" sz="2000" b="1" kern="0" dirty="0">
                  <a:solidFill>
                    <a:schemeClr val="tx1"/>
                  </a:solidFill>
                  <a:latin typeface="+mn-ea"/>
                  <a:cs typeface="宋体" panose="02010600030101010101" pitchFamily="2" charset="-122"/>
                </a:rPr>
                <a:t>便捷、顺畅、合理、有效</a:t>
              </a:r>
              <a:endParaRPr lang="zh-CN" altLang="en-US" sz="20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43657" y="5404142"/>
              <a:ext cx="902811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0" dirty="0" smtClean="0">
                  <a:latin typeface="+mn-ea"/>
                  <a:cs typeface="宋体" panose="02010600030101010101" pitchFamily="2" charset="-122"/>
                </a:rPr>
                <a:t>气象</a:t>
              </a:r>
              <a:endParaRPr lang="en-US" altLang="zh-CN" sz="2800" kern="0" dirty="0" smtClean="0">
                <a:latin typeface="+mn-ea"/>
                <a:cs typeface="宋体" panose="02010600030101010101" pitchFamily="2" charset="-122"/>
              </a:endParaRPr>
            </a:p>
            <a:p>
              <a:r>
                <a:rPr lang="zh-CN" altLang="zh-CN" sz="2800" kern="0" dirty="0" smtClean="0">
                  <a:latin typeface="+mn-ea"/>
                  <a:cs typeface="宋体" panose="02010600030101010101" pitchFamily="2" charset="-122"/>
                </a:rPr>
                <a:t>产品</a:t>
              </a:r>
              <a:endParaRPr lang="zh-CN" altLang="en-US" sz="2800" dirty="0">
                <a:latin typeface="+mn-ea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0502643" y="5407927"/>
              <a:ext cx="902811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latin typeface="+mn-ea"/>
                </a:rPr>
                <a:t>航空</a:t>
              </a:r>
              <a:endParaRPr lang="en-US" altLang="zh-CN" sz="2800" dirty="0" smtClean="0">
                <a:latin typeface="+mn-ea"/>
              </a:endParaRPr>
            </a:p>
            <a:p>
              <a:r>
                <a:rPr lang="zh-CN" altLang="en-US" sz="2800" dirty="0" smtClean="0">
                  <a:latin typeface="+mn-ea"/>
                </a:rPr>
                <a:t>用户</a:t>
              </a:r>
              <a:endParaRPr lang="zh-CN" altLang="en-US" sz="2800" dirty="0">
                <a:latin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054171" y="1585640"/>
            <a:ext cx="3074961" cy="3566449"/>
            <a:chOff x="7787067" y="1439703"/>
            <a:chExt cx="3074961" cy="3640616"/>
          </a:xfrm>
        </p:grpSpPr>
        <p:pic>
          <p:nvPicPr>
            <p:cNvPr id="18" name="图片 17" descr="_DSC0524_副本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7067" y="1439703"/>
              <a:ext cx="3074961" cy="2828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文本框 18"/>
            <p:cNvSpPr txBox="1"/>
            <p:nvPr/>
          </p:nvSpPr>
          <p:spPr>
            <a:xfrm>
              <a:off x="7787067" y="4267789"/>
              <a:ext cx="3063894" cy="812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dirty="0" smtClean="0">
                  <a:solidFill>
                    <a:schemeClr val="accent2">
                      <a:lumMod val="90000"/>
                      <a:lumOff val="10000"/>
                    </a:schemeClr>
                  </a:solidFill>
                  <a:latin typeface="+mj-ea"/>
                </a:rPr>
                <a:t>划分科室</a:t>
              </a:r>
              <a:endParaRPr lang="en-US" altLang="zh-CN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+mj-ea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dirty="0" smtClean="0">
                  <a:solidFill>
                    <a:schemeClr val="accent2">
                      <a:lumMod val="90000"/>
                      <a:lumOff val="10000"/>
                    </a:schemeClr>
                  </a:solidFill>
                  <a:latin typeface="+mj-ea"/>
                </a:rPr>
                <a:t>航站预报室、区域预报室</a:t>
              </a:r>
              <a:endParaRPr lang="zh-CN" altLang="en-US" dirty="0">
                <a:solidFill>
                  <a:schemeClr val="accent2">
                    <a:lumMod val="90000"/>
                    <a:lumOff val="10000"/>
                  </a:schemeClr>
                </a:solidFill>
                <a:latin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56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-361110" y="1958718"/>
            <a:ext cx="12876126" cy="2981991"/>
          </a:xfrm>
          <a:prstGeom prst="roundRect">
            <a:avLst>
              <a:gd name="adj" fmla="val 4443"/>
            </a:avLst>
          </a:prstGeom>
          <a:solidFill>
            <a:srgbClr val="1031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4098881" y="2082510"/>
            <a:ext cx="77588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zh-CN" altLang="en-US" sz="3600" b="1" dirty="0" smtClean="0">
                <a:solidFill>
                  <a:schemeClr val="bg1"/>
                </a:solidFill>
                <a:latin typeface="+mn-ea"/>
                <a:cs typeface="Arial Black"/>
              </a:rPr>
              <a:t>      航空管制与气象合作还有很广阔的空间，还有很多的方式方法值得我们去探索，未来的航空气象业，将面对更多的航空用户，在不断壮大中助力民航业腾飞</a:t>
            </a:r>
            <a:r>
              <a:rPr kumimoji="1" lang="en-US" altLang="zh-CN" sz="3600" b="1" dirty="0" smtClean="0">
                <a:solidFill>
                  <a:schemeClr val="bg1"/>
                </a:solidFill>
                <a:latin typeface="+mn-ea"/>
                <a:cs typeface="Arial Black"/>
              </a:rPr>
              <a:t>!</a:t>
            </a:r>
            <a:endParaRPr kumimoji="1" lang="zh-CN" altLang="en-US" sz="3600" b="1" dirty="0">
              <a:solidFill>
                <a:schemeClr val="bg1"/>
              </a:solidFill>
              <a:latin typeface="+mn-ea"/>
              <a:cs typeface="Arial Black"/>
            </a:endParaRPr>
          </a:p>
        </p:txBody>
      </p:sp>
      <p:grpSp>
        <p:nvGrpSpPr>
          <p:cNvPr id="11" name="组 10"/>
          <p:cNvGrpSpPr/>
          <p:nvPr/>
        </p:nvGrpSpPr>
        <p:grpSpPr>
          <a:xfrm>
            <a:off x="0" y="1958718"/>
            <a:ext cx="1099440" cy="646236"/>
            <a:chOff x="3902075" y="4498975"/>
            <a:chExt cx="831850" cy="488950"/>
          </a:xfrm>
          <a:solidFill>
            <a:schemeClr val="bg1"/>
          </a:solidFill>
        </p:grpSpPr>
        <p:sp>
          <p:nvSpPr>
            <p:cNvPr id="12" name="Freeform 230"/>
            <p:cNvSpPr>
              <a:spLocks noEditPoints="1"/>
            </p:cNvSpPr>
            <p:nvPr/>
          </p:nvSpPr>
          <p:spPr bwMode="auto">
            <a:xfrm>
              <a:off x="4092575" y="4498975"/>
              <a:ext cx="450850" cy="488950"/>
            </a:xfrm>
            <a:custGeom>
              <a:avLst/>
              <a:gdLst/>
              <a:ahLst/>
              <a:cxnLst>
                <a:cxn ang="0">
                  <a:pos x="70" y="72"/>
                </a:cxn>
                <a:cxn ang="0">
                  <a:pos x="76" y="44"/>
                </a:cxn>
                <a:cxn ang="0">
                  <a:pos x="90" y="20"/>
                </a:cxn>
                <a:cxn ang="0">
                  <a:pos x="114" y="6"/>
                </a:cxn>
                <a:cxn ang="0">
                  <a:pos x="142" y="0"/>
                </a:cxn>
                <a:cxn ang="0">
                  <a:pos x="156" y="2"/>
                </a:cxn>
                <a:cxn ang="0">
                  <a:pos x="182" y="12"/>
                </a:cxn>
                <a:cxn ang="0">
                  <a:pos x="202" y="30"/>
                </a:cxn>
                <a:cxn ang="0">
                  <a:pos x="212" y="56"/>
                </a:cxn>
                <a:cxn ang="0">
                  <a:pos x="212" y="72"/>
                </a:cxn>
                <a:cxn ang="0">
                  <a:pos x="208" y="100"/>
                </a:cxn>
                <a:cxn ang="0">
                  <a:pos x="192" y="122"/>
                </a:cxn>
                <a:cxn ang="0">
                  <a:pos x="170" y="138"/>
                </a:cxn>
                <a:cxn ang="0">
                  <a:pos x="142" y="142"/>
                </a:cxn>
                <a:cxn ang="0">
                  <a:pos x="128" y="142"/>
                </a:cxn>
                <a:cxn ang="0">
                  <a:pos x="102" y="130"/>
                </a:cxn>
                <a:cxn ang="0">
                  <a:pos x="82" y="112"/>
                </a:cxn>
                <a:cxn ang="0">
                  <a:pos x="72" y="86"/>
                </a:cxn>
                <a:cxn ang="0">
                  <a:pos x="70" y="72"/>
                </a:cxn>
                <a:cxn ang="0">
                  <a:pos x="142" y="190"/>
                </a:cxn>
                <a:cxn ang="0">
                  <a:pos x="104" y="194"/>
                </a:cxn>
                <a:cxn ang="0">
                  <a:pos x="74" y="202"/>
                </a:cxn>
                <a:cxn ang="0">
                  <a:pos x="48" y="214"/>
                </a:cxn>
                <a:cxn ang="0">
                  <a:pos x="16" y="244"/>
                </a:cxn>
                <a:cxn ang="0">
                  <a:pos x="0" y="268"/>
                </a:cxn>
                <a:cxn ang="0">
                  <a:pos x="284" y="308"/>
                </a:cxn>
                <a:cxn ang="0">
                  <a:pos x="284" y="268"/>
                </a:cxn>
                <a:cxn ang="0">
                  <a:pos x="268" y="244"/>
                </a:cxn>
                <a:cxn ang="0">
                  <a:pos x="234" y="214"/>
                </a:cxn>
                <a:cxn ang="0">
                  <a:pos x="210" y="202"/>
                </a:cxn>
                <a:cxn ang="0">
                  <a:pos x="180" y="194"/>
                </a:cxn>
                <a:cxn ang="0">
                  <a:pos x="142" y="190"/>
                </a:cxn>
              </a:cxnLst>
              <a:rect l="0" t="0" r="r" b="b"/>
              <a:pathLst>
                <a:path w="284" h="308">
                  <a:moveTo>
                    <a:pt x="70" y="72"/>
                  </a:moveTo>
                  <a:lnTo>
                    <a:pt x="70" y="72"/>
                  </a:lnTo>
                  <a:lnTo>
                    <a:pt x="72" y="56"/>
                  </a:lnTo>
                  <a:lnTo>
                    <a:pt x="76" y="44"/>
                  </a:lnTo>
                  <a:lnTo>
                    <a:pt x="82" y="30"/>
                  </a:lnTo>
                  <a:lnTo>
                    <a:pt x="90" y="20"/>
                  </a:lnTo>
                  <a:lnTo>
                    <a:pt x="102" y="12"/>
                  </a:lnTo>
                  <a:lnTo>
                    <a:pt x="114" y="6"/>
                  </a:lnTo>
                  <a:lnTo>
                    <a:pt x="128" y="2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6" y="2"/>
                  </a:lnTo>
                  <a:lnTo>
                    <a:pt x="170" y="6"/>
                  </a:lnTo>
                  <a:lnTo>
                    <a:pt x="182" y="12"/>
                  </a:lnTo>
                  <a:lnTo>
                    <a:pt x="192" y="20"/>
                  </a:lnTo>
                  <a:lnTo>
                    <a:pt x="202" y="30"/>
                  </a:lnTo>
                  <a:lnTo>
                    <a:pt x="208" y="44"/>
                  </a:lnTo>
                  <a:lnTo>
                    <a:pt x="212" y="56"/>
                  </a:lnTo>
                  <a:lnTo>
                    <a:pt x="212" y="72"/>
                  </a:lnTo>
                  <a:lnTo>
                    <a:pt x="212" y="72"/>
                  </a:lnTo>
                  <a:lnTo>
                    <a:pt x="212" y="86"/>
                  </a:lnTo>
                  <a:lnTo>
                    <a:pt x="208" y="100"/>
                  </a:lnTo>
                  <a:lnTo>
                    <a:pt x="202" y="112"/>
                  </a:lnTo>
                  <a:lnTo>
                    <a:pt x="192" y="122"/>
                  </a:lnTo>
                  <a:lnTo>
                    <a:pt x="182" y="130"/>
                  </a:lnTo>
                  <a:lnTo>
                    <a:pt x="170" y="138"/>
                  </a:lnTo>
                  <a:lnTo>
                    <a:pt x="156" y="14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28" y="142"/>
                  </a:lnTo>
                  <a:lnTo>
                    <a:pt x="114" y="138"/>
                  </a:lnTo>
                  <a:lnTo>
                    <a:pt x="102" y="130"/>
                  </a:lnTo>
                  <a:lnTo>
                    <a:pt x="90" y="122"/>
                  </a:lnTo>
                  <a:lnTo>
                    <a:pt x="82" y="112"/>
                  </a:lnTo>
                  <a:lnTo>
                    <a:pt x="76" y="100"/>
                  </a:lnTo>
                  <a:lnTo>
                    <a:pt x="72" y="86"/>
                  </a:lnTo>
                  <a:lnTo>
                    <a:pt x="70" y="72"/>
                  </a:lnTo>
                  <a:lnTo>
                    <a:pt x="70" y="72"/>
                  </a:lnTo>
                  <a:close/>
                  <a:moveTo>
                    <a:pt x="142" y="190"/>
                  </a:moveTo>
                  <a:lnTo>
                    <a:pt x="142" y="190"/>
                  </a:lnTo>
                  <a:lnTo>
                    <a:pt x="122" y="190"/>
                  </a:lnTo>
                  <a:lnTo>
                    <a:pt x="104" y="194"/>
                  </a:lnTo>
                  <a:lnTo>
                    <a:pt x="88" y="198"/>
                  </a:lnTo>
                  <a:lnTo>
                    <a:pt x="74" y="202"/>
                  </a:lnTo>
                  <a:lnTo>
                    <a:pt x="60" y="208"/>
                  </a:lnTo>
                  <a:lnTo>
                    <a:pt x="48" y="214"/>
                  </a:lnTo>
                  <a:lnTo>
                    <a:pt x="30" y="230"/>
                  </a:lnTo>
                  <a:lnTo>
                    <a:pt x="16" y="244"/>
                  </a:lnTo>
                  <a:lnTo>
                    <a:pt x="6" y="256"/>
                  </a:lnTo>
                  <a:lnTo>
                    <a:pt x="0" y="268"/>
                  </a:lnTo>
                  <a:lnTo>
                    <a:pt x="0" y="308"/>
                  </a:lnTo>
                  <a:lnTo>
                    <a:pt x="284" y="308"/>
                  </a:lnTo>
                  <a:lnTo>
                    <a:pt x="284" y="268"/>
                  </a:lnTo>
                  <a:lnTo>
                    <a:pt x="284" y="268"/>
                  </a:lnTo>
                  <a:lnTo>
                    <a:pt x="278" y="256"/>
                  </a:lnTo>
                  <a:lnTo>
                    <a:pt x="268" y="244"/>
                  </a:lnTo>
                  <a:lnTo>
                    <a:pt x="254" y="230"/>
                  </a:lnTo>
                  <a:lnTo>
                    <a:pt x="234" y="214"/>
                  </a:lnTo>
                  <a:lnTo>
                    <a:pt x="224" y="208"/>
                  </a:lnTo>
                  <a:lnTo>
                    <a:pt x="210" y="202"/>
                  </a:lnTo>
                  <a:lnTo>
                    <a:pt x="196" y="198"/>
                  </a:lnTo>
                  <a:lnTo>
                    <a:pt x="180" y="194"/>
                  </a:lnTo>
                  <a:lnTo>
                    <a:pt x="162" y="190"/>
                  </a:lnTo>
                  <a:lnTo>
                    <a:pt x="142" y="190"/>
                  </a:lnTo>
                  <a:lnTo>
                    <a:pt x="142" y="1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" name="Freeform 231"/>
            <p:cNvSpPr>
              <a:spLocks/>
            </p:cNvSpPr>
            <p:nvPr/>
          </p:nvSpPr>
          <p:spPr bwMode="auto">
            <a:xfrm>
              <a:off x="4467225" y="4498975"/>
              <a:ext cx="190500" cy="187325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4" y="4"/>
                </a:cxn>
                <a:cxn ang="0">
                  <a:pos x="94" y="10"/>
                </a:cxn>
                <a:cxn ang="0">
                  <a:pos x="102" y="18"/>
                </a:cxn>
                <a:cxn ang="0">
                  <a:pos x="110" y="26"/>
                </a:cxn>
                <a:cxn ang="0">
                  <a:pos x="114" y="36"/>
                </a:cxn>
                <a:cxn ang="0">
                  <a:pos x="118" y="48"/>
                </a:cxn>
                <a:cxn ang="0">
                  <a:pos x="120" y="60"/>
                </a:cxn>
                <a:cxn ang="0">
                  <a:pos x="120" y="60"/>
                </a:cxn>
                <a:cxn ang="0">
                  <a:pos x="118" y="72"/>
                </a:cxn>
                <a:cxn ang="0">
                  <a:pos x="114" y="82"/>
                </a:cxn>
                <a:cxn ang="0">
                  <a:pos x="110" y="92"/>
                </a:cxn>
                <a:cxn ang="0">
                  <a:pos x="102" y="102"/>
                </a:cxn>
                <a:cxn ang="0">
                  <a:pos x="94" y="108"/>
                </a:cxn>
                <a:cxn ang="0">
                  <a:pos x="84" y="114"/>
                </a:cxn>
                <a:cxn ang="0">
                  <a:pos x="72" y="118"/>
                </a:cxn>
                <a:cxn ang="0">
                  <a:pos x="60" y="118"/>
                </a:cxn>
                <a:cxn ang="0">
                  <a:pos x="60" y="118"/>
                </a:cxn>
                <a:cxn ang="0">
                  <a:pos x="48" y="118"/>
                </a:cxn>
                <a:cxn ang="0">
                  <a:pos x="38" y="114"/>
                </a:cxn>
                <a:cxn ang="0">
                  <a:pos x="26" y="108"/>
                </a:cxn>
                <a:cxn ang="0">
                  <a:pos x="18" y="102"/>
                </a:cxn>
                <a:cxn ang="0">
                  <a:pos x="10" y="92"/>
                </a:cxn>
                <a:cxn ang="0">
                  <a:pos x="6" y="82"/>
                </a:cxn>
                <a:cxn ang="0">
                  <a:pos x="2" y="72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48"/>
                </a:cxn>
                <a:cxn ang="0">
                  <a:pos x="6" y="36"/>
                </a:cxn>
                <a:cxn ang="0">
                  <a:pos x="10" y="26"/>
                </a:cxn>
                <a:cxn ang="0">
                  <a:pos x="18" y="18"/>
                </a:cxn>
                <a:cxn ang="0">
                  <a:pos x="26" y="10"/>
                </a:cxn>
                <a:cxn ang="0">
                  <a:pos x="38" y="4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120" h="118">
                  <a:moveTo>
                    <a:pt x="60" y="0"/>
                  </a:moveTo>
                  <a:lnTo>
                    <a:pt x="60" y="0"/>
                  </a:lnTo>
                  <a:lnTo>
                    <a:pt x="72" y="2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2" y="18"/>
                  </a:lnTo>
                  <a:lnTo>
                    <a:pt x="110" y="26"/>
                  </a:lnTo>
                  <a:lnTo>
                    <a:pt x="114" y="36"/>
                  </a:lnTo>
                  <a:lnTo>
                    <a:pt x="118" y="48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4" y="82"/>
                  </a:lnTo>
                  <a:lnTo>
                    <a:pt x="110" y="92"/>
                  </a:lnTo>
                  <a:lnTo>
                    <a:pt x="102" y="102"/>
                  </a:lnTo>
                  <a:lnTo>
                    <a:pt x="94" y="108"/>
                  </a:lnTo>
                  <a:lnTo>
                    <a:pt x="84" y="114"/>
                  </a:lnTo>
                  <a:lnTo>
                    <a:pt x="72" y="118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48" y="118"/>
                  </a:lnTo>
                  <a:lnTo>
                    <a:pt x="38" y="114"/>
                  </a:lnTo>
                  <a:lnTo>
                    <a:pt x="26" y="108"/>
                  </a:lnTo>
                  <a:lnTo>
                    <a:pt x="18" y="102"/>
                  </a:lnTo>
                  <a:lnTo>
                    <a:pt x="10" y="92"/>
                  </a:lnTo>
                  <a:lnTo>
                    <a:pt x="6" y="82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6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" name="Freeform 232"/>
            <p:cNvSpPr>
              <a:spLocks/>
            </p:cNvSpPr>
            <p:nvPr/>
          </p:nvSpPr>
          <p:spPr bwMode="auto">
            <a:xfrm>
              <a:off x="4457700" y="4762500"/>
              <a:ext cx="276225" cy="15557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46" y="2"/>
                </a:cxn>
                <a:cxn ang="0">
                  <a:pos x="28" y="6"/>
                </a:cxn>
                <a:cxn ang="0">
                  <a:pos x="14" y="12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8" y="30"/>
                </a:cxn>
                <a:cxn ang="0">
                  <a:pos x="34" y="42"/>
                </a:cxn>
                <a:cxn ang="0">
                  <a:pos x="48" y="54"/>
                </a:cxn>
                <a:cxn ang="0">
                  <a:pos x="58" y="66"/>
                </a:cxn>
                <a:cxn ang="0">
                  <a:pos x="66" y="76"/>
                </a:cxn>
                <a:cxn ang="0">
                  <a:pos x="72" y="86"/>
                </a:cxn>
                <a:cxn ang="0">
                  <a:pos x="76" y="96"/>
                </a:cxn>
                <a:cxn ang="0">
                  <a:pos x="76" y="98"/>
                </a:cxn>
                <a:cxn ang="0">
                  <a:pos x="174" y="98"/>
                </a:cxn>
                <a:cxn ang="0">
                  <a:pos x="174" y="66"/>
                </a:cxn>
                <a:cxn ang="0">
                  <a:pos x="174" y="66"/>
                </a:cxn>
                <a:cxn ang="0">
                  <a:pos x="168" y="56"/>
                </a:cxn>
                <a:cxn ang="0">
                  <a:pos x="160" y="44"/>
                </a:cxn>
                <a:cxn ang="0">
                  <a:pos x="150" y="32"/>
                </a:cxn>
                <a:cxn ang="0">
                  <a:pos x="136" y="20"/>
                </a:cxn>
                <a:cxn ang="0">
                  <a:pos x="116" y="10"/>
                </a:cxn>
                <a:cxn ang="0">
                  <a:pos x="106" y="6"/>
                </a:cxn>
                <a:cxn ang="0">
                  <a:pos x="94" y="4"/>
                </a:cxn>
                <a:cxn ang="0">
                  <a:pos x="8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74" h="98">
                  <a:moveTo>
                    <a:pt x="66" y="0"/>
                  </a:moveTo>
                  <a:lnTo>
                    <a:pt x="66" y="0"/>
                  </a:lnTo>
                  <a:lnTo>
                    <a:pt x="46" y="2"/>
                  </a:lnTo>
                  <a:lnTo>
                    <a:pt x="28" y="6"/>
                  </a:lnTo>
                  <a:lnTo>
                    <a:pt x="14" y="1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8" y="30"/>
                  </a:lnTo>
                  <a:lnTo>
                    <a:pt x="34" y="42"/>
                  </a:lnTo>
                  <a:lnTo>
                    <a:pt x="48" y="54"/>
                  </a:lnTo>
                  <a:lnTo>
                    <a:pt x="58" y="66"/>
                  </a:lnTo>
                  <a:lnTo>
                    <a:pt x="66" y="76"/>
                  </a:lnTo>
                  <a:lnTo>
                    <a:pt x="72" y="86"/>
                  </a:lnTo>
                  <a:lnTo>
                    <a:pt x="76" y="96"/>
                  </a:lnTo>
                  <a:lnTo>
                    <a:pt x="76" y="98"/>
                  </a:lnTo>
                  <a:lnTo>
                    <a:pt x="174" y="98"/>
                  </a:lnTo>
                  <a:lnTo>
                    <a:pt x="174" y="66"/>
                  </a:lnTo>
                  <a:lnTo>
                    <a:pt x="174" y="66"/>
                  </a:lnTo>
                  <a:lnTo>
                    <a:pt x="168" y="56"/>
                  </a:lnTo>
                  <a:lnTo>
                    <a:pt x="160" y="44"/>
                  </a:lnTo>
                  <a:lnTo>
                    <a:pt x="150" y="32"/>
                  </a:lnTo>
                  <a:lnTo>
                    <a:pt x="136" y="20"/>
                  </a:lnTo>
                  <a:lnTo>
                    <a:pt x="116" y="10"/>
                  </a:lnTo>
                  <a:lnTo>
                    <a:pt x="106" y="6"/>
                  </a:lnTo>
                  <a:lnTo>
                    <a:pt x="94" y="4"/>
                  </a:lnTo>
                  <a:lnTo>
                    <a:pt x="8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" name="Freeform 233"/>
            <p:cNvSpPr>
              <a:spLocks/>
            </p:cNvSpPr>
            <p:nvPr/>
          </p:nvSpPr>
          <p:spPr bwMode="auto">
            <a:xfrm>
              <a:off x="4467225" y="4498975"/>
              <a:ext cx="190500" cy="187325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4" y="4"/>
                </a:cxn>
                <a:cxn ang="0">
                  <a:pos x="94" y="10"/>
                </a:cxn>
                <a:cxn ang="0">
                  <a:pos x="102" y="18"/>
                </a:cxn>
                <a:cxn ang="0">
                  <a:pos x="110" y="26"/>
                </a:cxn>
                <a:cxn ang="0">
                  <a:pos x="114" y="36"/>
                </a:cxn>
                <a:cxn ang="0">
                  <a:pos x="118" y="48"/>
                </a:cxn>
                <a:cxn ang="0">
                  <a:pos x="120" y="60"/>
                </a:cxn>
                <a:cxn ang="0">
                  <a:pos x="120" y="60"/>
                </a:cxn>
                <a:cxn ang="0">
                  <a:pos x="118" y="72"/>
                </a:cxn>
                <a:cxn ang="0">
                  <a:pos x="114" y="82"/>
                </a:cxn>
                <a:cxn ang="0">
                  <a:pos x="110" y="92"/>
                </a:cxn>
                <a:cxn ang="0">
                  <a:pos x="102" y="102"/>
                </a:cxn>
                <a:cxn ang="0">
                  <a:pos x="94" y="108"/>
                </a:cxn>
                <a:cxn ang="0">
                  <a:pos x="84" y="114"/>
                </a:cxn>
                <a:cxn ang="0">
                  <a:pos x="72" y="118"/>
                </a:cxn>
                <a:cxn ang="0">
                  <a:pos x="60" y="118"/>
                </a:cxn>
                <a:cxn ang="0">
                  <a:pos x="60" y="118"/>
                </a:cxn>
                <a:cxn ang="0">
                  <a:pos x="48" y="118"/>
                </a:cxn>
                <a:cxn ang="0">
                  <a:pos x="38" y="114"/>
                </a:cxn>
                <a:cxn ang="0">
                  <a:pos x="26" y="108"/>
                </a:cxn>
                <a:cxn ang="0">
                  <a:pos x="18" y="102"/>
                </a:cxn>
                <a:cxn ang="0">
                  <a:pos x="10" y="92"/>
                </a:cxn>
                <a:cxn ang="0">
                  <a:pos x="6" y="82"/>
                </a:cxn>
                <a:cxn ang="0">
                  <a:pos x="2" y="72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48"/>
                </a:cxn>
                <a:cxn ang="0">
                  <a:pos x="6" y="36"/>
                </a:cxn>
                <a:cxn ang="0">
                  <a:pos x="10" y="26"/>
                </a:cxn>
                <a:cxn ang="0">
                  <a:pos x="18" y="18"/>
                </a:cxn>
                <a:cxn ang="0">
                  <a:pos x="26" y="10"/>
                </a:cxn>
                <a:cxn ang="0">
                  <a:pos x="38" y="4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120" h="118">
                  <a:moveTo>
                    <a:pt x="60" y="0"/>
                  </a:moveTo>
                  <a:lnTo>
                    <a:pt x="60" y="0"/>
                  </a:lnTo>
                  <a:lnTo>
                    <a:pt x="72" y="2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2" y="18"/>
                  </a:lnTo>
                  <a:lnTo>
                    <a:pt x="110" y="26"/>
                  </a:lnTo>
                  <a:lnTo>
                    <a:pt x="114" y="36"/>
                  </a:lnTo>
                  <a:lnTo>
                    <a:pt x="118" y="48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4" y="82"/>
                  </a:lnTo>
                  <a:lnTo>
                    <a:pt x="110" y="92"/>
                  </a:lnTo>
                  <a:lnTo>
                    <a:pt x="102" y="102"/>
                  </a:lnTo>
                  <a:lnTo>
                    <a:pt x="94" y="108"/>
                  </a:lnTo>
                  <a:lnTo>
                    <a:pt x="84" y="114"/>
                  </a:lnTo>
                  <a:lnTo>
                    <a:pt x="72" y="118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48" y="118"/>
                  </a:lnTo>
                  <a:lnTo>
                    <a:pt x="38" y="114"/>
                  </a:lnTo>
                  <a:lnTo>
                    <a:pt x="26" y="108"/>
                  </a:lnTo>
                  <a:lnTo>
                    <a:pt x="18" y="102"/>
                  </a:lnTo>
                  <a:lnTo>
                    <a:pt x="10" y="92"/>
                  </a:lnTo>
                  <a:lnTo>
                    <a:pt x="6" y="82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6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" name="Freeform 234"/>
            <p:cNvSpPr>
              <a:spLocks/>
            </p:cNvSpPr>
            <p:nvPr/>
          </p:nvSpPr>
          <p:spPr bwMode="auto">
            <a:xfrm>
              <a:off x="4457700" y="4762500"/>
              <a:ext cx="276225" cy="15557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46" y="2"/>
                </a:cxn>
                <a:cxn ang="0">
                  <a:pos x="28" y="6"/>
                </a:cxn>
                <a:cxn ang="0">
                  <a:pos x="14" y="12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8" y="30"/>
                </a:cxn>
                <a:cxn ang="0">
                  <a:pos x="34" y="42"/>
                </a:cxn>
                <a:cxn ang="0">
                  <a:pos x="48" y="54"/>
                </a:cxn>
                <a:cxn ang="0">
                  <a:pos x="58" y="66"/>
                </a:cxn>
                <a:cxn ang="0">
                  <a:pos x="66" y="76"/>
                </a:cxn>
                <a:cxn ang="0">
                  <a:pos x="72" y="86"/>
                </a:cxn>
                <a:cxn ang="0">
                  <a:pos x="76" y="96"/>
                </a:cxn>
                <a:cxn ang="0">
                  <a:pos x="76" y="98"/>
                </a:cxn>
                <a:cxn ang="0">
                  <a:pos x="174" y="98"/>
                </a:cxn>
                <a:cxn ang="0">
                  <a:pos x="174" y="66"/>
                </a:cxn>
                <a:cxn ang="0">
                  <a:pos x="174" y="66"/>
                </a:cxn>
                <a:cxn ang="0">
                  <a:pos x="168" y="56"/>
                </a:cxn>
                <a:cxn ang="0">
                  <a:pos x="160" y="44"/>
                </a:cxn>
                <a:cxn ang="0">
                  <a:pos x="150" y="32"/>
                </a:cxn>
                <a:cxn ang="0">
                  <a:pos x="136" y="20"/>
                </a:cxn>
                <a:cxn ang="0">
                  <a:pos x="116" y="10"/>
                </a:cxn>
                <a:cxn ang="0">
                  <a:pos x="106" y="6"/>
                </a:cxn>
                <a:cxn ang="0">
                  <a:pos x="94" y="4"/>
                </a:cxn>
                <a:cxn ang="0">
                  <a:pos x="8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74" h="98">
                  <a:moveTo>
                    <a:pt x="66" y="0"/>
                  </a:moveTo>
                  <a:lnTo>
                    <a:pt x="66" y="0"/>
                  </a:lnTo>
                  <a:lnTo>
                    <a:pt x="46" y="2"/>
                  </a:lnTo>
                  <a:lnTo>
                    <a:pt x="28" y="6"/>
                  </a:lnTo>
                  <a:lnTo>
                    <a:pt x="14" y="1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8" y="30"/>
                  </a:lnTo>
                  <a:lnTo>
                    <a:pt x="34" y="42"/>
                  </a:lnTo>
                  <a:lnTo>
                    <a:pt x="48" y="54"/>
                  </a:lnTo>
                  <a:lnTo>
                    <a:pt x="58" y="66"/>
                  </a:lnTo>
                  <a:lnTo>
                    <a:pt x="66" y="76"/>
                  </a:lnTo>
                  <a:lnTo>
                    <a:pt x="72" y="86"/>
                  </a:lnTo>
                  <a:lnTo>
                    <a:pt x="76" y="96"/>
                  </a:lnTo>
                  <a:lnTo>
                    <a:pt x="76" y="98"/>
                  </a:lnTo>
                  <a:lnTo>
                    <a:pt x="174" y="98"/>
                  </a:lnTo>
                  <a:lnTo>
                    <a:pt x="174" y="66"/>
                  </a:lnTo>
                  <a:lnTo>
                    <a:pt x="174" y="66"/>
                  </a:lnTo>
                  <a:lnTo>
                    <a:pt x="168" y="56"/>
                  </a:lnTo>
                  <a:lnTo>
                    <a:pt x="160" y="44"/>
                  </a:lnTo>
                  <a:lnTo>
                    <a:pt x="150" y="32"/>
                  </a:lnTo>
                  <a:lnTo>
                    <a:pt x="136" y="20"/>
                  </a:lnTo>
                  <a:lnTo>
                    <a:pt x="116" y="10"/>
                  </a:lnTo>
                  <a:lnTo>
                    <a:pt x="106" y="6"/>
                  </a:lnTo>
                  <a:lnTo>
                    <a:pt x="94" y="4"/>
                  </a:lnTo>
                  <a:lnTo>
                    <a:pt x="8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" name="Freeform 235"/>
            <p:cNvSpPr>
              <a:spLocks/>
            </p:cNvSpPr>
            <p:nvPr/>
          </p:nvSpPr>
          <p:spPr bwMode="auto">
            <a:xfrm>
              <a:off x="3978275" y="4498975"/>
              <a:ext cx="187325" cy="187325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2" y="4"/>
                </a:cxn>
                <a:cxn ang="0">
                  <a:pos x="92" y="10"/>
                </a:cxn>
                <a:cxn ang="0">
                  <a:pos x="102" y="18"/>
                </a:cxn>
                <a:cxn ang="0">
                  <a:pos x="108" y="26"/>
                </a:cxn>
                <a:cxn ang="0">
                  <a:pos x="114" y="36"/>
                </a:cxn>
                <a:cxn ang="0">
                  <a:pos x="118" y="48"/>
                </a:cxn>
                <a:cxn ang="0">
                  <a:pos x="118" y="60"/>
                </a:cxn>
                <a:cxn ang="0">
                  <a:pos x="118" y="60"/>
                </a:cxn>
                <a:cxn ang="0">
                  <a:pos x="118" y="72"/>
                </a:cxn>
                <a:cxn ang="0">
                  <a:pos x="114" y="82"/>
                </a:cxn>
                <a:cxn ang="0">
                  <a:pos x="108" y="92"/>
                </a:cxn>
                <a:cxn ang="0">
                  <a:pos x="102" y="102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2" y="118"/>
                </a:cxn>
                <a:cxn ang="0">
                  <a:pos x="60" y="118"/>
                </a:cxn>
                <a:cxn ang="0">
                  <a:pos x="60" y="118"/>
                </a:cxn>
                <a:cxn ang="0">
                  <a:pos x="48" y="118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2"/>
                </a:cxn>
                <a:cxn ang="0">
                  <a:pos x="10" y="92"/>
                </a:cxn>
                <a:cxn ang="0">
                  <a:pos x="4" y="82"/>
                </a:cxn>
                <a:cxn ang="0">
                  <a:pos x="2" y="72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48"/>
                </a:cxn>
                <a:cxn ang="0">
                  <a:pos x="4" y="36"/>
                </a:cxn>
                <a:cxn ang="0">
                  <a:pos x="10" y="26"/>
                </a:cxn>
                <a:cxn ang="0">
                  <a:pos x="18" y="18"/>
                </a:cxn>
                <a:cxn ang="0">
                  <a:pos x="26" y="10"/>
                </a:cxn>
                <a:cxn ang="0">
                  <a:pos x="36" y="4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118" h="118">
                  <a:moveTo>
                    <a:pt x="60" y="0"/>
                  </a:moveTo>
                  <a:lnTo>
                    <a:pt x="60" y="0"/>
                  </a:lnTo>
                  <a:lnTo>
                    <a:pt x="72" y="2"/>
                  </a:lnTo>
                  <a:lnTo>
                    <a:pt x="82" y="4"/>
                  </a:lnTo>
                  <a:lnTo>
                    <a:pt x="92" y="10"/>
                  </a:lnTo>
                  <a:lnTo>
                    <a:pt x="102" y="18"/>
                  </a:lnTo>
                  <a:lnTo>
                    <a:pt x="108" y="26"/>
                  </a:lnTo>
                  <a:lnTo>
                    <a:pt x="114" y="36"/>
                  </a:lnTo>
                  <a:lnTo>
                    <a:pt x="118" y="48"/>
                  </a:lnTo>
                  <a:lnTo>
                    <a:pt x="118" y="60"/>
                  </a:lnTo>
                  <a:lnTo>
                    <a:pt x="118" y="60"/>
                  </a:lnTo>
                  <a:lnTo>
                    <a:pt x="118" y="72"/>
                  </a:lnTo>
                  <a:lnTo>
                    <a:pt x="114" y="82"/>
                  </a:lnTo>
                  <a:lnTo>
                    <a:pt x="108" y="92"/>
                  </a:lnTo>
                  <a:lnTo>
                    <a:pt x="102" y="102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2" y="118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48" y="118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2"/>
                  </a:lnTo>
                  <a:lnTo>
                    <a:pt x="10" y="92"/>
                  </a:lnTo>
                  <a:lnTo>
                    <a:pt x="4" y="82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" name="Freeform 236"/>
            <p:cNvSpPr>
              <a:spLocks/>
            </p:cNvSpPr>
            <p:nvPr/>
          </p:nvSpPr>
          <p:spPr bwMode="auto">
            <a:xfrm>
              <a:off x="3902075" y="4762500"/>
              <a:ext cx="276225" cy="155575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8" y="0"/>
                </a:cxn>
                <a:cxn ang="0">
                  <a:pos x="128" y="2"/>
                </a:cxn>
                <a:cxn ang="0">
                  <a:pos x="144" y="6"/>
                </a:cxn>
                <a:cxn ang="0">
                  <a:pos x="160" y="12"/>
                </a:cxn>
                <a:cxn ang="0">
                  <a:pos x="174" y="20"/>
                </a:cxn>
                <a:cxn ang="0">
                  <a:pos x="174" y="20"/>
                </a:cxn>
                <a:cxn ang="0">
                  <a:pos x="154" y="30"/>
                </a:cxn>
                <a:cxn ang="0">
                  <a:pos x="138" y="42"/>
                </a:cxn>
                <a:cxn ang="0">
                  <a:pos x="126" y="54"/>
                </a:cxn>
                <a:cxn ang="0">
                  <a:pos x="116" y="66"/>
                </a:cxn>
                <a:cxn ang="0">
                  <a:pos x="108" y="76"/>
                </a:cxn>
                <a:cxn ang="0">
                  <a:pos x="102" y="86"/>
                </a:cxn>
                <a:cxn ang="0">
                  <a:pos x="98" y="96"/>
                </a:cxn>
                <a:cxn ang="0">
                  <a:pos x="98" y="98"/>
                </a:cxn>
                <a:cxn ang="0">
                  <a:pos x="0" y="98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6" y="56"/>
                </a:cxn>
                <a:cxn ang="0">
                  <a:pos x="12" y="44"/>
                </a:cxn>
                <a:cxn ang="0">
                  <a:pos x="24" y="32"/>
                </a:cxn>
                <a:cxn ang="0">
                  <a:pos x="38" y="20"/>
                </a:cxn>
                <a:cxn ang="0">
                  <a:pos x="56" y="10"/>
                </a:cxn>
                <a:cxn ang="0">
                  <a:pos x="68" y="6"/>
                </a:cxn>
                <a:cxn ang="0">
                  <a:pos x="80" y="4"/>
                </a:cxn>
                <a:cxn ang="0">
                  <a:pos x="92" y="0"/>
                </a:cxn>
                <a:cxn ang="0">
                  <a:pos x="108" y="0"/>
                </a:cxn>
                <a:cxn ang="0">
                  <a:pos x="108" y="0"/>
                </a:cxn>
              </a:cxnLst>
              <a:rect l="0" t="0" r="r" b="b"/>
              <a:pathLst>
                <a:path w="174" h="98">
                  <a:moveTo>
                    <a:pt x="108" y="0"/>
                  </a:moveTo>
                  <a:lnTo>
                    <a:pt x="108" y="0"/>
                  </a:lnTo>
                  <a:lnTo>
                    <a:pt x="128" y="2"/>
                  </a:lnTo>
                  <a:lnTo>
                    <a:pt x="144" y="6"/>
                  </a:lnTo>
                  <a:lnTo>
                    <a:pt x="160" y="12"/>
                  </a:lnTo>
                  <a:lnTo>
                    <a:pt x="174" y="20"/>
                  </a:lnTo>
                  <a:lnTo>
                    <a:pt x="174" y="20"/>
                  </a:lnTo>
                  <a:lnTo>
                    <a:pt x="154" y="30"/>
                  </a:lnTo>
                  <a:lnTo>
                    <a:pt x="138" y="42"/>
                  </a:lnTo>
                  <a:lnTo>
                    <a:pt x="126" y="54"/>
                  </a:lnTo>
                  <a:lnTo>
                    <a:pt x="116" y="66"/>
                  </a:lnTo>
                  <a:lnTo>
                    <a:pt x="108" y="76"/>
                  </a:lnTo>
                  <a:lnTo>
                    <a:pt x="102" y="86"/>
                  </a:lnTo>
                  <a:lnTo>
                    <a:pt x="98" y="96"/>
                  </a:lnTo>
                  <a:lnTo>
                    <a:pt x="98" y="98"/>
                  </a:lnTo>
                  <a:lnTo>
                    <a:pt x="0" y="9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6" y="56"/>
                  </a:lnTo>
                  <a:lnTo>
                    <a:pt x="12" y="44"/>
                  </a:lnTo>
                  <a:lnTo>
                    <a:pt x="24" y="32"/>
                  </a:lnTo>
                  <a:lnTo>
                    <a:pt x="38" y="20"/>
                  </a:lnTo>
                  <a:lnTo>
                    <a:pt x="56" y="10"/>
                  </a:lnTo>
                  <a:lnTo>
                    <a:pt x="68" y="6"/>
                  </a:lnTo>
                  <a:lnTo>
                    <a:pt x="80" y="4"/>
                  </a:lnTo>
                  <a:lnTo>
                    <a:pt x="92" y="0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sp>
        <p:nvSpPr>
          <p:cNvPr id="19" name="椭圆 18"/>
          <p:cNvSpPr/>
          <p:nvPr/>
        </p:nvSpPr>
        <p:spPr>
          <a:xfrm>
            <a:off x="763733" y="1683562"/>
            <a:ext cx="3305775" cy="344050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52400">
            <a:solidFill>
              <a:srgbClr val="103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pic>
        <p:nvPicPr>
          <p:cNvPr id="22" name="Picture 27" descr="I:\2012年青年文明号延安雷达站\20085309452381_2.jpg"/>
          <p:cNvPicPr>
            <a:picLocks noChangeAspect="1" noChangeArrowheads="1"/>
          </p:cNvPicPr>
          <p:nvPr/>
        </p:nvPicPr>
        <p:blipFill>
          <a:blip r:embed="rId3"/>
          <a:srcRect l="6966" t="28085" r="7520" b="29211"/>
          <a:stretch>
            <a:fillRect/>
          </a:stretch>
        </p:blipFill>
        <p:spPr bwMode="auto">
          <a:xfrm>
            <a:off x="1741231" y="855421"/>
            <a:ext cx="19613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4595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301 C 0.05859 0.00694 0.11849 0.01644 0.18294 0.01458 C 0.24726 0.01227 0.31679 0.00556 0.38476 -0.01713 C 0.45273 -0.03981 0.5569 -0.10394 0.59218 -0.1213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9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9772" y="265721"/>
            <a:ext cx="11092456" cy="5120416"/>
          </a:xfrm>
          <a:prstGeom prst="rect">
            <a:avLst/>
          </a:prstGeom>
          <a:solidFill>
            <a:srgbClr val="1031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 defTabSz="609555"/>
            <a:endParaRPr kumimoji="1" lang="zh-CN" altLang="en-US" sz="240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21877" y="1548699"/>
            <a:ext cx="4295397" cy="1600432"/>
          </a:xfrm>
          <a:prstGeom prst="rect">
            <a:avLst/>
          </a:prstGeom>
          <a:noFill/>
        </p:spPr>
        <p:txBody>
          <a:bodyPr wrap="none" lIns="121915" tIns="60957" rIns="121915" bIns="60957" rtlCol="0">
            <a:spAutoFit/>
          </a:bodyPr>
          <a:lstStyle/>
          <a:p>
            <a:pPr algn="ctr" defTabSz="609555"/>
            <a:r>
              <a:rPr lang="zh-CN" altLang="en-US" sz="9600" b="1" dirty="0" smtClean="0">
                <a:solidFill>
                  <a:srgbClr val="00BFC3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谢 </a:t>
            </a:r>
            <a:r>
              <a:rPr lang="zh-CN" altLang="en-US" sz="9600" b="1" dirty="0" smtClean="0">
                <a:solidFill>
                  <a:srgbClr val="00BFC3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谢</a:t>
            </a:r>
            <a:r>
              <a:rPr lang="zh-CN" altLang="en-US" sz="9600" b="1" dirty="0" smtClean="0">
                <a:solidFill>
                  <a:srgbClr val="00BFC3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！</a:t>
            </a:r>
            <a:endParaRPr lang="zh-CN" altLang="en-US" sz="9600" b="1" dirty="0">
              <a:solidFill>
                <a:srgbClr val="00BFC3"/>
              </a:solidFill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474605" y="3792360"/>
            <a:ext cx="3242789" cy="3060095"/>
            <a:chOff x="5093859" y="97179"/>
            <a:chExt cx="3242789" cy="3060095"/>
          </a:xfrm>
        </p:grpSpPr>
        <p:sp>
          <p:nvSpPr>
            <p:cNvPr id="29" name="椭圆 28"/>
            <p:cNvSpPr/>
            <p:nvPr/>
          </p:nvSpPr>
          <p:spPr>
            <a:xfrm>
              <a:off x="5703909" y="615882"/>
              <a:ext cx="2022689" cy="20226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5" tIns="60957" rIns="121915" bIns="60957" rtlCol="0" anchor="ctr"/>
            <a:lstStyle/>
            <a:p>
              <a:pPr algn="ctr" defTabSz="609555"/>
              <a:endParaRPr kumimoji="1" lang="zh-CN" altLang="en-US" sz="2400">
                <a:solidFill>
                  <a:srgbClr val="FFFFFF"/>
                </a:solidFill>
              </a:endParaRPr>
            </a:p>
          </p:txBody>
        </p:sp>
        <p:pic>
          <p:nvPicPr>
            <p:cNvPr id="30" name="图片 7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3859" y="97179"/>
              <a:ext cx="3242789" cy="3060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3875262" y="3250449"/>
            <a:ext cx="4527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lucida Grande"/>
              </a:rPr>
              <a:t>mhqxyuhongwei@163.com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42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七边形 3"/>
          <p:cNvSpPr/>
          <p:nvPr/>
        </p:nvSpPr>
        <p:spPr>
          <a:xfrm>
            <a:off x="6904492" y="-2597241"/>
            <a:ext cx="5817164" cy="5224899"/>
          </a:xfrm>
          <a:prstGeom prst="heptagon">
            <a:avLst/>
          </a:prstGeom>
          <a:solidFill>
            <a:srgbClr val="1031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06133" y="1101584"/>
            <a:ext cx="306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kumimoji="1" lang="zh-CN" altLang="en-US" sz="2400" b="1" dirty="0">
                <a:solidFill>
                  <a:srgbClr val="00BFC3"/>
                </a:solidFill>
              </a:rPr>
              <a:t>第一部分 </a:t>
            </a:r>
            <a:r>
              <a:rPr lang="en-US" altLang="zh-CN" sz="2400" b="1" dirty="0">
                <a:solidFill>
                  <a:srgbClr val="00BFC3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PART</a:t>
            </a:r>
            <a:r>
              <a:rPr lang="zh-CN" altLang="en-US" sz="2400" b="1" dirty="0">
                <a:solidFill>
                  <a:srgbClr val="00BFC3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00BFC3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ONE</a:t>
            </a:r>
            <a:endParaRPr lang="zh-CN" altLang="en-US" sz="2400" b="1" dirty="0">
              <a:solidFill>
                <a:srgbClr val="00BFC3"/>
              </a:solidFill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34737" y="1491880"/>
            <a:ext cx="2497709" cy="1005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zh-CN" sz="2400" b="1" dirty="0"/>
              <a:t>气象保障和管制运行模式的变化</a:t>
            </a:r>
            <a:endParaRPr lang="zh-CN" altLang="en-US" sz="2000" dirty="0"/>
          </a:p>
        </p:txBody>
      </p:sp>
      <p:grpSp>
        <p:nvGrpSpPr>
          <p:cNvPr id="7" name="组 8"/>
          <p:cNvGrpSpPr/>
          <p:nvPr/>
        </p:nvGrpSpPr>
        <p:grpSpPr>
          <a:xfrm>
            <a:off x="986810" y="1101584"/>
            <a:ext cx="390296" cy="390296"/>
            <a:chOff x="2199942" y="2750198"/>
            <a:chExt cx="1183598" cy="1183598"/>
          </a:xfrm>
        </p:grpSpPr>
        <p:sp>
          <p:nvSpPr>
            <p:cNvPr id="8" name="椭圆 7"/>
            <p:cNvSpPr/>
            <p:nvPr/>
          </p:nvSpPr>
          <p:spPr>
            <a:xfrm>
              <a:off x="2287968" y="2838224"/>
              <a:ext cx="1007546" cy="1007546"/>
            </a:xfrm>
            <a:prstGeom prst="ellipse">
              <a:avLst/>
            </a:prstGeom>
            <a:solidFill>
              <a:srgbClr val="00BF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kumimoji="1"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199942" y="2750198"/>
              <a:ext cx="1183598" cy="1183598"/>
            </a:xfrm>
            <a:prstGeom prst="ellipse">
              <a:avLst/>
            </a:prstGeom>
            <a:noFill/>
            <a:ln>
              <a:solidFill>
                <a:srgbClr val="00BFC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kumimoji="1"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353858" y="2985171"/>
            <a:ext cx="311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kumimoji="1" lang="zh-CN" altLang="en-US" sz="2400" b="1" dirty="0">
                <a:solidFill>
                  <a:srgbClr val="00BFC3"/>
                </a:solidFill>
              </a:rPr>
              <a:t>第二部分 </a:t>
            </a:r>
            <a:r>
              <a:rPr lang="en-US" altLang="zh-CN" sz="2400" b="1" dirty="0">
                <a:solidFill>
                  <a:srgbClr val="00BFC3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PART</a:t>
            </a:r>
            <a:r>
              <a:rPr lang="zh-CN" altLang="en-US" sz="2400" b="1" dirty="0">
                <a:solidFill>
                  <a:srgbClr val="00BFC3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00BFC3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TWO</a:t>
            </a:r>
            <a:endParaRPr lang="zh-CN" altLang="en-US" sz="2400" b="1" dirty="0">
              <a:solidFill>
                <a:srgbClr val="00BFC3"/>
              </a:solidFill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34097" y="3389755"/>
            <a:ext cx="2497708" cy="1005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zh-CN" sz="2400" b="1" dirty="0"/>
              <a:t>航空气象业所面临的机遇和挑战</a:t>
            </a:r>
            <a:endParaRPr lang="zh-CN" altLang="en-US" sz="2000" dirty="0"/>
          </a:p>
        </p:txBody>
      </p:sp>
      <p:grpSp>
        <p:nvGrpSpPr>
          <p:cNvPr id="12" name="组 12"/>
          <p:cNvGrpSpPr/>
          <p:nvPr/>
        </p:nvGrpSpPr>
        <p:grpSpPr>
          <a:xfrm>
            <a:off x="957595" y="2985171"/>
            <a:ext cx="390296" cy="390296"/>
            <a:chOff x="2199942" y="2750198"/>
            <a:chExt cx="1183598" cy="1183598"/>
          </a:xfrm>
        </p:grpSpPr>
        <p:sp>
          <p:nvSpPr>
            <p:cNvPr id="13" name="椭圆 12"/>
            <p:cNvSpPr/>
            <p:nvPr/>
          </p:nvSpPr>
          <p:spPr>
            <a:xfrm>
              <a:off x="2287968" y="2838224"/>
              <a:ext cx="1007546" cy="1007546"/>
            </a:xfrm>
            <a:prstGeom prst="ellipse">
              <a:avLst/>
            </a:prstGeom>
            <a:solidFill>
              <a:srgbClr val="00BF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kumimoji="1"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199942" y="2750198"/>
              <a:ext cx="1183598" cy="1183598"/>
            </a:xfrm>
            <a:prstGeom prst="ellipse">
              <a:avLst/>
            </a:prstGeom>
            <a:noFill/>
            <a:ln>
              <a:solidFill>
                <a:srgbClr val="00BFC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kumimoji="1"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111293" y="4689478"/>
            <a:ext cx="3444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kumimoji="1" lang="zh-CN" altLang="en-US" sz="2400" b="1" dirty="0">
                <a:solidFill>
                  <a:srgbClr val="00BFC3"/>
                </a:solidFill>
              </a:rPr>
              <a:t>第三部分 </a:t>
            </a:r>
            <a:r>
              <a:rPr lang="en-US" altLang="zh-CN" sz="2400" b="1" dirty="0">
                <a:solidFill>
                  <a:srgbClr val="00BFC3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PART</a:t>
            </a:r>
            <a:r>
              <a:rPr lang="zh-CN" altLang="en-US" sz="2400" b="1" dirty="0">
                <a:solidFill>
                  <a:srgbClr val="00BFC3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00BFC3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THREE</a:t>
            </a:r>
            <a:endParaRPr lang="zh-CN" altLang="en-US" sz="2400" b="1" dirty="0">
              <a:solidFill>
                <a:srgbClr val="00BFC3"/>
              </a:solidFill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48679" y="5079774"/>
            <a:ext cx="2497708" cy="1005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2400" b="1" dirty="0" smtClean="0"/>
              <a:t>航空气象</a:t>
            </a:r>
            <a:r>
              <a:rPr lang="zh-CN" altLang="zh-CN" sz="2400" b="1" dirty="0" smtClean="0"/>
              <a:t>服务</a:t>
            </a:r>
            <a:r>
              <a:rPr lang="zh-CN" altLang="zh-CN" sz="2400" b="1" dirty="0"/>
              <a:t>与协作的几点思考</a:t>
            </a:r>
            <a:endParaRPr lang="zh-CN" altLang="en-US" sz="2000" dirty="0"/>
          </a:p>
        </p:txBody>
      </p:sp>
      <p:grpSp>
        <p:nvGrpSpPr>
          <p:cNvPr id="17" name="组 19"/>
          <p:cNvGrpSpPr/>
          <p:nvPr/>
        </p:nvGrpSpPr>
        <p:grpSpPr>
          <a:xfrm>
            <a:off x="4715030" y="4689478"/>
            <a:ext cx="390296" cy="390296"/>
            <a:chOff x="2199942" y="2750198"/>
            <a:chExt cx="1183598" cy="1183598"/>
          </a:xfrm>
        </p:grpSpPr>
        <p:sp>
          <p:nvSpPr>
            <p:cNvPr id="18" name="椭圆 17"/>
            <p:cNvSpPr/>
            <p:nvPr/>
          </p:nvSpPr>
          <p:spPr>
            <a:xfrm>
              <a:off x="2287968" y="2838224"/>
              <a:ext cx="1007546" cy="1007546"/>
            </a:xfrm>
            <a:prstGeom prst="ellipse">
              <a:avLst/>
            </a:prstGeom>
            <a:solidFill>
              <a:srgbClr val="00BF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kumimoji="1"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199942" y="2750198"/>
              <a:ext cx="1183598" cy="1183598"/>
            </a:xfrm>
            <a:prstGeom prst="ellipse">
              <a:avLst/>
            </a:prstGeom>
            <a:noFill/>
            <a:ln>
              <a:solidFill>
                <a:srgbClr val="00BFC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kumimoji="1" lang="zh-CN" altLang="en-US" sz="2400">
                <a:solidFill>
                  <a:srgbClr val="FFFFFF"/>
                </a:solidFill>
              </a:endParaRPr>
            </a:p>
          </p:txBody>
        </p:sp>
      </p:grpSp>
      <p:cxnSp>
        <p:nvCxnSpPr>
          <p:cNvPr id="26" name="直接连接符 25"/>
          <p:cNvCxnSpPr>
            <a:stCxn id="5" idx="3"/>
          </p:cNvCxnSpPr>
          <p:nvPr/>
        </p:nvCxnSpPr>
        <p:spPr>
          <a:xfrm flipV="1">
            <a:off x="4474217" y="762926"/>
            <a:ext cx="2471204" cy="569491"/>
          </a:xfrm>
          <a:prstGeom prst="line">
            <a:avLst/>
          </a:prstGeom>
          <a:ln>
            <a:solidFill>
              <a:srgbClr val="00BFC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4391404" y="1731212"/>
            <a:ext cx="3317379" cy="1406243"/>
          </a:xfrm>
          <a:prstGeom prst="line">
            <a:avLst/>
          </a:prstGeom>
          <a:ln>
            <a:solidFill>
              <a:srgbClr val="00BFC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7167458" y="2627686"/>
            <a:ext cx="1392126" cy="1935753"/>
          </a:xfrm>
          <a:prstGeom prst="line">
            <a:avLst/>
          </a:prstGeom>
          <a:ln>
            <a:solidFill>
              <a:srgbClr val="00BFC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8080179" y="366681"/>
            <a:ext cx="1249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zh-CN" altLang="en-US" sz="32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提  纲</a:t>
            </a:r>
            <a:endParaRPr lang="zh-CN" altLang="en-US" sz="32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未知"/>
          <p:cNvSpPr>
            <a:spLocks noChangeArrowheads="1"/>
          </p:cNvSpPr>
          <p:nvPr/>
        </p:nvSpPr>
        <p:spPr bwMode="auto">
          <a:xfrm>
            <a:off x="2143125" y="4472745"/>
            <a:ext cx="4771182" cy="1493884"/>
          </a:xfrm>
          <a:custGeom>
            <a:avLst/>
            <a:gdLst>
              <a:gd name="T0" fmla="*/ 1632 w 2830"/>
              <a:gd name="T1" fmla="*/ 1374 h 2542"/>
              <a:gd name="T2" fmla="*/ 721 w 2830"/>
              <a:gd name="T3" fmla="*/ 312 h 2542"/>
              <a:gd name="T4" fmla="*/ 83 w 2830"/>
              <a:gd name="T5" fmla="*/ 210 h 2542"/>
              <a:gd name="T6" fmla="*/ 1218 w 2830"/>
              <a:gd name="T7" fmla="*/ 139 h 2542"/>
              <a:gd name="T8" fmla="*/ 2401 w 2830"/>
              <a:gd name="T9" fmla="*/ 1044 h 2542"/>
              <a:gd name="T10" fmla="*/ 2830 w 2830"/>
              <a:gd name="T11" fmla="*/ 902 h 2542"/>
              <a:gd name="T12" fmla="*/ 2652 w 2830"/>
              <a:gd name="T13" fmla="*/ 2542 h 2542"/>
              <a:gd name="T14" fmla="*/ 1126 w 2830"/>
              <a:gd name="T15" fmla="*/ 1544 h 2542"/>
              <a:gd name="T16" fmla="*/ 1632 w 2830"/>
              <a:gd name="T17" fmla="*/ 1374 h 25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30"/>
              <a:gd name="T28" fmla="*/ 0 h 2542"/>
              <a:gd name="T29" fmla="*/ 2830 w 2830"/>
              <a:gd name="T30" fmla="*/ 2542 h 25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30" h="2542">
                <a:moveTo>
                  <a:pt x="1632" y="1374"/>
                </a:moveTo>
                <a:cubicBezTo>
                  <a:pt x="1565" y="1169"/>
                  <a:pt x="979" y="506"/>
                  <a:pt x="721" y="312"/>
                </a:cubicBezTo>
                <a:cubicBezTo>
                  <a:pt x="449" y="92"/>
                  <a:pt x="0" y="239"/>
                  <a:pt x="83" y="210"/>
                </a:cubicBezTo>
                <a:cubicBezTo>
                  <a:pt x="166" y="181"/>
                  <a:pt x="832" y="0"/>
                  <a:pt x="1218" y="139"/>
                </a:cubicBezTo>
                <a:cubicBezTo>
                  <a:pt x="1626" y="335"/>
                  <a:pt x="2401" y="1044"/>
                  <a:pt x="2401" y="1044"/>
                </a:cubicBezTo>
                <a:lnTo>
                  <a:pt x="2830" y="902"/>
                </a:lnTo>
                <a:lnTo>
                  <a:pt x="2652" y="2542"/>
                </a:lnTo>
                <a:lnTo>
                  <a:pt x="1126" y="1544"/>
                </a:lnTo>
                <a:lnTo>
                  <a:pt x="1632" y="1374"/>
                </a:lnTo>
                <a:close/>
              </a:path>
            </a:pathLst>
          </a:cu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491" y="3983848"/>
            <a:ext cx="3080244" cy="24130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右箭头 26"/>
          <p:cNvSpPr/>
          <p:nvPr/>
        </p:nvSpPr>
        <p:spPr>
          <a:xfrm>
            <a:off x="0" y="2827713"/>
            <a:ext cx="12204000" cy="360000"/>
          </a:xfrm>
          <a:prstGeom prst="rightArrow">
            <a:avLst/>
          </a:prstGeom>
          <a:solidFill>
            <a:srgbClr val="1031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339670" y="347579"/>
            <a:ext cx="7767100" cy="796482"/>
          </a:xfrm>
        </p:spPr>
        <p:txBody>
          <a:bodyPr>
            <a:normAutofit/>
          </a:bodyPr>
          <a:lstStyle/>
          <a:p>
            <a:r>
              <a:rPr kumimoji="1" lang="zh-CN" altLang="en-US" sz="3200" dirty="0"/>
              <a:t>第</a:t>
            </a:r>
            <a:r>
              <a:rPr kumimoji="1" lang="zh-CN" altLang="en-US" sz="3200" dirty="0" smtClean="0">
                <a:solidFill>
                  <a:srgbClr val="103154"/>
                </a:solidFill>
              </a:rPr>
              <a:t>一部分</a:t>
            </a:r>
            <a:r>
              <a:rPr kumimoji="1" lang="zh-CN" altLang="en-US" sz="3200" dirty="0" smtClean="0"/>
              <a:t> </a:t>
            </a:r>
            <a:r>
              <a:rPr lang="zh-CN" altLang="zh-CN" sz="3200" dirty="0" smtClean="0"/>
              <a:t>气象</a:t>
            </a:r>
            <a:r>
              <a:rPr lang="zh-CN" altLang="zh-CN" sz="3200" dirty="0"/>
              <a:t>保障和管制运行模式的变化</a:t>
            </a:r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7639430" y="1844177"/>
            <a:ext cx="2160000" cy="2016000"/>
            <a:chOff x="7758740" y="1978065"/>
            <a:chExt cx="1984818" cy="2016825"/>
          </a:xfrm>
        </p:grpSpPr>
        <p:sp>
          <p:nvSpPr>
            <p:cNvPr id="9" name="空心弧 8"/>
            <p:cNvSpPr/>
            <p:nvPr/>
          </p:nvSpPr>
          <p:spPr>
            <a:xfrm rot="16200000">
              <a:off x="7742736" y="1994069"/>
              <a:ext cx="2016825" cy="1984818"/>
            </a:xfrm>
            <a:prstGeom prst="blockArc">
              <a:avLst>
                <a:gd name="adj1" fmla="val 6743375"/>
                <a:gd name="adj2" fmla="val 1486418"/>
                <a:gd name="adj3" fmla="val 42841"/>
              </a:avLst>
            </a:prstGeom>
            <a:solidFill>
              <a:srgbClr val="00BF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zh-CN" altLang="en-US" sz="1867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8004893" y="2240222"/>
              <a:ext cx="1492509" cy="14925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zh-CN" altLang="en-US" sz="1867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9047452" y="1956328"/>
            <a:ext cx="1581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/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90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年代</a:t>
            </a:r>
            <a:endParaRPr lang="en-US" altLang="zh-CN" sz="2400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 defTabSz="914354"/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开始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270214" y="1844176"/>
            <a:ext cx="2158338" cy="2016000"/>
            <a:chOff x="2419873" y="1978065"/>
            <a:chExt cx="1984818" cy="2016825"/>
          </a:xfrm>
        </p:grpSpPr>
        <p:sp>
          <p:nvSpPr>
            <p:cNvPr id="13" name="空心弧 12"/>
            <p:cNvSpPr/>
            <p:nvPr/>
          </p:nvSpPr>
          <p:spPr>
            <a:xfrm rot="5400000">
              <a:off x="2403869" y="1994069"/>
              <a:ext cx="2016825" cy="1984818"/>
            </a:xfrm>
            <a:prstGeom prst="blockArc">
              <a:avLst>
                <a:gd name="adj1" fmla="val 4797575"/>
                <a:gd name="adj2" fmla="val 1486418"/>
                <a:gd name="adj3" fmla="val 42841"/>
              </a:avLst>
            </a:prstGeom>
            <a:solidFill>
              <a:srgbClr val="00BF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zh-CN" altLang="en-US" sz="1867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666026" y="2240222"/>
              <a:ext cx="1492509" cy="14925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zh-CN" altLang="en-US" sz="1867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76988" y="3148970"/>
            <a:ext cx="1881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/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50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年代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-90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年代初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10551" y="3259056"/>
            <a:ext cx="2646878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>
              <a:lnSpc>
                <a:spcPts val="1700"/>
              </a:lnSpc>
              <a:buClr>
                <a:prstClr val="white">
                  <a:lumMod val="65000"/>
                </a:prstClr>
              </a:buClr>
            </a:pPr>
            <a:r>
              <a:rPr lang="zh-CN" altLang="en-US" sz="2400" b="1" dirty="0" smtClean="0">
                <a:solidFill>
                  <a:srgbClr val="103154"/>
                </a:solidFill>
                <a:latin typeface="+mn-ea"/>
                <a:cs typeface="Arial" panose="020B0604020202020204" pitchFamily="34" charset="0"/>
              </a:rPr>
              <a:t>航空气象工作体制</a:t>
            </a:r>
            <a:endParaRPr lang="zh-CN" altLang="en-US" sz="2400" b="1" dirty="0">
              <a:solidFill>
                <a:srgbClr val="103154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-163009" y="4169432"/>
            <a:ext cx="3182183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zh-CN" sz="2200" b="1" dirty="0" smtClean="0"/>
              <a:t>西安气象台</a:t>
            </a:r>
            <a:endParaRPr lang="zh-CN" altLang="zh-CN" sz="2200" b="1" dirty="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894694" y="4334473"/>
            <a:ext cx="34609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200" b="1" dirty="0">
                <a:latin typeface="+mn-ea"/>
              </a:rPr>
              <a:t>西北</a:t>
            </a:r>
            <a:r>
              <a:rPr lang="zh-CN" altLang="en-US" sz="2200" b="1" dirty="0" smtClean="0">
                <a:latin typeface="+mn-ea"/>
              </a:rPr>
              <a:t>地区</a:t>
            </a:r>
            <a:r>
              <a:rPr lang="zh-CN" altLang="en-US" sz="2200" b="1" dirty="0">
                <a:latin typeface="+mn-ea"/>
              </a:rPr>
              <a:t>气象中心</a:t>
            </a:r>
            <a:endParaRPr lang="en-US" altLang="zh-CN" sz="2200" b="1" dirty="0"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02263" y="2747019"/>
            <a:ext cx="1620957" cy="341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>
              <a:lnSpc>
                <a:spcPts val="1700"/>
              </a:lnSpc>
              <a:buClr>
                <a:prstClr val="white">
                  <a:lumMod val="65000"/>
                </a:prstClr>
              </a:buClr>
            </a:pPr>
            <a:r>
              <a:rPr lang="zh-CN" altLang="en-US" sz="2800" b="1" dirty="0" smtClean="0">
                <a:solidFill>
                  <a:srgbClr val="103154"/>
                </a:solidFill>
                <a:latin typeface="+mn-ea"/>
                <a:cs typeface="Arial" panose="020B0604020202020204" pitchFamily="34" charset="0"/>
              </a:rPr>
              <a:t>保障体制</a:t>
            </a:r>
            <a:endParaRPr lang="zh-CN" altLang="en-US" sz="2800" b="1" dirty="0">
              <a:solidFill>
                <a:srgbClr val="103154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921427" y="2773789"/>
            <a:ext cx="1620957" cy="341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>
              <a:lnSpc>
                <a:spcPts val="1700"/>
              </a:lnSpc>
              <a:buClr>
                <a:prstClr val="white">
                  <a:lumMod val="65000"/>
                </a:prstClr>
              </a:buClr>
            </a:pPr>
            <a:r>
              <a:rPr lang="zh-CN" altLang="en-US" sz="2800" b="1" dirty="0">
                <a:solidFill>
                  <a:srgbClr val="103154"/>
                </a:solidFill>
                <a:latin typeface="+mn-ea"/>
                <a:cs typeface="Arial" panose="020B0604020202020204" pitchFamily="34" charset="0"/>
              </a:rPr>
              <a:t>服务</a:t>
            </a:r>
            <a:r>
              <a:rPr lang="zh-CN" altLang="en-US" sz="2800" b="1" dirty="0" smtClean="0">
                <a:solidFill>
                  <a:srgbClr val="103154"/>
                </a:solidFill>
                <a:latin typeface="+mn-ea"/>
                <a:cs typeface="Arial" panose="020B0604020202020204" pitchFamily="34" charset="0"/>
              </a:rPr>
              <a:t>体制</a:t>
            </a:r>
            <a:endParaRPr lang="zh-CN" altLang="en-US" sz="2800" b="1" dirty="0">
              <a:solidFill>
                <a:srgbClr val="103154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894694" y="4954893"/>
            <a:ext cx="36722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latin typeface="+mn-ea"/>
              </a:rPr>
              <a:t>兰州飞行情报</a:t>
            </a:r>
            <a:r>
              <a:rPr lang="zh-CN" altLang="en-US" sz="2200" b="1" dirty="0" smtClean="0">
                <a:latin typeface="+mn-ea"/>
              </a:rPr>
              <a:t>区气象</a:t>
            </a:r>
            <a:r>
              <a:rPr lang="zh-CN" altLang="en-US" sz="2200" b="1" dirty="0">
                <a:latin typeface="+mn-ea"/>
              </a:rPr>
              <a:t>监视台</a:t>
            </a:r>
          </a:p>
        </p:txBody>
      </p:sp>
      <p:sp>
        <p:nvSpPr>
          <p:cNvPr id="32" name="矩形 31"/>
          <p:cNvSpPr/>
          <p:nvPr/>
        </p:nvSpPr>
        <p:spPr>
          <a:xfrm>
            <a:off x="5894694" y="5575314"/>
            <a:ext cx="40657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latin typeface="+mn-ea"/>
              </a:rPr>
              <a:t>西安咸阳机场气象台</a:t>
            </a:r>
            <a:endParaRPr lang="zh-CN" altLang="en-US" sz="2200" b="1" dirty="0">
              <a:latin typeface="+mn-ea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590246" y="1188521"/>
            <a:ext cx="7001854" cy="1573530"/>
            <a:chOff x="2633110" y="1343225"/>
            <a:chExt cx="7001854" cy="1573530"/>
          </a:xfrm>
        </p:grpSpPr>
        <p:sp>
          <p:nvSpPr>
            <p:cNvPr id="34" name="矩形 33"/>
            <p:cNvSpPr/>
            <p:nvPr/>
          </p:nvSpPr>
          <p:spPr>
            <a:xfrm>
              <a:off x="2633110" y="1343225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b="1" dirty="0">
                  <a:solidFill>
                    <a:srgbClr val="FFC000"/>
                  </a:solidFill>
                  <a:latin typeface="+mn-ea"/>
                  <a:cs typeface="Times New Roman" panose="02020603050405020304" pitchFamily="18" charset="0"/>
                </a:rPr>
                <a:t>程序管制</a:t>
              </a:r>
              <a:endParaRPr lang="zh-CN" altLang="en-US" sz="2800" b="1" dirty="0">
                <a:solidFill>
                  <a:srgbClr val="FFC000"/>
                </a:solidFill>
                <a:latin typeface="+mn-ea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014007" y="1371321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b="1" dirty="0">
                  <a:solidFill>
                    <a:srgbClr val="FFC000"/>
                  </a:solidFill>
                  <a:latin typeface="+mn-ea"/>
                  <a:cs typeface="Times New Roman" panose="02020603050405020304" pitchFamily="18" charset="0"/>
                </a:rPr>
                <a:t>雷达管制</a:t>
              </a:r>
              <a:endParaRPr lang="zh-CN" altLang="en-US" sz="2800" b="1" dirty="0">
                <a:solidFill>
                  <a:srgbClr val="FFC000"/>
                </a:solidFill>
                <a:latin typeface="+mn-ea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925846" y="2455090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b="1" dirty="0">
                  <a:solidFill>
                    <a:srgbClr val="FFC000"/>
                  </a:solidFill>
                  <a:latin typeface="+mn-ea"/>
                  <a:cs typeface="Times New Roman" panose="02020603050405020304" pitchFamily="18" charset="0"/>
                </a:rPr>
                <a:t>管制运行模式</a:t>
              </a:r>
              <a:endParaRPr lang="zh-CN" altLang="en-US" sz="2400" b="1" dirty="0">
                <a:solidFill>
                  <a:srgbClr val="FFC000"/>
                </a:solidFill>
                <a:latin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112905" y="5149911"/>
            <a:ext cx="5440855" cy="1429287"/>
            <a:chOff x="159747" y="5123182"/>
            <a:chExt cx="5440855" cy="1429287"/>
          </a:xfrm>
        </p:grpSpPr>
        <p:graphicFrame>
          <p:nvGraphicFramePr>
            <p:cNvPr id="39" name="图示 38"/>
            <p:cNvGraphicFramePr/>
            <p:nvPr>
              <p:extLst>
                <p:ext uri="{D42A27DB-BD31-4B8C-83A1-F6EECF244321}">
                  <p14:modId xmlns:p14="http://schemas.microsoft.com/office/powerpoint/2010/main" val="423425384"/>
                </p:ext>
              </p:extLst>
            </p:nvPr>
          </p:nvGraphicFramePr>
          <p:xfrm>
            <a:off x="159747" y="5616757"/>
            <a:ext cx="5440855" cy="9357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0" name="文本框 39"/>
            <p:cNvSpPr txBox="1"/>
            <p:nvPr/>
          </p:nvSpPr>
          <p:spPr>
            <a:xfrm>
              <a:off x="1970690" y="5123182"/>
              <a:ext cx="1890614" cy="53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200" b="1" dirty="0">
                  <a:solidFill>
                    <a:srgbClr val="00BFC3"/>
                  </a:solidFill>
                </a:rPr>
                <a:t>三</a:t>
              </a:r>
              <a:r>
                <a:rPr lang="zh-CN" altLang="en-US" sz="2200" b="1" dirty="0" smtClean="0">
                  <a:solidFill>
                    <a:srgbClr val="00BFC3"/>
                  </a:solidFill>
                </a:rPr>
                <a:t>级运行模式</a:t>
              </a:r>
              <a:endParaRPr lang="zh-CN" altLang="zh-CN" sz="2200" b="1" dirty="0">
                <a:solidFill>
                  <a:srgbClr val="00BFC3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5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2" grpId="0"/>
      <p:bldP spid="23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54" y="4618313"/>
            <a:ext cx="1218515" cy="1218515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53319" y="365707"/>
            <a:ext cx="7933431" cy="524615"/>
          </a:xfrm>
        </p:spPr>
        <p:txBody>
          <a:bodyPr>
            <a:noAutofit/>
          </a:bodyPr>
          <a:lstStyle/>
          <a:p>
            <a:r>
              <a:rPr lang="zh-CN" altLang="en-US" sz="3200" dirty="0"/>
              <a:t>第二</a:t>
            </a:r>
            <a:r>
              <a:rPr lang="zh-CN" altLang="en-US" sz="3200" dirty="0" smtClean="0"/>
              <a:t>部分 </a:t>
            </a:r>
            <a:r>
              <a:rPr lang="zh-CN" altLang="zh-CN" sz="3200" dirty="0" smtClean="0"/>
              <a:t>航空</a:t>
            </a:r>
            <a:r>
              <a:rPr lang="zh-CN" altLang="zh-CN" sz="3200" dirty="0"/>
              <a:t>气象业所面临的机遇和挑战</a:t>
            </a:r>
          </a:p>
          <a:p>
            <a:endParaRPr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220883" y="5695570"/>
            <a:ext cx="117983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根据民航局发布的</a:t>
            </a:r>
            <a:r>
              <a:rPr lang="en-US" altLang="zh-CN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《</a:t>
            </a:r>
            <a:r>
              <a:rPr lang="en-US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2014</a:t>
            </a:r>
            <a:r>
              <a:rPr lang="zh-CN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年内地民航</a:t>
            </a:r>
            <a:r>
              <a:rPr lang="zh-CN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航班运行效率报告</a:t>
            </a:r>
            <a:r>
              <a:rPr lang="en-US" altLang="zh-CN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》</a:t>
            </a:r>
            <a:r>
              <a:rPr lang="zh-CN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数据显示：</a:t>
            </a:r>
            <a:endParaRPr lang="en-US" altLang="zh-CN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algn="ctr">
              <a:defRPr/>
            </a:pPr>
            <a:r>
              <a:rPr lang="zh-CN" altLang="zh-CN" sz="2800" dirty="0"/>
              <a:t>航班正常率自</a:t>
            </a:r>
            <a:r>
              <a:rPr lang="en-US" altLang="zh-CN" sz="2800" dirty="0"/>
              <a:t>2006</a:t>
            </a:r>
            <a:r>
              <a:rPr lang="zh-CN" altLang="zh-CN" sz="2800" dirty="0"/>
              <a:t>年以来呈逐年下降的</a:t>
            </a:r>
            <a:r>
              <a:rPr lang="zh-CN" altLang="zh-CN" sz="2800" dirty="0" smtClean="0"/>
              <a:t>趋势</a:t>
            </a:r>
            <a:r>
              <a:rPr lang="zh-CN" altLang="en-US" sz="2800" dirty="0" smtClean="0"/>
              <a:t>。</a:t>
            </a:r>
            <a:endParaRPr lang="en-US" altLang="zh-CN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-123" r="-1" b="8907"/>
          <a:stretch/>
        </p:blipFill>
        <p:spPr>
          <a:xfrm>
            <a:off x="2123768" y="1459624"/>
            <a:ext cx="7991777" cy="3982529"/>
          </a:xfrm>
          <a:prstGeom prst="rect">
            <a:avLst/>
          </a:prstGeom>
        </p:spPr>
      </p:pic>
      <p:sp>
        <p:nvSpPr>
          <p:cNvPr id="6" name="Freeform 7"/>
          <p:cNvSpPr>
            <a:spLocks/>
          </p:cNvSpPr>
          <p:nvPr/>
        </p:nvSpPr>
        <p:spPr bwMode="gray">
          <a:xfrm>
            <a:off x="2814635" y="3214687"/>
            <a:ext cx="5543549" cy="1271590"/>
          </a:xfrm>
          <a:custGeom>
            <a:avLst/>
            <a:gdLst>
              <a:gd name="T0" fmla="*/ 496 w 5190"/>
              <a:gd name="T1" fmla="*/ 157 h 2298"/>
              <a:gd name="T2" fmla="*/ 0 w 5190"/>
              <a:gd name="T3" fmla="*/ 0 h 2298"/>
              <a:gd name="T4" fmla="*/ 231 w 5190"/>
              <a:gd name="T5" fmla="*/ 124 h 2298"/>
              <a:gd name="T6" fmla="*/ 4282 w 5190"/>
              <a:gd name="T7" fmla="*/ 2025 h 2298"/>
              <a:gd name="T8" fmla="*/ 3974 w 5190"/>
              <a:gd name="T9" fmla="*/ 2298 h 2298"/>
              <a:gd name="T10" fmla="*/ 5190 w 5190"/>
              <a:gd name="T11" fmla="*/ 2065 h 2298"/>
              <a:gd name="T12" fmla="*/ 5039 w 5190"/>
              <a:gd name="T13" fmla="*/ 1268 h 2298"/>
              <a:gd name="T14" fmla="*/ 4748 w 5190"/>
              <a:gd name="T15" fmla="*/ 1507 h 2298"/>
              <a:gd name="T16" fmla="*/ 496 w 5190"/>
              <a:gd name="T17" fmla="*/ 157 h 2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ln/>
          <a:extLst/>
        </p:spPr>
        <p:style>
          <a:lnRef idx="0">
            <a:schemeClr val="accent3"/>
          </a:lnRef>
          <a:fillRef idx="1002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143870" y="2228852"/>
            <a:ext cx="895354" cy="2795850"/>
          </a:xfrm>
          <a:prstGeom prst="ellipse">
            <a:avLst/>
          </a:prstGeom>
          <a:noFill/>
          <a:ln w="38100">
            <a:solidFill>
              <a:srgbClr val="FF0000">
                <a:alpha val="56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9041602" y="3343274"/>
            <a:ext cx="1031079" cy="328617"/>
          </a:xfrm>
          <a:prstGeom prst="rightArrow">
            <a:avLst/>
          </a:prstGeom>
          <a:noFill/>
          <a:ln w="28575">
            <a:solidFill>
              <a:srgbClr val="FF0000">
                <a:alpha val="5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058393" y="2180195"/>
            <a:ext cx="14001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kern="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2014</a:t>
            </a:r>
            <a:r>
              <a:rPr lang="zh-CN" altLang="en-US" sz="2000" b="1" kern="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年，</a:t>
            </a:r>
            <a:r>
              <a:rPr lang="zh-CN" altLang="zh-CN" sz="2000" b="1" kern="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客运</a:t>
            </a:r>
            <a:r>
              <a:rPr lang="zh-CN" altLang="zh-CN" sz="2000" b="1" kern="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航班延误和取消</a:t>
            </a:r>
            <a:r>
              <a:rPr lang="zh-CN" altLang="zh-CN" sz="2000" b="1" kern="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率已创下</a:t>
            </a:r>
            <a:r>
              <a:rPr lang="en-US" altLang="zh-CN" sz="2000" b="1" kern="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2006</a:t>
            </a:r>
            <a:r>
              <a:rPr lang="zh-CN" altLang="zh-CN" sz="2000" b="1" kern="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年首次公布有关数据以来的</a:t>
            </a:r>
            <a:r>
              <a:rPr lang="zh-CN" altLang="zh-CN" sz="2000" b="1" kern="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新高</a:t>
            </a:r>
            <a:r>
              <a:rPr lang="zh-CN" altLang="en-US" sz="2000" b="1" kern="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。</a:t>
            </a:r>
            <a:endParaRPr lang="zh-CN" altLang="en-US" sz="2000" b="1" dirty="0">
              <a:solidFill>
                <a:srgbClr val="0070C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393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线连接符 3"/>
          <p:cNvCxnSpPr/>
          <p:nvPr/>
        </p:nvCxnSpPr>
        <p:spPr>
          <a:xfrm>
            <a:off x="0" y="2831454"/>
            <a:ext cx="1219200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5426136" y="2672611"/>
            <a:ext cx="317691" cy="31768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8000" b="1" dirty="0"/>
          </a:p>
        </p:txBody>
      </p:sp>
      <p:grpSp>
        <p:nvGrpSpPr>
          <p:cNvPr id="12" name="组 17"/>
          <p:cNvGrpSpPr/>
          <p:nvPr/>
        </p:nvGrpSpPr>
        <p:grpSpPr>
          <a:xfrm>
            <a:off x="5324017" y="1859910"/>
            <a:ext cx="1327912" cy="608160"/>
            <a:chOff x="3370097" y="698930"/>
            <a:chExt cx="995934" cy="456120"/>
          </a:xfrm>
          <a:solidFill>
            <a:srgbClr val="00B0F0"/>
          </a:solidFill>
        </p:grpSpPr>
        <p:sp>
          <p:nvSpPr>
            <p:cNvPr id="13" name="圆角矩形 12"/>
            <p:cNvSpPr/>
            <p:nvPr/>
          </p:nvSpPr>
          <p:spPr>
            <a:xfrm>
              <a:off x="3370097" y="698930"/>
              <a:ext cx="995934" cy="36738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400" b="1" dirty="0" smtClean="0"/>
                <a:t>天 气</a:t>
              </a:r>
              <a:endParaRPr kumimoji="1" lang="zh-CN" altLang="en-US" sz="2400" b="1" dirty="0"/>
            </a:p>
          </p:txBody>
        </p:sp>
        <p:sp>
          <p:nvSpPr>
            <p:cNvPr id="14" name="等腰三角形 13"/>
            <p:cNvSpPr/>
            <p:nvPr/>
          </p:nvSpPr>
          <p:spPr>
            <a:xfrm flipH="1" flipV="1">
              <a:off x="3485078" y="1018798"/>
              <a:ext cx="158052" cy="1362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sp>
        <p:nvSpPr>
          <p:cNvPr id="15" name="椭圆 14"/>
          <p:cNvSpPr/>
          <p:nvPr/>
        </p:nvSpPr>
        <p:spPr>
          <a:xfrm>
            <a:off x="8278664" y="2672611"/>
            <a:ext cx="317691" cy="31768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8000" b="1" dirty="0"/>
          </a:p>
        </p:txBody>
      </p:sp>
      <p:grpSp>
        <p:nvGrpSpPr>
          <p:cNvPr id="16" name="组 19"/>
          <p:cNvGrpSpPr/>
          <p:nvPr/>
        </p:nvGrpSpPr>
        <p:grpSpPr>
          <a:xfrm>
            <a:off x="8176545" y="1859910"/>
            <a:ext cx="1327912" cy="608160"/>
            <a:chOff x="3370097" y="698930"/>
            <a:chExt cx="995934" cy="456120"/>
          </a:xfrm>
          <a:solidFill>
            <a:srgbClr val="00B0F0"/>
          </a:solidFill>
        </p:grpSpPr>
        <p:sp>
          <p:nvSpPr>
            <p:cNvPr id="17" name="圆角矩形 16"/>
            <p:cNvSpPr/>
            <p:nvPr/>
          </p:nvSpPr>
          <p:spPr>
            <a:xfrm>
              <a:off x="3370097" y="698930"/>
              <a:ext cx="995934" cy="36738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400" b="1" dirty="0" smtClean="0"/>
                <a:t>空 管</a:t>
              </a:r>
              <a:endParaRPr kumimoji="1" lang="zh-CN" altLang="en-US" sz="2400" b="1" dirty="0"/>
            </a:p>
          </p:txBody>
        </p:sp>
        <p:sp>
          <p:nvSpPr>
            <p:cNvPr id="18" name="等腰三角形 17"/>
            <p:cNvSpPr/>
            <p:nvPr/>
          </p:nvSpPr>
          <p:spPr>
            <a:xfrm flipH="1" flipV="1">
              <a:off x="3485078" y="1018798"/>
              <a:ext cx="158052" cy="1362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sp>
        <p:nvSpPr>
          <p:cNvPr id="19" name="椭圆 18"/>
          <p:cNvSpPr/>
          <p:nvPr/>
        </p:nvSpPr>
        <p:spPr>
          <a:xfrm>
            <a:off x="6852400" y="2671280"/>
            <a:ext cx="317691" cy="31768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8000" b="1" dirty="0"/>
          </a:p>
        </p:txBody>
      </p:sp>
      <p:grpSp>
        <p:nvGrpSpPr>
          <p:cNvPr id="20" name="组 23"/>
          <p:cNvGrpSpPr/>
          <p:nvPr/>
        </p:nvGrpSpPr>
        <p:grpSpPr>
          <a:xfrm flipV="1">
            <a:off x="6750281" y="3181361"/>
            <a:ext cx="1327912" cy="608160"/>
            <a:chOff x="3370097" y="698930"/>
            <a:chExt cx="995934" cy="456120"/>
          </a:xfrm>
          <a:solidFill>
            <a:srgbClr val="00B0F0"/>
          </a:solidFill>
        </p:grpSpPr>
        <p:sp>
          <p:nvSpPr>
            <p:cNvPr id="21" name="圆角矩形 20"/>
            <p:cNvSpPr/>
            <p:nvPr/>
          </p:nvSpPr>
          <p:spPr>
            <a:xfrm flipV="1">
              <a:off x="3370097" y="698930"/>
              <a:ext cx="995934" cy="36738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400" b="1" dirty="0" smtClean="0"/>
                <a:t>公 司</a:t>
              </a:r>
              <a:endParaRPr kumimoji="1" lang="zh-CN" altLang="en-US" sz="2400" b="1" dirty="0"/>
            </a:p>
          </p:txBody>
        </p:sp>
        <p:sp>
          <p:nvSpPr>
            <p:cNvPr id="22" name="等腰三角形 21"/>
            <p:cNvSpPr/>
            <p:nvPr/>
          </p:nvSpPr>
          <p:spPr>
            <a:xfrm flipH="1" flipV="1">
              <a:off x="3485078" y="1018798"/>
              <a:ext cx="158052" cy="1362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sp>
        <p:nvSpPr>
          <p:cNvPr id="23" name="椭圆 22"/>
          <p:cNvSpPr/>
          <p:nvPr/>
        </p:nvSpPr>
        <p:spPr>
          <a:xfrm>
            <a:off x="9704927" y="2672622"/>
            <a:ext cx="317691" cy="31768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8000" b="1" dirty="0"/>
          </a:p>
        </p:txBody>
      </p:sp>
      <p:grpSp>
        <p:nvGrpSpPr>
          <p:cNvPr id="24" name="组 28"/>
          <p:cNvGrpSpPr/>
          <p:nvPr/>
        </p:nvGrpSpPr>
        <p:grpSpPr>
          <a:xfrm flipV="1">
            <a:off x="9602808" y="3182703"/>
            <a:ext cx="1327912" cy="608160"/>
            <a:chOff x="3370097" y="698930"/>
            <a:chExt cx="995934" cy="456120"/>
          </a:xfrm>
          <a:solidFill>
            <a:srgbClr val="00B0F0"/>
          </a:solidFill>
        </p:grpSpPr>
        <p:sp>
          <p:nvSpPr>
            <p:cNvPr id="25" name="圆角矩形 24"/>
            <p:cNvSpPr/>
            <p:nvPr/>
          </p:nvSpPr>
          <p:spPr>
            <a:xfrm flipV="1">
              <a:off x="3370097" y="698930"/>
              <a:ext cx="995934" cy="36738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400" b="1" dirty="0" smtClean="0"/>
                <a:t>其 他</a:t>
              </a:r>
              <a:endParaRPr kumimoji="1" lang="zh-CN" altLang="en-US" sz="2400" b="1" dirty="0"/>
            </a:p>
          </p:txBody>
        </p:sp>
        <p:sp>
          <p:nvSpPr>
            <p:cNvPr id="26" name="等腰三角形 25"/>
            <p:cNvSpPr/>
            <p:nvPr/>
          </p:nvSpPr>
          <p:spPr>
            <a:xfrm flipH="1" flipV="1">
              <a:off x="3485078" y="1018798"/>
              <a:ext cx="158052" cy="1362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sp>
        <p:nvSpPr>
          <p:cNvPr id="34" name="圆角矩形 33"/>
          <p:cNvSpPr/>
          <p:nvPr/>
        </p:nvSpPr>
        <p:spPr>
          <a:xfrm>
            <a:off x="2099140" y="1603983"/>
            <a:ext cx="2652247" cy="2520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4527520" y="459252"/>
            <a:ext cx="3649025" cy="524615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航班不正常原因</a:t>
            </a:r>
            <a:endParaRPr lang="zh-CN" altLang="zh-CN" sz="3200" dirty="0"/>
          </a:p>
          <a:p>
            <a:endParaRPr lang="zh-CN" altLang="en-US" sz="3200" dirty="0"/>
          </a:p>
        </p:txBody>
      </p:sp>
      <p:sp>
        <p:nvSpPr>
          <p:cNvPr id="36" name="矩形 35"/>
          <p:cNvSpPr/>
          <p:nvPr/>
        </p:nvSpPr>
        <p:spPr>
          <a:xfrm>
            <a:off x="1752504" y="5000026"/>
            <a:ext cx="929173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kern="0" dirty="0" smtClean="0">
                <a:latin typeface="+mn-ea"/>
                <a:cs typeface="宋体" panose="02010600030101010101" pitchFamily="2" charset="-122"/>
              </a:rPr>
              <a:t>报告显示：</a:t>
            </a:r>
            <a:r>
              <a:rPr lang="zh-CN" altLang="zh-CN" sz="2800" kern="0" dirty="0" smtClean="0">
                <a:latin typeface="+mn-ea"/>
                <a:cs typeface="宋体" panose="02010600030101010101" pitchFamily="2" charset="-122"/>
              </a:rPr>
              <a:t>一年中</a:t>
            </a:r>
            <a:r>
              <a:rPr lang="zh-CN" altLang="zh-CN" sz="2800" kern="0" dirty="0">
                <a:latin typeface="+mn-ea"/>
                <a:cs typeface="宋体" panose="02010600030101010101" pitchFamily="2" charset="-122"/>
              </a:rPr>
              <a:t>航班正常率最高的正是危险天气较少的</a:t>
            </a:r>
            <a:r>
              <a:rPr lang="en-US" altLang="zh-CN" sz="2800" kern="0" dirty="0">
                <a:latin typeface="+mn-ea"/>
                <a:cs typeface="宋体" panose="02010600030101010101" pitchFamily="2" charset="-122"/>
              </a:rPr>
              <a:t>3</a:t>
            </a:r>
            <a:r>
              <a:rPr lang="zh-CN" altLang="zh-CN" sz="2800" kern="0" dirty="0">
                <a:latin typeface="+mn-ea"/>
                <a:cs typeface="宋体" panose="02010600030101010101" pitchFamily="2" charset="-122"/>
              </a:rPr>
              <a:t>月份，而最低的也正是雷雨频发的</a:t>
            </a:r>
            <a:r>
              <a:rPr lang="en-US" altLang="zh-CN" sz="2800" kern="0" dirty="0">
                <a:latin typeface="+mn-ea"/>
                <a:cs typeface="宋体" panose="02010600030101010101" pitchFamily="2" charset="-122"/>
              </a:rPr>
              <a:t>7</a:t>
            </a:r>
            <a:r>
              <a:rPr lang="zh-CN" altLang="zh-CN" sz="2800" kern="0" dirty="0">
                <a:latin typeface="+mn-ea"/>
                <a:cs typeface="宋体" panose="02010600030101010101" pitchFamily="2" charset="-122"/>
              </a:rPr>
              <a:t>、</a:t>
            </a:r>
            <a:r>
              <a:rPr lang="en-US" altLang="zh-CN" sz="2800" kern="0" dirty="0">
                <a:latin typeface="+mn-ea"/>
                <a:cs typeface="宋体" panose="02010600030101010101" pitchFamily="2" charset="-122"/>
              </a:rPr>
              <a:t>8</a:t>
            </a:r>
            <a:r>
              <a:rPr lang="zh-CN" altLang="zh-CN" sz="2800" kern="0" dirty="0">
                <a:latin typeface="+mn-ea"/>
                <a:cs typeface="宋体" panose="02010600030101010101" pitchFamily="2" charset="-122"/>
              </a:rPr>
              <a:t>月份</a:t>
            </a:r>
            <a:r>
              <a:rPr lang="zh-CN" altLang="zh-CN" sz="2800" kern="0" dirty="0" smtClean="0">
                <a:latin typeface="+mn-ea"/>
                <a:cs typeface="宋体" panose="02010600030101010101" pitchFamily="2" charset="-122"/>
              </a:rPr>
              <a:t>。</a:t>
            </a:r>
            <a:endParaRPr lang="zh-CN" altLang="en-US" sz="2800" dirty="0">
              <a:latin typeface="+mn-ea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17" y="1483764"/>
            <a:ext cx="3935513" cy="2692719"/>
          </a:xfrm>
          <a:prstGeom prst="roundRect">
            <a:avLst>
              <a:gd name="adj" fmla="val 16667"/>
            </a:avLst>
          </a:prstGeom>
          <a:ln w="12700">
            <a:solidFill>
              <a:srgbClr val="00BFC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9" name="下箭头 38"/>
          <p:cNvSpPr/>
          <p:nvPr/>
        </p:nvSpPr>
        <p:spPr>
          <a:xfrm>
            <a:off x="2686050" y="4297261"/>
            <a:ext cx="485775" cy="64233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下箭头 39"/>
          <p:cNvSpPr/>
          <p:nvPr/>
        </p:nvSpPr>
        <p:spPr>
          <a:xfrm rot="10800000">
            <a:off x="5348451" y="3061469"/>
            <a:ext cx="485775" cy="1717409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9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5950" t="-639"/>
          <a:stretch/>
        </p:blipFill>
        <p:spPr>
          <a:xfrm>
            <a:off x="1544477" y="1010503"/>
            <a:ext cx="5670718" cy="4161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299886670"/>
              </p:ext>
            </p:extLst>
          </p:nvPr>
        </p:nvGraphicFramePr>
        <p:xfrm>
          <a:off x="7540488" y="708482"/>
          <a:ext cx="2532220" cy="18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直接连接符 6"/>
          <p:cNvCxnSpPr/>
          <p:nvPr/>
        </p:nvCxnSpPr>
        <p:spPr>
          <a:xfrm flipH="1">
            <a:off x="5951187" y="2008821"/>
            <a:ext cx="2140565" cy="1011029"/>
          </a:xfrm>
          <a:prstGeom prst="line">
            <a:avLst/>
          </a:prstGeom>
          <a:ln w="19050">
            <a:solidFill>
              <a:srgbClr val="00BFC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2717930439"/>
              </p:ext>
            </p:extLst>
          </p:nvPr>
        </p:nvGraphicFramePr>
        <p:xfrm>
          <a:off x="7483338" y="3826934"/>
          <a:ext cx="2775106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8234139" y="446082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/>
            <a:r>
              <a:rPr lang="zh-CN" altLang="en-US" sz="2800" b="1" dirty="0" smtClean="0">
                <a:solidFill>
                  <a:srgbClr val="FF7F01"/>
                </a:solidFill>
                <a:latin typeface="+mn-ea"/>
              </a:rPr>
              <a:t>高密度</a:t>
            </a:r>
            <a:endParaRPr lang="zh-CN" altLang="en-US" sz="2800" b="1" dirty="0">
              <a:solidFill>
                <a:srgbClr val="FF7F01"/>
              </a:solidFill>
              <a:latin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 flipV="1">
            <a:off x="6079679" y="3786346"/>
            <a:ext cx="2012072" cy="904588"/>
          </a:xfrm>
          <a:prstGeom prst="line">
            <a:avLst/>
          </a:prstGeom>
          <a:ln w="19050">
            <a:solidFill>
              <a:srgbClr val="00BFC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741314" y="258601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6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管制运行的</a:t>
            </a:r>
            <a:endParaRPr lang="en-US" altLang="zh-CN" sz="3600" b="1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  <a:p>
            <a:pPr algn="ctr">
              <a:defRPr/>
            </a:pPr>
            <a:r>
              <a:rPr lang="zh-CN" altLang="en-US" sz="36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巨大潜力在气象</a:t>
            </a:r>
            <a:endParaRPr lang="en-US" altLang="zh-CN" sz="3600" b="1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76401" y="5837858"/>
            <a:ext cx="8917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kern="0" dirty="0">
                <a:latin typeface="+mn-ea"/>
                <a:cs typeface="宋体" panose="02010600030101010101" pitchFamily="2" charset="-122"/>
              </a:rPr>
              <a:t>高速增长的民航业需要拥有与之配套的高品质航空气象服务体系</a:t>
            </a:r>
            <a:endParaRPr lang="zh-CN" altLang="en-US" sz="2400" dirty="0"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08382" y="1300935"/>
            <a:ext cx="3363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000" b="1" kern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ea"/>
                <a:cs typeface="宋体" panose="02010600030101010101" pitchFamily="2" charset="-122"/>
              </a:rPr>
              <a:t>小</a:t>
            </a:r>
            <a:r>
              <a:rPr lang="zh-CN" altLang="zh-CN" sz="2000" b="1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+mn-ea"/>
                <a:cs typeface="宋体" panose="02010600030101010101" pitchFamily="2" charset="-122"/>
              </a:rPr>
              <a:t>范围的</a:t>
            </a:r>
            <a:r>
              <a:rPr lang="zh-CN" altLang="zh-CN" sz="2000" b="1" kern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ea"/>
                <a:cs typeface="宋体" panose="02010600030101010101" pitchFamily="2" charset="-122"/>
              </a:rPr>
              <a:t>天气，</a:t>
            </a:r>
            <a:r>
              <a:rPr lang="zh-CN" altLang="en-US" sz="2000" b="1" kern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ea"/>
                <a:cs typeface="宋体" panose="02010600030101010101" pitchFamily="2" charset="-122"/>
              </a:rPr>
              <a:t>会</a:t>
            </a:r>
            <a:r>
              <a:rPr lang="zh-CN" altLang="zh-CN" sz="2000" b="1" kern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ea"/>
                <a:cs typeface="宋体" panose="02010600030101010101" pitchFamily="2" charset="-122"/>
              </a:rPr>
              <a:t>造成</a:t>
            </a:r>
            <a:r>
              <a:rPr lang="zh-CN" altLang="zh-CN" sz="2000" b="1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+mn-ea"/>
                <a:cs typeface="宋体" panose="02010600030101010101" pitchFamily="2" charset="-122"/>
              </a:rPr>
              <a:t>大面积的航班延误和</a:t>
            </a:r>
            <a:r>
              <a:rPr lang="zh-CN" altLang="zh-CN" sz="2000" b="1" kern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ea"/>
                <a:cs typeface="宋体" panose="02010600030101010101" pitchFamily="2" charset="-122"/>
              </a:rPr>
              <a:t>交通管制</a:t>
            </a:r>
            <a:r>
              <a:rPr lang="zh-CN" altLang="en-US" sz="2000" b="1" kern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ea"/>
                <a:cs typeface="宋体" panose="02010600030101010101" pitchFamily="2" charset="-122"/>
              </a:rPr>
              <a:t>。</a:t>
            </a:r>
            <a:endParaRPr lang="zh-CN" alt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5255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对角圆角矩形 10"/>
          <p:cNvSpPr/>
          <p:nvPr/>
        </p:nvSpPr>
        <p:spPr>
          <a:xfrm rot="21346829">
            <a:off x="1628861" y="1524231"/>
            <a:ext cx="7245350" cy="4231871"/>
          </a:xfrm>
          <a:prstGeom prst="round2DiagRect">
            <a:avLst>
              <a:gd name="adj1" fmla="val 12682"/>
              <a:gd name="adj2" fmla="val 0"/>
            </a:avLst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99">
              <a:solidFill>
                <a:prstClr val="white"/>
              </a:solidFill>
            </a:endParaRPr>
          </a:p>
        </p:txBody>
      </p:sp>
      <p:pic>
        <p:nvPicPr>
          <p:cNvPr id="12" name="Picture 3" descr="C:\TDDOWNLOAD\penc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1292225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内容占位符 2"/>
          <p:cNvSpPr txBox="1">
            <a:spLocks/>
          </p:cNvSpPr>
          <p:nvPr/>
        </p:nvSpPr>
        <p:spPr bwMode="auto">
          <a:xfrm rot="-297579">
            <a:off x="1854200" y="1731962"/>
            <a:ext cx="68262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indent="457200">
              <a:lnSpc>
                <a:spcPct val="140000"/>
              </a:lnSpc>
              <a:spcBef>
                <a:spcPct val="20000"/>
              </a:spcBef>
            </a:pPr>
            <a:r>
              <a:rPr lang="zh-CN" altLang="zh-CN" sz="2800" dirty="0"/>
              <a:t>面对机遇和挑战</a:t>
            </a:r>
            <a:r>
              <a:rPr lang="zh-CN" altLang="zh-CN" sz="2800" dirty="0" smtClean="0"/>
              <a:t>，</a:t>
            </a:r>
            <a:r>
              <a:rPr lang="zh-CN" altLang="en-US" sz="2800" dirty="0" smtClean="0">
                <a:solidFill>
                  <a:schemeClr val="bg1"/>
                </a:solidFill>
              </a:rPr>
              <a:t>航空气象发展</a:t>
            </a:r>
            <a:r>
              <a:rPr lang="zh-CN" altLang="zh-CN" sz="2800" dirty="0" smtClean="0">
                <a:solidFill>
                  <a:schemeClr val="bg1"/>
                </a:solidFill>
              </a:rPr>
              <a:t>以</a:t>
            </a:r>
            <a:r>
              <a:rPr lang="zh-CN" altLang="zh-CN" sz="2800" dirty="0">
                <a:solidFill>
                  <a:schemeClr val="bg1"/>
                </a:solidFill>
              </a:rPr>
              <a:t>影响航班正常的重要天气预报预警为重点，从探测、</a:t>
            </a:r>
            <a:r>
              <a:rPr lang="zh-CN" altLang="zh-CN" sz="2800" dirty="0" smtClean="0">
                <a:solidFill>
                  <a:schemeClr val="bg1"/>
                </a:solidFill>
              </a:rPr>
              <a:t>预报的</a:t>
            </a:r>
            <a:r>
              <a:rPr lang="zh-CN" altLang="zh-CN" sz="2800" dirty="0">
                <a:solidFill>
                  <a:schemeClr val="bg1"/>
                </a:solidFill>
              </a:rPr>
              <a:t>准确性方面发力，注重自身能力地提高，加强与管制用户的通力合作</a:t>
            </a:r>
            <a:r>
              <a:rPr lang="zh-CN" altLang="zh-CN" sz="2800" dirty="0" smtClean="0">
                <a:solidFill>
                  <a:schemeClr val="bg1"/>
                </a:solidFill>
              </a:rPr>
              <a:t>，满足</a:t>
            </a:r>
            <a:r>
              <a:rPr lang="zh-CN" altLang="zh-CN" sz="2800" dirty="0">
                <a:solidFill>
                  <a:schemeClr val="bg1"/>
                </a:solidFill>
              </a:rPr>
              <a:t>航空用户的迫切</a:t>
            </a:r>
            <a:r>
              <a:rPr lang="zh-CN" altLang="zh-CN" sz="2800" dirty="0" smtClean="0">
                <a:solidFill>
                  <a:schemeClr val="bg1"/>
                </a:solidFill>
              </a:rPr>
              <a:t>需求</a:t>
            </a:r>
            <a:r>
              <a:rPr lang="zh-CN" altLang="zh-CN" sz="2800" dirty="0">
                <a:solidFill>
                  <a:schemeClr val="bg1"/>
                </a:solidFill>
              </a:rPr>
              <a:t>，</a:t>
            </a:r>
            <a:r>
              <a:rPr lang="zh-CN" altLang="zh-CN" sz="2800" dirty="0" smtClean="0">
                <a:solidFill>
                  <a:schemeClr val="bg1"/>
                </a:solidFill>
              </a:rPr>
              <a:t>提升</a:t>
            </a:r>
            <a:r>
              <a:rPr lang="zh-CN" altLang="zh-CN" sz="2800" dirty="0">
                <a:solidFill>
                  <a:schemeClr val="bg1"/>
                </a:solidFill>
              </a:rPr>
              <a:t>航空气象的</a:t>
            </a:r>
            <a:r>
              <a:rPr lang="zh-CN" altLang="zh-CN" sz="2800" dirty="0" smtClean="0">
                <a:solidFill>
                  <a:schemeClr val="bg1"/>
                </a:solidFill>
              </a:rPr>
              <a:t>服务水平</a:t>
            </a:r>
            <a:r>
              <a:rPr lang="zh-CN" altLang="en-US" sz="3200" dirty="0" smtClean="0">
                <a:solidFill>
                  <a:schemeClr val="bg1"/>
                </a:solidFill>
              </a:rPr>
              <a:t>。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150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2997200"/>
            <a:ext cx="4446587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 5"/>
          <p:cNvSpPr/>
          <p:nvPr/>
        </p:nvSpPr>
        <p:spPr>
          <a:xfrm>
            <a:off x="9524423" y="790306"/>
            <a:ext cx="1416050" cy="14160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机遇挑战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5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53319" y="365707"/>
            <a:ext cx="7933431" cy="524615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第三部分 </a:t>
            </a:r>
            <a:r>
              <a:rPr lang="zh-CN" altLang="zh-CN" sz="3200" dirty="0" smtClean="0"/>
              <a:t>航空气象</a:t>
            </a:r>
            <a:r>
              <a:rPr lang="zh-CN" altLang="zh-CN" sz="3200" dirty="0"/>
              <a:t>服务与协作的几点</a:t>
            </a:r>
            <a:r>
              <a:rPr lang="zh-CN" altLang="zh-CN" sz="3200" dirty="0" smtClean="0"/>
              <a:t>思考</a:t>
            </a:r>
            <a:endParaRPr lang="zh-CN" altLang="zh-CN" sz="3200" dirty="0"/>
          </a:p>
          <a:p>
            <a:endParaRPr lang="zh-CN" altLang="en-US" sz="3200" dirty="0"/>
          </a:p>
        </p:txBody>
      </p:sp>
      <p:sp>
        <p:nvSpPr>
          <p:cNvPr id="25" name="灰色3"/>
          <p:cNvSpPr>
            <a:spLocks/>
          </p:cNvSpPr>
          <p:nvPr/>
        </p:nvSpPr>
        <p:spPr bwMode="auto">
          <a:xfrm>
            <a:off x="5351485" y="1768150"/>
            <a:ext cx="2249488" cy="1331912"/>
          </a:xfrm>
          <a:custGeom>
            <a:avLst/>
            <a:gdLst>
              <a:gd name="T0" fmla="*/ 0 w 1296"/>
              <a:gd name="T1" fmla="*/ 0 h 768"/>
              <a:gd name="T2" fmla="*/ 2147483647 w 1296"/>
              <a:gd name="T3" fmla="*/ 2147483647 h 768"/>
              <a:gd name="T4" fmla="*/ 2147483647 w 1296"/>
              <a:gd name="T5" fmla="*/ 2147483647 h 768"/>
              <a:gd name="T6" fmla="*/ 2147483647 w 1296"/>
              <a:gd name="T7" fmla="*/ 0 h 768"/>
              <a:gd name="T8" fmla="*/ 0 w 1296"/>
              <a:gd name="T9" fmla="*/ 0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6" h="768">
                <a:moveTo>
                  <a:pt x="0" y="0"/>
                </a:moveTo>
                <a:lnTo>
                  <a:pt x="432" y="768"/>
                </a:lnTo>
                <a:lnTo>
                  <a:pt x="1296" y="768"/>
                </a:lnTo>
                <a:lnTo>
                  <a:pt x="864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317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kern="0" dirty="0">
              <a:solidFill>
                <a:sysClr val="windowText" lastClr="000000"/>
              </a:solidFill>
              <a:ea typeface="微软雅黑" pitchFamily="34" charset="-122"/>
            </a:endParaRPr>
          </a:p>
        </p:txBody>
      </p:sp>
      <p:sp>
        <p:nvSpPr>
          <p:cNvPr id="26" name="灰色2"/>
          <p:cNvSpPr>
            <a:spLocks/>
          </p:cNvSpPr>
          <p:nvPr/>
        </p:nvSpPr>
        <p:spPr bwMode="auto">
          <a:xfrm>
            <a:off x="5340373" y="3184200"/>
            <a:ext cx="2249487" cy="1335087"/>
          </a:xfrm>
          <a:custGeom>
            <a:avLst/>
            <a:gdLst>
              <a:gd name="T0" fmla="*/ 0 w 1296"/>
              <a:gd name="T1" fmla="*/ 2147483647 h 768"/>
              <a:gd name="T2" fmla="*/ 2147483647 w 1296"/>
              <a:gd name="T3" fmla="*/ 2147483647 h 768"/>
              <a:gd name="T4" fmla="*/ 2147483647 w 1296"/>
              <a:gd name="T5" fmla="*/ 0 h 768"/>
              <a:gd name="T6" fmla="*/ 2147483647 w 1296"/>
              <a:gd name="T7" fmla="*/ 0 h 768"/>
              <a:gd name="T8" fmla="*/ 0 w 1296"/>
              <a:gd name="T9" fmla="*/ 2147483647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6" h="768">
                <a:moveTo>
                  <a:pt x="0" y="768"/>
                </a:moveTo>
                <a:lnTo>
                  <a:pt x="864" y="768"/>
                </a:lnTo>
                <a:lnTo>
                  <a:pt x="1296" y="0"/>
                </a:lnTo>
                <a:lnTo>
                  <a:pt x="432" y="0"/>
                </a:lnTo>
                <a:lnTo>
                  <a:pt x="0" y="768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317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kern="0" dirty="0">
              <a:solidFill>
                <a:sysClr val="windowText" lastClr="000000"/>
              </a:solidFill>
              <a:ea typeface="微软雅黑" pitchFamily="34" charset="-122"/>
            </a:endParaRPr>
          </a:p>
        </p:txBody>
      </p:sp>
      <p:sp>
        <p:nvSpPr>
          <p:cNvPr id="27" name="灰色1"/>
          <p:cNvSpPr>
            <a:spLocks/>
          </p:cNvSpPr>
          <p:nvPr/>
        </p:nvSpPr>
        <p:spPr bwMode="auto">
          <a:xfrm>
            <a:off x="4529160" y="1793550"/>
            <a:ext cx="1500188" cy="2665412"/>
          </a:xfrm>
          <a:custGeom>
            <a:avLst/>
            <a:gdLst>
              <a:gd name="T0" fmla="*/ 0 w 864"/>
              <a:gd name="T1" fmla="*/ 2147483647 h 1536"/>
              <a:gd name="T2" fmla="*/ 2147483647 w 864"/>
              <a:gd name="T3" fmla="*/ 2147483647 h 1536"/>
              <a:gd name="T4" fmla="*/ 2147483647 w 864"/>
              <a:gd name="T5" fmla="*/ 2147483647 h 1536"/>
              <a:gd name="T6" fmla="*/ 2147483647 w 864"/>
              <a:gd name="T7" fmla="*/ 0 h 1536"/>
              <a:gd name="T8" fmla="*/ 0 w 864"/>
              <a:gd name="T9" fmla="*/ 2147483647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4" h="1536">
                <a:moveTo>
                  <a:pt x="0" y="768"/>
                </a:moveTo>
                <a:lnTo>
                  <a:pt x="432" y="1536"/>
                </a:lnTo>
                <a:lnTo>
                  <a:pt x="864" y="768"/>
                </a:lnTo>
                <a:lnTo>
                  <a:pt x="432" y="0"/>
                </a:lnTo>
                <a:lnTo>
                  <a:pt x="0" y="768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317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kern="0" dirty="0">
              <a:solidFill>
                <a:sysClr val="windowText" lastClr="000000"/>
              </a:solidFill>
              <a:ea typeface="微软雅黑" pitchFamily="34" charset="-122"/>
            </a:endParaRPr>
          </a:p>
        </p:txBody>
      </p:sp>
      <p:sp>
        <p:nvSpPr>
          <p:cNvPr id="28" name="深色2"/>
          <p:cNvSpPr>
            <a:spLocks/>
          </p:cNvSpPr>
          <p:nvPr/>
        </p:nvSpPr>
        <p:spPr bwMode="auto">
          <a:xfrm>
            <a:off x="5351485" y="1761524"/>
            <a:ext cx="2249488" cy="1331912"/>
          </a:xfrm>
          <a:custGeom>
            <a:avLst/>
            <a:gdLst>
              <a:gd name="T0" fmla="*/ 0 w 1296"/>
              <a:gd name="T1" fmla="*/ 0 h 768"/>
              <a:gd name="T2" fmla="*/ 2147483647 w 1296"/>
              <a:gd name="T3" fmla="*/ 2147483647 h 768"/>
              <a:gd name="T4" fmla="*/ 2147483647 w 1296"/>
              <a:gd name="T5" fmla="*/ 2147483647 h 768"/>
              <a:gd name="T6" fmla="*/ 2147483647 w 1296"/>
              <a:gd name="T7" fmla="*/ 0 h 768"/>
              <a:gd name="T8" fmla="*/ 0 w 1296"/>
              <a:gd name="T9" fmla="*/ 0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6" h="768">
                <a:moveTo>
                  <a:pt x="0" y="0"/>
                </a:moveTo>
                <a:lnTo>
                  <a:pt x="432" y="768"/>
                </a:lnTo>
                <a:lnTo>
                  <a:pt x="1296" y="768"/>
                </a:lnTo>
                <a:lnTo>
                  <a:pt x="8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3175" cap="flat" cmpd="sng" algn="ctr">
            <a:solidFill>
              <a:srgbClr val="89CC40">
                <a:lumMod val="60000"/>
                <a:lumOff val="40000"/>
              </a:srgbClr>
            </a:solidFill>
            <a:prstDash val="solid"/>
          </a:ln>
          <a:effectLst/>
        </p:spPr>
        <p:txBody>
          <a:bodyPr vert="eaVert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9" name="深色3"/>
          <p:cNvSpPr>
            <a:spLocks/>
          </p:cNvSpPr>
          <p:nvPr/>
        </p:nvSpPr>
        <p:spPr bwMode="auto">
          <a:xfrm>
            <a:off x="5340373" y="3177574"/>
            <a:ext cx="2249487" cy="1335087"/>
          </a:xfrm>
          <a:custGeom>
            <a:avLst/>
            <a:gdLst>
              <a:gd name="T0" fmla="*/ 0 w 1296"/>
              <a:gd name="T1" fmla="*/ 2147483647 h 768"/>
              <a:gd name="T2" fmla="*/ 2147483647 w 1296"/>
              <a:gd name="T3" fmla="*/ 2147483647 h 768"/>
              <a:gd name="T4" fmla="*/ 2147483647 w 1296"/>
              <a:gd name="T5" fmla="*/ 0 h 768"/>
              <a:gd name="T6" fmla="*/ 2147483647 w 1296"/>
              <a:gd name="T7" fmla="*/ 0 h 768"/>
              <a:gd name="T8" fmla="*/ 0 w 1296"/>
              <a:gd name="T9" fmla="*/ 2147483647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6" h="768">
                <a:moveTo>
                  <a:pt x="0" y="768"/>
                </a:moveTo>
                <a:lnTo>
                  <a:pt x="864" y="768"/>
                </a:lnTo>
                <a:lnTo>
                  <a:pt x="1296" y="0"/>
                </a:lnTo>
                <a:lnTo>
                  <a:pt x="432" y="0"/>
                </a:lnTo>
                <a:lnTo>
                  <a:pt x="0" y="768"/>
                </a:lnTo>
                <a:close/>
              </a:path>
            </a:pathLst>
          </a:custGeom>
          <a:gradFill>
            <a:gsLst>
              <a:gs pos="100000">
                <a:srgbClr val="2676FF">
                  <a:lumMod val="60000"/>
                  <a:lumOff val="40000"/>
                </a:srgbClr>
              </a:gs>
              <a:gs pos="0">
                <a:srgbClr val="2676FF"/>
              </a:gs>
            </a:gsLst>
            <a:lin ang="16200000" scaled="0"/>
          </a:gradFill>
          <a:ln w="3175" cap="flat" cmpd="sng" algn="ctr">
            <a:solidFill>
              <a:srgbClr val="89CC40">
                <a:lumMod val="60000"/>
                <a:lumOff val="40000"/>
              </a:srgbClr>
            </a:solidFill>
            <a:prstDash val="solid"/>
          </a:ln>
          <a:effectLst/>
        </p:spPr>
        <p:txBody>
          <a:bodyPr vert="eaVert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0" name="深色1"/>
          <p:cNvSpPr>
            <a:spLocks/>
          </p:cNvSpPr>
          <p:nvPr/>
        </p:nvSpPr>
        <p:spPr bwMode="auto">
          <a:xfrm>
            <a:off x="4529160" y="1786924"/>
            <a:ext cx="1500188" cy="2665412"/>
          </a:xfrm>
          <a:custGeom>
            <a:avLst/>
            <a:gdLst>
              <a:gd name="T0" fmla="*/ 0 w 864"/>
              <a:gd name="T1" fmla="*/ 2147483647 h 1536"/>
              <a:gd name="T2" fmla="*/ 2147483647 w 864"/>
              <a:gd name="T3" fmla="*/ 2147483647 h 1536"/>
              <a:gd name="T4" fmla="*/ 2147483647 w 864"/>
              <a:gd name="T5" fmla="*/ 2147483647 h 1536"/>
              <a:gd name="T6" fmla="*/ 2147483647 w 864"/>
              <a:gd name="T7" fmla="*/ 0 h 1536"/>
              <a:gd name="T8" fmla="*/ 0 w 864"/>
              <a:gd name="T9" fmla="*/ 2147483647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4" h="1536">
                <a:moveTo>
                  <a:pt x="0" y="768"/>
                </a:moveTo>
                <a:lnTo>
                  <a:pt x="432" y="1536"/>
                </a:lnTo>
                <a:lnTo>
                  <a:pt x="864" y="768"/>
                </a:lnTo>
                <a:lnTo>
                  <a:pt x="432" y="0"/>
                </a:lnTo>
                <a:lnTo>
                  <a:pt x="0" y="768"/>
                </a:lnTo>
                <a:close/>
              </a:path>
            </a:pathLst>
          </a:custGeom>
          <a:solidFill>
            <a:srgbClr val="FF0000"/>
          </a:solidFill>
          <a:ln w="3175" cap="flat" cmpd="sng" algn="ctr">
            <a:solidFill>
              <a:srgbClr val="89CC40">
                <a:lumMod val="60000"/>
                <a:lumOff val="40000"/>
              </a:srgbClr>
            </a:solidFill>
            <a:prstDash val="solid"/>
          </a:ln>
          <a:effectLst/>
        </p:spPr>
        <p:txBody>
          <a:bodyPr vert="eaVert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864135" y="4080847"/>
            <a:ext cx="3140241" cy="2015155"/>
            <a:chOff x="5287498" y="4214697"/>
            <a:chExt cx="3140241" cy="1952268"/>
          </a:xfrm>
        </p:grpSpPr>
        <p:sp>
          <p:nvSpPr>
            <p:cNvPr id="32" name="TextBox 19"/>
            <p:cNvSpPr txBox="1">
              <a:spLocks noChangeArrowheads="1"/>
            </p:cNvSpPr>
            <p:nvPr/>
          </p:nvSpPr>
          <p:spPr bwMode="auto">
            <a:xfrm>
              <a:off x="5287498" y="5102598"/>
              <a:ext cx="314024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kern="0" dirty="0" smtClean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rPr>
                <a:t>改善服务方式，</a:t>
              </a:r>
              <a:endParaRPr lang="en-US" altLang="zh-CN" sz="2800" b="1" kern="0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kern="0" dirty="0" smtClean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rPr>
                <a:t>提升服务水平</a:t>
              </a: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8224376" y="4214697"/>
              <a:ext cx="0" cy="1952268"/>
            </a:xfrm>
            <a:prstGeom prst="line">
              <a:avLst/>
            </a:prstGeom>
            <a:ln>
              <a:solidFill>
                <a:schemeClr val="tx1"/>
              </a:solidFill>
              <a:headEnd type="oval"/>
              <a:tailEnd type="oval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7100362" y="1924405"/>
            <a:ext cx="4701116" cy="1384995"/>
            <a:chOff x="8523718" y="2058254"/>
            <a:chExt cx="2521613" cy="1384995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8523718" y="3109686"/>
              <a:ext cx="1641456" cy="1169"/>
            </a:xfrm>
            <a:prstGeom prst="line">
              <a:avLst/>
            </a:prstGeom>
            <a:ln>
              <a:solidFill>
                <a:schemeClr val="tx1"/>
              </a:solidFill>
              <a:headEnd type="oval"/>
              <a:tailEnd type="oval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6" name="TextBox 19"/>
            <p:cNvSpPr txBox="1">
              <a:spLocks noChangeArrowheads="1"/>
            </p:cNvSpPr>
            <p:nvPr/>
          </p:nvSpPr>
          <p:spPr bwMode="auto">
            <a:xfrm>
              <a:off x="8806779" y="2058254"/>
              <a:ext cx="2238552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lvl="0" algn="just" eaLnBrk="1" hangingPunct="1"/>
              <a:r>
                <a:rPr lang="zh-CN" altLang="zh-CN" sz="2800" b="1" kern="0" dirty="0">
                  <a:solidFill>
                    <a:schemeClr val="bg2"/>
                  </a:solidFill>
                  <a:latin typeface="微软雅黑"/>
                  <a:ea typeface="微软雅黑"/>
                  <a:cs typeface="宋体" panose="02010600030101010101" pitchFamily="2" charset="-122"/>
                </a:rPr>
                <a:t>与管制部门协作配合，提升产品的</a:t>
              </a:r>
              <a:r>
                <a:rPr lang="zh-CN" altLang="zh-CN" sz="2800" b="1" kern="0" dirty="0" smtClean="0">
                  <a:solidFill>
                    <a:schemeClr val="bg2"/>
                  </a:solidFill>
                  <a:latin typeface="微软雅黑"/>
                  <a:ea typeface="微软雅黑"/>
                  <a:cs typeface="宋体" panose="02010600030101010101" pitchFamily="2" charset="-122"/>
                </a:rPr>
                <a:t>解读</a:t>
              </a:r>
              <a:r>
                <a:rPr lang="zh-CN" altLang="en-US" sz="2800" b="1" kern="0" dirty="0">
                  <a:solidFill>
                    <a:schemeClr val="bg2"/>
                  </a:solidFill>
                  <a:latin typeface="微软雅黑"/>
                  <a:ea typeface="微软雅黑"/>
                  <a:cs typeface="宋体" panose="02010600030101010101" pitchFamily="2" charset="-122"/>
                </a:rPr>
                <a:t>应用</a:t>
              </a:r>
              <a:r>
                <a:rPr lang="zh-CN" altLang="zh-CN" sz="2800" b="1" kern="0" dirty="0" smtClean="0">
                  <a:solidFill>
                    <a:schemeClr val="bg2"/>
                  </a:solidFill>
                  <a:latin typeface="微软雅黑"/>
                  <a:ea typeface="微软雅黑"/>
                  <a:cs typeface="宋体" panose="02010600030101010101" pitchFamily="2" charset="-122"/>
                </a:rPr>
                <a:t>能力</a:t>
              </a:r>
              <a:endParaRPr lang="zh-CN" altLang="zh-CN" sz="1600" kern="100" dirty="0">
                <a:solidFill>
                  <a:schemeClr val="bg2"/>
                </a:solidFill>
                <a:latin typeface="微软雅黑"/>
                <a:ea typeface="微软雅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72840" y="2222919"/>
            <a:ext cx="4201371" cy="1520170"/>
            <a:chOff x="-265181" y="2428634"/>
            <a:chExt cx="3882139" cy="1520170"/>
          </a:xfrm>
        </p:grpSpPr>
        <p:sp>
          <p:nvSpPr>
            <p:cNvPr id="38" name="TextBox 19"/>
            <p:cNvSpPr txBox="1">
              <a:spLocks noChangeArrowheads="1"/>
            </p:cNvSpPr>
            <p:nvPr/>
          </p:nvSpPr>
          <p:spPr bwMode="auto">
            <a:xfrm>
              <a:off x="-265181" y="2428634"/>
              <a:ext cx="3161437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zh-CN" sz="2800" b="1" dirty="0">
                  <a:solidFill>
                    <a:schemeClr val="bg2"/>
                  </a:solidFill>
                  <a:latin typeface="+mn-ea"/>
                  <a:ea typeface="+mn-ea"/>
                </a:rPr>
                <a:t>提高航空气象预报的准确率和精细化程度，提升自身能力</a:t>
              </a:r>
              <a:endParaRPr lang="zh-CN" altLang="zh-CN" sz="2800" dirty="0">
                <a:solidFill>
                  <a:schemeClr val="bg2"/>
                </a:solidFill>
                <a:latin typeface="+mn-ea"/>
                <a:ea typeface="+mn-ea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 flipH="1">
              <a:off x="1527392" y="3948804"/>
              <a:ext cx="2089566" cy="0"/>
            </a:xfrm>
            <a:prstGeom prst="line">
              <a:avLst/>
            </a:prstGeom>
            <a:ln>
              <a:solidFill>
                <a:schemeClr val="tx1"/>
              </a:solidFill>
              <a:headEnd type="oval"/>
              <a:tailEnd type="oval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1" name="椭圆 40"/>
          <p:cNvSpPr/>
          <p:nvPr/>
        </p:nvSpPr>
        <p:spPr>
          <a:xfrm>
            <a:off x="4637298" y="2989964"/>
            <a:ext cx="1216034" cy="762747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（</a:t>
            </a:r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）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6065332" y="2252665"/>
            <a:ext cx="1206962" cy="762747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（</a:t>
            </a:r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）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5637280" y="3667792"/>
            <a:ext cx="1256906" cy="762747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（</a:t>
            </a:r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3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）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9622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9" grpId="0" animBg="1"/>
      <p:bldP spid="30" grpId="0" animBg="1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353319" y="524048"/>
            <a:ext cx="8735263" cy="501186"/>
          </a:xfrm>
        </p:spPr>
        <p:txBody>
          <a:bodyPr>
            <a:no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+mn-ea"/>
              </a:rPr>
              <a:t>（</a:t>
            </a:r>
            <a:r>
              <a:rPr lang="en-US" altLang="zh-CN" sz="2400" b="1" dirty="0" smtClean="0">
                <a:solidFill>
                  <a:srgbClr val="000000"/>
                </a:solidFill>
                <a:latin typeface="+mn-ea"/>
              </a:rPr>
              <a:t>1</a:t>
            </a:r>
            <a:r>
              <a:rPr lang="zh-CN" altLang="en-US" sz="2400" b="1" dirty="0" smtClean="0">
                <a:solidFill>
                  <a:srgbClr val="000000"/>
                </a:solidFill>
                <a:latin typeface="+mn-ea"/>
              </a:rPr>
              <a:t>）</a:t>
            </a:r>
            <a:r>
              <a:rPr lang="zh-CN" altLang="zh-CN" sz="2400" b="1" dirty="0" smtClean="0">
                <a:solidFill>
                  <a:srgbClr val="000000"/>
                </a:solidFill>
                <a:latin typeface="+mn-ea"/>
              </a:rPr>
              <a:t>提高</a:t>
            </a:r>
            <a:r>
              <a:rPr lang="zh-CN" altLang="zh-CN" sz="2400" b="1" dirty="0">
                <a:solidFill>
                  <a:srgbClr val="000000"/>
                </a:solidFill>
                <a:latin typeface="+mn-ea"/>
              </a:rPr>
              <a:t>航空气象预报的准确率和精细化程度，提升自身能力</a:t>
            </a:r>
            <a:endParaRPr lang="zh-CN" altLang="zh-CN" sz="2400" dirty="0">
              <a:solidFill>
                <a:srgbClr val="000000"/>
              </a:solidFill>
              <a:latin typeface="+mn-ea"/>
            </a:endParaRPr>
          </a:p>
          <a:p>
            <a:endParaRPr lang="zh-CN" altLang="en-US" sz="1600" dirty="0"/>
          </a:p>
        </p:txBody>
      </p:sp>
      <p:pic>
        <p:nvPicPr>
          <p:cNvPr id="31" name="lightboxImage" descr="itws-fig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26" y="2179490"/>
            <a:ext cx="3543735" cy="2586990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矩形 32"/>
          <p:cNvSpPr/>
          <p:nvPr/>
        </p:nvSpPr>
        <p:spPr>
          <a:xfrm>
            <a:off x="1330854" y="1466538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0" dirty="0">
                <a:solidFill>
                  <a:srgbClr val="00B0F0"/>
                </a:solidFill>
                <a:latin typeface="+mn-ea"/>
                <a:cs typeface="宋体" panose="02010600030101010101" pitchFamily="2" charset="-122"/>
              </a:rPr>
              <a:t>提高重要天气的探测能力</a:t>
            </a:r>
            <a:endParaRPr lang="zh-CN" altLang="en-US" sz="2400" dirty="0">
              <a:solidFill>
                <a:srgbClr val="00B0F0"/>
              </a:solidFill>
              <a:latin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141527" y="1438828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0" dirty="0">
                <a:solidFill>
                  <a:srgbClr val="00B0F0"/>
                </a:solidFill>
                <a:latin typeface="+mn-ea"/>
                <a:cs typeface="宋体" panose="02010600030101010101" pitchFamily="2" charset="-122"/>
              </a:rPr>
              <a:t>提升重要天气预警预报的能力</a:t>
            </a:r>
            <a:endParaRPr lang="zh-CN" altLang="en-US" sz="2400" b="1" kern="0" dirty="0">
              <a:solidFill>
                <a:srgbClr val="00B0F0"/>
              </a:solidFill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35" name="加号 34"/>
          <p:cNvSpPr/>
          <p:nvPr/>
        </p:nvSpPr>
        <p:spPr>
          <a:xfrm>
            <a:off x="5223164" y="1537849"/>
            <a:ext cx="471054" cy="362644"/>
          </a:xfrm>
          <a:prstGeom prst="mathPlu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6289964" y="1900493"/>
            <a:ext cx="4599709" cy="3114847"/>
            <a:chOff x="361220" y="908720"/>
            <a:chExt cx="8243228" cy="5760640"/>
          </a:xfrm>
        </p:grpSpPr>
        <p:pic>
          <p:nvPicPr>
            <p:cNvPr id="98" name="内容占位符 5" descr="snapscreen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5" y="908720"/>
              <a:ext cx="8136906" cy="5760640"/>
            </a:xfrm>
            <a:prstGeom prst="ellipse">
              <a:avLst/>
            </a:prstGeom>
            <a:solidFill>
              <a:srgbClr val="92D050">
                <a:alpha val="41960"/>
              </a:srgbClr>
            </a:solidFill>
            <a:ln>
              <a:solidFill>
                <a:srgbClr val="000000"/>
              </a:solidFill>
            </a:ln>
          </p:spPr>
        </p:pic>
        <p:grpSp>
          <p:nvGrpSpPr>
            <p:cNvPr id="99" name="组合 98"/>
            <p:cNvGrpSpPr/>
            <p:nvPr/>
          </p:nvGrpSpPr>
          <p:grpSpPr>
            <a:xfrm>
              <a:off x="361220" y="1130019"/>
              <a:ext cx="8243228" cy="5259976"/>
              <a:chOff x="361220" y="1130019"/>
              <a:chExt cx="8243228" cy="5259976"/>
            </a:xfrm>
          </p:grpSpPr>
          <p:pic>
            <p:nvPicPr>
              <p:cNvPr id="100" name="Picture 14" descr="t08_副本"/>
              <p:cNvPicPr/>
              <p:nvPr/>
            </p:nvPicPr>
            <p:blipFill>
              <a:blip r:embed="rId4" cstate="print"/>
              <a:srcRect l="26622" t="44074" r="10066" b="15747"/>
              <a:stretch>
                <a:fillRect/>
              </a:stretch>
            </p:blipFill>
            <p:spPr bwMode="auto">
              <a:xfrm>
                <a:off x="2782372" y="1253726"/>
                <a:ext cx="648072" cy="464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" name="Picture 12" descr="t16_副本"/>
              <p:cNvPicPr/>
              <p:nvPr/>
            </p:nvPicPr>
            <p:blipFill rotWithShape="1">
              <a:blip r:embed="rId5" cstate="print"/>
              <a:srcRect l="23340" t="21198" r="23837" b="43318"/>
              <a:stretch/>
            </p:blipFill>
            <p:spPr bwMode="auto">
              <a:xfrm>
                <a:off x="5205968" y="1284406"/>
                <a:ext cx="452120" cy="40513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02" name="Picture 6" descr="t03_副本"/>
              <p:cNvPicPr/>
              <p:nvPr/>
            </p:nvPicPr>
            <p:blipFill>
              <a:blip r:embed="rId6" cstate="print"/>
              <a:srcRect l="19564" t="17935" r="15218" b="45380"/>
              <a:stretch>
                <a:fillRect/>
              </a:stretch>
            </p:blipFill>
            <p:spPr bwMode="auto">
              <a:xfrm>
                <a:off x="4187616" y="1130019"/>
                <a:ext cx="527050" cy="394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" name="Picture 7" descr="t05_副本"/>
              <p:cNvPicPr/>
              <p:nvPr/>
            </p:nvPicPr>
            <p:blipFill rotWithShape="1">
              <a:blip r:embed="rId7" cstate="print"/>
              <a:srcRect r="11428" b="36522"/>
              <a:stretch/>
            </p:blipFill>
            <p:spPr bwMode="auto">
              <a:xfrm>
                <a:off x="1732064" y="1690833"/>
                <a:ext cx="492759" cy="45275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04" name="Picture 10" descr="t13_副本"/>
              <p:cNvPicPr/>
              <p:nvPr/>
            </p:nvPicPr>
            <p:blipFill rotWithShape="1">
              <a:blip r:embed="rId8" cstate="print"/>
              <a:srcRect l="17567" t="11321" r="12170" b="38994"/>
              <a:stretch/>
            </p:blipFill>
            <p:spPr bwMode="auto">
              <a:xfrm>
                <a:off x="707980" y="3073352"/>
                <a:ext cx="35750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105" name="组合 104"/>
              <p:cNvGrpSpPr/>
              <p:nvPr/>
            </p:nvGrpSpPr>
            <p:grpSpPr>
              <a:xfrm>
                <a:off x="1079301" y="2417836"/>
                <a:ext cx="508635" cy="427990"/>
                <a:chOff x="323832" y="3819532"/>
                <a:chExt cx="785818" cy="650691"/>
              </a:xfrm>
              <a:solidFill>
                <a:srgbClr val="FAC812"/>
              </a:solidFill>
            </p:grpSpPr>
            <p:sp>
              <p:nvSpPr>
                <p:cNvPr id="125" name="等于号 124"/>
                <p:cNvSpPr/>
                <p:nvPr/>
              </p:nvSpPr>
              <p:spPr>
                <a:xfrm>
                  <a:off x="323832" y="3819532"/>
                  <a:ext cx="785818" cy="428628"/>
                </a:xfrm>
                <a:prstGeom prst="mathEqual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1050" kern="100">
                      <a:effectLst/>
                      <a:ea typeface="宋体"/>
                      <a:cs typeface="Times New Roman"/>
                    </a:rPr>
                    <a:t> </a:t>
                  </a:r>
                  <a:endParaRPr lang="zh-CN" sz="1050" kern="100">
                    <a:effectLst/>
                    <a:ea typeface="宋体"/>
                    <a:cs typeface="Times New Roman"/>
                  </a:endParaRPr>
                </a:p>
              </p:txBody>
            </p:sp>
            <p:sp>
              <p:nvSpPr>
                <p:cNvPr id="126" name="减号 125"/>
                <p:cNvSpPr/>
                <p:nvPr/>
              </p:nvSpPr>
              <p:spPr>
                <a:xfrm>
                  <a:off x="323832" y="4041595"/>
                  <a:ext cx="785818" cy="428628"/>
                </a:xfrm>
                <a:prstGeom prst="mathMinus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1050" kern="100" dirty="0">
                      <a:effectLst/>
                      <a:ea typeface="宋体"/>
                      <a:cs typeface="Times New Roman"/>
                    </a:rPr>
                    <a:t> </a:t>
                  </a:r>
                  <a:endParaRPr lang="zh-CN" sz="1050" kern="100" dirty="0">
                    <a:effectLst/>
                    <a:ea typeface="宋体"/>
                    <a:cs typeface="Times New Roman"/>
                  </a:endParaRPr>
                </a:p>
              </p:txBody>
            </p:sp>
          </p:grpSp>
          <p:pic>
            <p:nvPicPr>
              <p:cNvPr id="106" name="Picture 9" descr="t11_副本"/>
              <p:cNvPicPr/>
              <p:nvPr/>
            </p:nvPicPr>
            <p:blipFill rotWithShape="1">
              <a:blip r:embed="rId9" cstate="print"/>
              <a:srcRect l="15603" t="6400" r="9930" b="53092"/>
              <a:stretch/>
            </p:blipFill>
            <p:spPr bwMode="auto">
              <a:xfrm>
                <a:off x="361220" y="3590290"/>
                <a:ext cx="834390" cy="60325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08" name="Picture 4" descr="t21_副本"/>
              <p:cNvPicPr>
                <a:picLocks noChangeAspect="1" noChangeArrowheads="1"/>
              </p:cNvPicPr>
              <p:nvPr/>
            </p:nvPicPr>
            <p:blipFill rotWithShape="1">
              <a:blip r:embed="rId10"/>
              <a:srcRect l="30835" t="31088" r="52918" b="53836"/>
              <a:stretch/>
            </p:blipFill>
            <p:spPr bwMode="auto">
              <a:xfrm>
                <a:off x="6073899" y="1253726"/>
                <a:ext cx="623419" cy="718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9" name="矩形 108"/>
              <p:cNvSpPr/>
              <p:nvPr/>
            </p:nvSpPr>
            <p:spPr>
              <a:xfrm>
                <a:off x="2390928" y="5885939"/>
                <a:ext cx="3927755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 smtClean="0">
                    <a:solidFill>
                      <a:srgbClr val="FF0000"/>
                    </a:solidFill>
                    <a:latin typeface="黑体" panose="02010600030101010101" pitchFamily="2" charset="-122"/>
                    <a:ea typeface="黑体" panose="02010600030101010101" pitchFamily="2" charset="-122"/>
                  </a:rPr>
                  <a:t>区域预警</a:t>
                </a:r>
                <a:endParaRPr lang="zh-CN" altLang="en-US" dirty="0">
                  <a:solidFill>
                    <a:srgbClr val="FF0000"/>
                  </a:solidFill>
                  <a:latin typeface="黑体" panose="02010600030101010101" pitchFamily="2" charset="-122"/>
                  <a:ea typeface="黑体" panose="02010600030101010101" pitchFamily="2" charset="-122"/>
                </a:endParaRPr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6544344" y="4581128"/>
                <a:ext cx="1196008" cy="710912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五角星 110"/>
              <p:cNvSpPr/>
              <p:nvPr/>
            </p:nvSpPr>
            <p:spPr>
              <a:xfrm>
                <a:off x="7082795" y="4936584"/>
                <a:ext cx="225509" cy="153576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12" name="线形标注 2 111"/>
              <p:cNvSpPr/>
              <p:nvPr/>
            </p:nvSpPr>
            <p:spPr>
              <a:xfrm flipH="1">
                <a:off x="3779912" y="3392800"/>
                <a:ext cx="1741016" cy="1301538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17910"/>
                  <a:gd name="adj6" fmla="val -94671"/>
                </a:avLst>
              </a:prstGeom>
              <a:noFill/>
              <a:ln w="381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3" name="Picture 7" descr="t05_副本"/>
              <p:cNvPicPr/>
              <p:nvPr/>
            </p:nvPicPr>
            <p:blipFill rotWithShape="1">
              <a:blip r:embed="rId7" cstate="print"/>
              <a:srcRect r="11428" b="36522"/>
              <a:stretch/>
            </p:blipFill>
            <p:spPr bwMode="auto">
              <a:xfrm>
                <a:off x="3928327" y="3409902"/>
                <a:ext cx="492760" cy="45275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4" name="Picture 4" descr="t21_副本"/>
              <p:cNvPicPr>
                <a:picLocks noChangeAspect="1" noChangeArrowheads="1"/>
              </p:cNvPicPr>
              <p:nvPr/>
            </p:nvPicPr>
            <p:blipFill rotWithShape="1">
              <a:blip r:embed="rId10"/>
              <a:srcRect l="30835" t="31088" r="52918" b="53836"/>
              <a:stretch/>
            </p:blipFill>
            <p:spPr bwMode="auto">
              <a:xfrm>
                <a:off x="4359701" y="3230821"/>
                <a:ext cx="623419" cy="718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5" name="Picture 12" descr="t16_副本"/>
              <p:cNvPicPr/>
              <p:nvPr/>
            </p:nvPicPr>
            <p:blipFill rotWithShape="1">
              <a:blip r:embed="rId5" cstate="print"/>
              <a:srcRect l="23340" t="21198" r="23837" b="43318"/>
              <a:stretch/>
            </p:blipFill>
            <p:spPr bwMode="auto">
              <a:xfrm>
                <a:off x="4979908" y="3440425"/>
                <a:ext cx="452120" cy="40513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116" name="组合 115"/>
              <p:cNvGrpSpPr/>
              <p:nvPr/>
            </p:nvGrpSpPr>
            <p:grpSpPr>
              <a:xfrm>
                <a:off x="3942506" y="3809159"/>
                <a:ext cx="508635" cy="427990"/>
                <a:chOff x="323832" y="3819532"/>
                <a:chExt cx="785818" cy="650691"/>
              </a:xfrm>
              <a:solidFill>
                <a:srgbClr val="FAC812"/>
              </a:solidFill>
            </p:grpSpPr>
            <p:sp>
              <p:nvSpPr>
                <p:cNvPr id="123" name="等于号 122"/>
                <p:cNvSpPr/>
                <p:nvPr/>
              </p:nvSpPr>
              <p:spPr>
                <a:xfrm>
                  <a:off x="323832" y="3819532"/>
                  <a:ext cx="785818" cy="428628"/>
                </a:xfrm>
                <a:prstGeom prst="mathEqual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1050" kern="100">
                      <a:effectLst/>
                      <a:ea typeface="宋体"/>
                      <a:cs typeface="Times New Roman"/>
                    </a:rPr>
                    <a:t> </a:t>
                  </a:r>
                  <a:endParaRPr lang="zh-CN" sz="1050" kern="100">
                    <a:effectLst/>
                    <a:ea typeface="宋体"/>
                    <a:cs typeface="Times New Roman"/>
                  </a:endParaRPr>
                </a:p>
              </p:txBody>
            </p:sp>
            <p:sp>
              <p:nvSpPr>
                <p:cNvPr id="124" name="减号 123"/>
                <p:cNvSpPr/>
                <p:nvPr/>
              </p:nvSpPr>
              <p:spPr>
                <a:xfrm>
                  <a:off x="323832" y="4041595"/>
                  <a:ext cx="785818" cy="428628"/>
                </a:xfrm>
                <a:prstGeom prst="mathMinus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1050" kern="100" dirty="0">
                      <a:effectLst/>
                      <a:ea typeface="宋体"/>
                      <a:cs typeface="Times New Roman"/>
                    </a:rPr>
                    <a:t> </a:t>
                  </a:r>
                  <a:endParaRPr lang="zh-CN" sz="1050" kern="100" dirty="0">
                    <a:effectLst/>
                    <a:ea typeface="宋体"/>
                    <a:cs typeface="Times New Roman"/>
                  </a:endParaRPr>
                </a:p>
              </p:txBody>
            </p:sp>
          </p:grpSp>
          <p:pic>
            <p:nvPicPr>
              <p:cNvPr id="117" name="Picture 10" descr="t13_副本"/>
              <p:cNvPicPr/>
              <p:nvPr/>
            </p:nvPicPr>
            <p:blipFill rotWithShape="1">
              <a:blip r:embed="rId11" cstate="print"/>
              <a:srcRect l="17567" t="11321" r="12170" b="38994"/>
              <a:stretch/>
            </p:blipFill>
            <p:spPr bwMode="auto">
              <a:xfrm>
                <a:off x="4782765" y="3891915"/>
                <a:ext cx="440229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8" name="Picture 9" descr="t11_副本"/>
              <p:cNvPicPr/>
              <p:nvPr/>
            </p:nvPicPr>
            <p:blipFill rotWithShape="1">
              <a:blip r:embed="rId9" cstate="print"/>
              <a:srcRect l="15603" t="6400" r="9930" b="53092"/>
              <a:stretch/>
            </p:blipFill>
            <p:spPr bwMode="auto">
              <a:xfrm>
                <a:off x="3786611" y="4091088"/>
                <a:ext cx="834390" cy="60325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9" name="Picture 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3984" y="4237148"/>
                <a:ext cx="975069" cy="43973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20" name="矩形 119"/>
              <p:cNvSpPr/>
              <p:nvPr/>
            </p:nvSpPr>
            <p:spPr>
              <a:xfrm>
                <a:off x="5532611" y="4149080"/>
                <a:ext cx="3071837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 smtClean="0">
                    <a:solidFill>
                      <a:srgbClr val="FF0000"/>
                    </a:solidFill>
                    <a:latin typeface="黑体" panose="02010600030101010101" pitchFamily="2" charset="-122"/>
                    <a:ea typeface="黑体" panose="02010600030101010101" pitchFamily="2" charset="-122"/>
                  </a:rPr>
                  <a:t>终端区预警</a:t>
                </a:r>
                <a:endParaRPr lang="zh-CN" altLang="en-US" dirty="0">
                  <a:solidFill>
                    <a:srgbClr val="FF0000"/>
                  </a:solidFill>
                  <a:latin typeface="黑体" panose="02010600030101010101" pitchFamily="2" charset="-122"/>
                  <a:ea typeface="黑体" panose="02010600030101010101" pitchFamily="2" charset="-122"/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3106408" y="2915366"/>
                <a:ext cx="3071837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 smtClean="0">
                    <a:solidFill>
                      <a:srgbClr val="FF0000"/>
                    </a:solidFill>
                    <a:latin typeface="+mn-ea"/>
                  </a:rPr>
                  <a:t>机场警报</a:t>
                </a:r>
                <a:endParaRPr lang="zh-CN" altLang="en-US" dirty="0">
                  <a:solidFill>
                    <a:srgbClr val="FF0000"/>
                  </a:solidFill>
                  <a:latin typeface="+mn-ea"/>
                </a:endParaRPr>
              </a:p>
            </p:txBody>
          </p:sp>
          <p:sp>
            <p:nvSpPr>
              <p:cNvPr id="122" name="任意多边形 121"/>
              <p:cNvSpPr/>
              <p:nvPr/>
            </p:nvSpPr>
            <p:spPr>
              <a:xfrm>
                <a:off x="5310383" y="1944289"/>
                <a:ext cx="2794847" cy="4193678"/>
              </a:xfrm>
              <a:custGeom>
                <a:avLst/>
                <a:gdLst>
                  <a:gd name="connsiteX0" fmla="*/ 1584960 w 3150049"/>
                  <a:gd name="connsiteY0" fmla="*/ 0 h 4248207"/>
                  <a:gd name="connsiteX1" fmla="*/ 3078480 w 3150049"/>
                  <a:gd name="connsiteY1" fmla="*/ 1432560 h 4248207"/>
                  <a:gd name="connsiteX2" fmla="*/ 2712720 w 3150049"/>
                  <a:gd name="connsiteY2" fmla="*/ 3093720 h 4248207"/>
                  <a:gd name="connsiteX3" fmla="*/ 975360 w 3150049"/>
                  <a:gd name="connsiteY3" fmla="*/ 4084320 h 4248207"/>
                  <a:gd name="connsiteX4" fmla="*/ 0 w 3150049"/>
                  <a:gd name="connsiteY4" fmla="*/ 4236720 h 424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0049" h="4248207">
                    <a:moveTo>
                      <a:pt x="1584960" y="0"/>
                    </a:moveTo>
                    <a:cubicBezTo>
                      <a:pt x="2237740" y="458470"/>
                      <a:pt x="2890520" y="916940"/>
                      <a:pt x="3078480" y="1432560"/>
                    </a:cubicBezTo>
                    <a:cubicBezTo>
                      <a:pt x="3266440" y="1948180"/>
                      <a:pt x="3063240" y="2651760"/>
                      <a:pt x="2712720" y="3093720"/>
                    </a:cubicBezTo>
                    <a:cubicBezTo>
                      <a:pt x="2362200" y="3535680"/>
                      <a:pt x="1427480" y="3893820"/>
                      <a:pt x="975360" y="4084320"/>
                    </a:cubicBezTo>
                    <a:cubicBezTo>
                      <a:pt x="523240" y="4274820"/>
                      <a:pt x="261620" y="4255770"/>
                      <a:pt x="0" y="423672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headEnd type="oval"/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8" name="TextBox 11"/>
          <p:cNvSpPr txBox="1"/>
          <p:nvPr/>
        </p:nvSpPr>
        <p:spPr>
          <a:xfrm>
            <a:off x="4777046" y="2945489"/>
            <a:ext cx="1314947" cy="83099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rgbClr val="00B0F0"/>
                </a:solidFill>
                <a:latin typeface="微软雅黑" pitchFamily="34" charset="-122"/>
              </a:rPr>
              <a:t>准确率精细化</a:t>
            </a:r>
          </a:p>
        </p:txBody>
      </p:sp>
      <p:sp>
        <p:nvSpPr>
          <p:cNvPr id="129" name="矩形 128"/>
          <p:cNvSpPr/>
          <p:nvPr/>
        </p:nvSpPr>
        <p:spPr>
          <a:xfrm>
            <a:off x="716987" y="5015340"/>
            <a:ext cx="45061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加大</a:t>
            </a:r>
            <a:r>
              <a:rPr lang="zh-CN" altLang="zh-CN" kern="0" dirty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基础</a:t>
            </a:r>
            <a:r>
              <a:rPr lang="zh-CN" altLang="zh-CN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设施</a:t>
            </a:r>
            <a:r>
              <a:rPr lang="zh-CN" altLang="en-US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建设的投入（</a:t>
            </a:r>
            <a:r>
              <a:rPr lang="zh-CN" altLang="zh-CN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建设</a:t>
            </a:r>
            <a:r>
              <a:rPr lang="zh-CN" altLang="zh-CN" kern="0" dirty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探测范围覆盖终端区的风廓线雷达、多普勒雷达、闪电</a:t>
            </a:r>
            <a:r>
              <a:rPr lang="zh-CN" altLang="zh-CN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定位等</a:t>
            </a:r>
            <a:r>
              <a:rPr lang="zh-CN" altLang="zh-CN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设备</a:t>
            </a:r>
            <a:r>
              <a:rPr lang="zh-CN" altLang="en-US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），</a:t>
            </a:r>
            <a:r>
              <a:rPr lang="zh-CN" altLang="zh-CN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提高</a:t>
            </a:r>
            <a:r>
              <a:rPr lang="zh-CN" altLang="zh-CN" kern="0" dirty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机场终端</a:t>
            </a:r>
            <a:r>
              <a:rPr lang="zh-CN" altLang="zh-CN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区</a:t>
            </a:r>
            <a:r>
              <a:rPr lang="zh-CN" altLang="en-US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、</a:t>
            </a:r>
            <a:r>
              <a:rPr lang="zh-CN" altLang="zh-CN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航路探测</a:t>
            </a:r>
            <a:r>
              <a:rPr lang="zh-CN" altLang="zh-CN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能力</a:t>
            </a:r>
            <a:r>
              <a:rPr lang="zh-CN" altLang="en-US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，提升重要天气监测能力，提高各类探测资料的应用能力。</a:t>
            </a:r>
            <a:endParaRPr lang="zh-CN" altLang="en-US" kern="0" dirty="0">
              <a:solidFill>
                <a:srgbClr val="000000"/>
              </a:solidFill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6191488" y="5033940"/>
            <a:ext cx="5515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加快</a:t>
            </a:r>
            <a:r>
              <a:rPr lang="zh-CN" altLang="zh-CN" kern="0" dirty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数值预报</a:t>
            </a:r>
            <a:r>
              <a:rPr lang="zh-CN" altLang="en-US" kern="0" dirty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产品释用</a:t>
            </a:r>
            <a:r>
              <a:rPr lang="zh-CN" altLang="en-US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，</a:t>
            </a:r>
            <a:r>
              <a:rPr lang="zh-CN" altLang="zh-CN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提高</a:t>
            </a:r>
            <a:r>
              <a:rPr lang="zh-CN" altLang="zh-CN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预警产品</a:t>
            </a:r>
            <a:r>
              <a:rPr lang="zh-CN" altLang="zh-CN" kern="0" dirty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的准确率和</a:t>
            </a:r>
            <a:r>
              <a:rPr lang="zh-CN" altLang="zh-CN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时效性</a:t>
            </a:r>
            <a:r>
              <a:rPr lang="zh-CN" altLang="en-US" kern="0" dirty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；</a:t>
            </a:r>
            <a:r>
              <a:rPr lang="zh-CN" altLang="zh-CN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提升</a:t>
            </a:r>
            <a:r>
              <a:rPr lang="zh-CN" altLang="en-US" kern="0" dirty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业务</a:t>
            </a:r>
            <a:r>
              <a:rPr lang="zh-CN" altLang="zh-CN" kern="0" dirty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运用能力</a:t>
            </a:r>
            <a:r>
              <a:rPr lang="zh-CN" altLang="en-US" kern="0" dirty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，客观</a:t>
            </a:r>
            <a:r>
              <a:rPr lang="zh-CN" altLang="en-US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定量化气象服务信息，</a:t>
            </a:r>
            <a:r>
              <a:rPr lang="zh-CN" altLang="zh-CN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满足</a:t>
            </a:r>
            <a:r>
              <a:rPr lang="zh-CN" altLang="zh-CN" kern="0" dirty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用户多元化、精细化的</a:t>
            </a:r>
            <a:r>
              <a:rPr lang="zh-CN" altLang="zh-CN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需求</a:t>
            </a:r>
            <a:r>
              <a:rPr lang="zh-CN" altLang="en-US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，</a:t>
            </a:r>
            <a:r>
              <a:rPr lang="zh-CN" altLang="zh-CN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并</a:t>
            </a:r>
            <a:r>
              <a:rPr lang="zh-CN" altLang="zh-CN" kern="0" dirty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与面向决策的自动化系统和人工决策程序相结合</a:t>
            </a:r>
            <a:r>
              <a:rPr lang="zh-CN" altLang="zh-CN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，</a:t>
            </a:r>
            <a:r>
              <a:rPr lang="zh-CN" altLang="en-US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为</a:t>
            </a:r>
            <a:r>
              <a:rPr lang="zh-CN" altLang="zh-CN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航空</a:t>
            </a:r>
            <a:r>
              <a:rPr lang="zh-CN" altLang="zh-CN" kern="0" dirty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气象</a:t>
            </a:r>
            <a:r>
              <a:rPr lang="zh-CN" altLang="zh-CN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用户</a:t>
            </a:r>
            <a:r>
              <a:rPr lang="zh-CN" altLang="en-US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提供</a:t>
            </a:r>
            <a:r>
              <a:rPr lang="zh-CN" altLang="zh-CN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科学决策</a:t>
            </a:r>
            <a:r>
              <a:rPr lang="zh-CN" altLang="en-US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依据</a:t>
            </a:r>
            <a:r>
              <a:rPr lang="zh-CN" altLang="zh-CN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。</a:t>
            </a:r>
            <a:endParaRPr lang="zh-CN" altLang="zh-CN" kern="0" dirty="0">
              <a:solidFill>
                <a:srgbClr val="000000"/>
              </a:solidFill>
              <a:latin typeface="+mn-ea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337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theme/theme1.xml><?xml version="1.0" encoding="utf-8"?>
<a:theme xmlns:a="http://schemas.openxmlformats.org/drawingml/2006/main" name="Office Theme">
  <a:themeElements>
    <a:clrScheme name="自定义 29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00BFC3"/>
      </a:accent1>
      <a:accent2>
        <a:srgbClr val="002060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</TotalTime>
  <Words>1278</Words>
  <Application>Microsoft Office PowerPoint</Application>
  <PresentationFormat>宽屏</PresentationFormat>
  <Paragraphs>168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 Unicode MS</vt:lpstr>
      <vt:lpstr>lucida Grande</vt:lpstr>
      <vt:lpstr>黑体</vt:lpstr>
      <vt:lpstr>宋体</vt:lpstr>
      <vt:lpstr>微软雅黑</vt:lpstr>
      <vt:lpstr>Arial</vt:lpstr>
      <vt:lpstr>Arial Black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帐户</dc:creator>
  <cp:lastModifiedBy>Harry Young</cp:lastModifiedBy>
  <cp:revision>186</cp:revision>
  <dcterms:created xsi:type="dcterms:W3CDTF">2015-07-21T07:18:13Z</dcterms:created>
  <dcterms:modified xsi:type="dcterms:W3CDTF">2015-09-25T09:38:11Z</dcterms:modified>
</cp:coreProperties>
</file>