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63" r:id="rId7"/>
    <p:sldId id="264" r:id="rId8"/>
    <p:sldId id="265" r:id="rId9"/>
    <p:sldId id="259"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7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zh-TW" altLang="en-US" smtClean="0"/>
              <a:t>按一下以編輯母片標題樣式</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zh-TW" altLang="en-US" smtClean="0"/>
              <a:t>按一下以編輯母片標題樣式</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zh-TW" altLang="en-US" smtClean="0"/>
              <a:t>按一下以編輯母片文字樣式</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15/10/2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上的圖片">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zh-TW" altLang="en-US" smtClean="0"/>
              <a:t>按一下以編輯母片標題樣式</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zh-TW" altLang="en-US" smtClean="0"/>
              <a:t>將圖片拖曳至版面配置區或按一下圖示以新增</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張含標題圖片">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zh-TW" altLang="en-US" smtClean="0"/>
              <a:t>按一下以編輯母片標題樣式</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zh-TW" altLang="en-US" smtClean="0"/>
              <a:t>將圖片拖曳至版面配置區或按一下圖示以新增</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zh-TW" altLang="en-US" smtClean="0"/>
              <a:t>將圖片拖曳至版面配置區或按一下圖示以新增</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張含標題圖片">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zh-TW" altLang="en-US" smtClean="0"/>
              <a:t>按一下以編輯母片標題樣式</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zh-TW" altLang="en-US" smtClean="0"/>
              <a:t>將圖片拖曳至版面配置區或按一下圖示以新增</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zh-TW" altLang="en-US" smtClean="0"/>
              <a:t>將圖片拖曳至版面配置區或按一下圖示以新增</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zh-TW" altLang="en-US" smtClean="0"/>
              <a:t>將圖片拖曳至版面配置區或按一下圖示以新增</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標題投影片含圖片">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zh-TW" altLang="en-US" smtClean="0"/>
              <a:t>按一下以編輯母片標題樣式</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zh-TW" altLang="en-US" smtClean="0"/>
              <a:t>將圖片拖曳至版面配置區或按一下圖示以新增</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zh-TW" altLang="en-US" smtClean="0"/>
              <a:t>按一下以編輯母片標題樣式</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0FAA508-F0CD-46EA-95FB-26B559A0B5D9}" type="datetimeFigureOut">
              <a:rPr lang="en-US" smtClean="0"/>
              <a:t>15/10/2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15/10/2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15/10/2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15/10/2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15/10/2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zh-TW" altLang="en-US" smtClean="0"/>
              <a:t>按一下以編輯母片標題樣式</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15/10/2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zh-TW" altLang="en-US" smtClean="0"/>
              <a:t>按一下以編輯母片標題樣式</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15/10/2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2118" y="4042943"/>
            <a:ext cx="8891881" cy="1134002"/>
          </a:xfrm>
        </p:spPr>
        <p:txBody>
          <a:bodyPr>
            <a:noAutofit/>
          </a:bodyPr>
          <a:lstStyle/>
          <a:p>
            <a:r>
              <a:rPr lang="zh-TW" altLang="zh-TW" sz="3200" dirty="0"/>
              <a:t>春季台灣低壓及</a:t>
            </a:r>
            <a:r>
              <a:rPr lang="zh-TW" altLang="zh-TW" sz="3200" dirty="0" smtClean="0"/>
              <a:t>日本炸彈低壓</a:t>
            </a:r>
            <a:r>
              <a:rPr lang="en-US" altLang="zh-TW" sz="3200" dirty="0" smtClean="0"/>
              <a:t/>
            </a:r>
            <a:br>
              <a:rPr lang="en-US" altLang="zh-TW" sz="3200" dirty="0" smtClean="0"/>
            </a:br>
            <a:r>
              <a:rPr lang="zh-TW" altLang="zh-TW" sz="3200" dirty="0" smtClean="0"/>
              <a:t>對東亞天氣與飛安之</a:t>
            </a:r>
            <a:r>
              <a:rPr lang="zh-TW" altLang="zh-TW" sz="3200" dirty="0"/>
              <a:t>影響 </a:t>
            </a:r>
            <a:endParaRPr kumimoji="1" lang="zh-TW" altLang="en-US" sz="3200" dirty="0"/>
          </a:p>
        </p:txBody>
      </p:sp>
      <p:sp>
        <p:nvSpPr>
          <p:cNvPr id="3" name="子標題 2"/>
          <p:cNvSpPr>
            <a:spLocks noGrp="1"/>
          </p:cNvSpPr>
          <p:nvPr>
            <p:ph type="subTitle" idx="1"/>
          </p:nvPr>
        </p:nvSpPr>
        <p:spPr>
          <a:xfrm>
            <a:off x="914400" y="5176355"/>
            <a:ext cx="8001000" cy="1097591"/>
          </a:xfrm>
        </p:spPr>
        <p:txBody>
          <a:bodyPr>
            <a:normAutofit lnSpcReduction="10000"/>
          </a:bodyPr>
          <a:lstStyle/>
          <a:p>
            <a:pPr lvl="1" algn="r"/>
            <a:r>
              <a:rPr lang="zh-TW" altLang="zh-TW" sz="2800" dirty="0"/>
              <a:t>劉昭民</a:t>
            </a:r>
          </a:p>
          <a:p>
            <a:pPr lvl="1" algn="r"/>
            <a:r>
              <a:rPr lang="zh-TW" altLang="zh-TW" sz="2800" dirty="0"/>
              <a:t>中華航空氣象協會</a:t>
            </a:r>
          </a:p>
          <a:p>
            <a:endParaRPr kumimoji="1" lang="zh-TW" altLang="en-US" dirty="0"/>
          </a:p>
        </p:txBody>
      </p:sp>
      <p:sp>
        <p:nvSpPr>
          <p:cNvPr id="4" name="矩形 3"/>
          <p:cNvSpPr/>
          <p:nvPr/>
        </p:nvSpPr>
        <p:spPr>
          <a:xfrm>
            <a:off x="1201522" y="3396612"/>
            <a:ext cx="8032968" cy="646331"/>
          </a:xfrm>
          <a:prstGeom prst="rect">
            <a:avLst/>
          </a:prstGeom>
        </p:spPr>
        <p:txBody>
          <a:bodyPr wrap="none">
            <a:spAutoFit/>
          </a:bodyPr>
          <a:lstStyle/>
          <a:p>
            <a:r>
              <a:rPr kumimoji="1" lang="zh-TW" altLang="en-US" sz="3600" dirty="0" smtClean="0">
                <a:solidFill>
                  <a:prstClr val="white"/>
                </a:solidFill>
                <a:cs typeface="+mj-cs"/>
              </a:rPr>
              <a:t>第九屆</a:t>
            </a:r>
            <a:r>
              <a:rPr lang="zh-TW" altLang="zh-TW" sz="2400" dirty="0"/>
              <a:t>第九屆海峽兩岸航空氣象與飛行安全研討會論文 </a:t>
            </a:r>
            <a:endParaRPr lang="zh-TW" altLang="en-US" sz="2400" dirty="0"/>
          </a:p>
        </p:txBody>
      </p:sp>
    </p:spTree>
    <p:extLst>
      <p:ext uri="{BB962C8B-B14F-4D97-AF65-F5344CB8AC3E}">
        <p14:creationId xmlns:p14="http://schemas.microsoft.com/office/powerpoint/2010/main" val="8231258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zh-TW" dirty="0"/>
              <a:t>謝謝您們的聆聽 作者感謝您們</a:t>
            </a:r>
            <a:r>
              <a:rPr lang="en-US" altLang="zh-TW" dirty="0"/>
              <a:t>!</a:t>
            </a:r>
            <a:r>
              <a:rPr lang="zh-TW" altLang="zh-TW" dirty="0"/>
              <a:t/>
            </a:r>
            <a:br>
              <a:rPr lang="zh-TW" altLang="zh-TW" dirty="0"/>
            </a:br>
            <a:endParaRPr kumimoji="1" lang="zh-TW" altLang="en-US" dirty="0"/>
          </a:p>
        </p:txBody>
      </p:sp>
      <p:sp>
        <p:nvSpPr>
          <p:cNvPr id="5" name="文字版面配置區 4"/>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4629331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一、</a:t>
            </a:r>
            <a:r>
              <a:rPr lang="zh-TW" altLang="zh-TW" dirty="0" smtClean="0"/>
              <a:t>前言</a:t>
            </a:r>
            <a:endParaRPr kumimoji="1" lang="zh-TW" altLang="en-US" dirty="0"/>
          </a:p>
        </p:txBody>
      </p:sp>
      <p:sp>
        <p:nvSpPr>
          <p:cNvPr id="3" name="內容版面配置區 2"/>
          <p:cNvSpPr>
            <a:spLocks noGrp="1"/>
          </p:cNvSpPr>
          <p:nvPr>
            <p:ph idx="1"/>
          </p:nvPr>
        </p:nvSpPr>
        <p:spPr>
          <a:xfrm>
            <a:off x="1114424" y="2263867"/>
            <a:ext cx="7610476" cy="3670767"/>
          </a:xfrm>
        </p:spPr>
        <p:txBody>
          <a:bodyPr>
            <a:noAutofit/>
          </a:bodyPr>
          <a:lstStyle/>
          <a:p>
            <a:pPr>
              <a:lnSpc>
                <a:spcPct val="120000"/>
              </a:lnSpc>
            </a:pPr>
            <a:r>
              <a:rPr lang="zh-TW" altLang="zh-TW" sz="2400" dirty="0"/>
              <a:t>民國</a:t>
            </a:r>
            <a:r>
              <a:rPr lang="en-US" altLang="zh-TW" sz="2400" dirty="0"/>
              <a:t>103</a:t>
            </a:r>
            <a:r>
              <a:rPr lang="zh-TW" altLang="zh-TW" sz="2400" dirty="0"/>
              <a:t>年</a:t>
            </a:r>
            <a:r>
              <a:rPr lang="en-US" altLang="zh-TW" sz="2400" dirty="0"/>
              <a:t>2</a:t>
            </a:r>
            <a:r>
              <a:rPr lang="zh-TW" altLang="zh-TW" sz="2400" dirty="0"/>
              <a:t>月中旬</a:t>
            </a:r>
            <a:r>
              <a:rPr lang="en-US" altLang="zh-TW" sz="2400" dirty="0"/>
              <a:t>(14~17</a:t>
            </a:r>
            <a:r>
              <a:rPr lang="zh-TW" altLang="zh-TW" sz="2400" dirty="0"/>
              <a:t>日</a:t>
            </a:r>
            <a:r>
              <a:rPr lang="en-US" altLang="zh-TW" sz="2400" dirty="0"/>
              <a:t>)</a:t>
            </a:r>
            <a:r>
              <a:rPr lang="zh-TW" altLang="zh-TW" sz="2400" dirty="0"/>
              <a:t>，源自台灣北部海面上的台灣低氣壓快速移向日本九州南部並快速北上到東京、日本北部和北海道，造成四十五年來最大降雪量，不但造成</a:t>
            </a:r>
            <a:r>
              <a:rPr lang="en-US" altLang="zh-TW" sz="2400" dirty="0"/>
              <a:t>19</a:t>
            </a:r>
            <a:r>
              <a:rPr lang="zh-TW" altLang="zh-TW" sz="2400" dirty="0"/>
              <a:t>人死亡，</a:t>
            </a:r>
            <a:r>
              <a:rPr lang="en-US" altLang="zh-TW" sz="2400" dirty="0"/>
              <a:t>1650</a:t>
            </a:r>
            <a:r>
              <a:rPr lang="zh-TW" altLang="zh-TW" sz="2400" dirty="0"/>
              <a:t>人受傷，前橋降雪量</a:t>
            </a:r>
            <a:r>
              <a:rPr lang="en-US" altLang="zh-TW" sz="2400" dirty="0"/>
              <a:t>73</a:t>
            </a:r>
            <a:r>
              <a:rPr lang="zh-TW" altLang="zh-TW" sz="2400" dirty="0"/>
              <a:t>公分，陸空交通停頓─羽田機場逾百航班停飛，新幹線和高速公路交通停頓。</a:t>
            </a:r>
            <a:endParaRPr lang="en-US" altLang="zh-TW" sz="2400" dirty="0"/>
          </a:p>
        </p:txBody>
      </p:sp>
    </p:spTree>
    <p:extLst>
      <p:ext uri="{BB962C8B-B14F-4D97-AF65-F5344CB8AC3E}">
        <p14:creationId xmlns:p14="http://schemas.microsoft.com/office/powerpoint/2010/main" val="2906156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一、</a:t>
            </a:r>
            <a:r>
              <a:rPr lang="zh-TW" altLang="zh-TW" dirty="0" smtClean="0"/>
              <a:t>前言</a:t>
            </a:r>
            <a:endParaRPr kumimoji="1" lang="zh-TW" altLang="en-US" dirty="0"/>
          </a:p>
        </p:txBody>
      </p:sp>
      <p:sp>
        <p:nvSpPr>
          <p:cNvPr id="3" name="內容版面配置區 2"/>
          <p:cNvSpPr>
            <a:spLocks noGrp="1"/>
          </p:cNvSpPr>
          <p:nvPr>
            <p:ph idx="1"/>
          </p:nvPr>
        </p:nvSpPr>
        <p:spPr>
          <a:xfrm>
            <a:off x="1114424" y="2263867"/>
            <a:ext cx="7610476" cy="3670767"/>
          </a:xfrm>
        </p:spPr>
        <p:txBody>
          <a:bodyPr>
            <a:noAutofit/>
          </a:bodyPr>
          <a:lstStyle/>
          <a:p>
            <a:pPr>
              <a:lnSpc>
                <a:spcPct val="120000"/>
              </a:lnSpc>
            </a:pPr>
            <a:r>
              <a:rPr lang="zh-TW" altLang="zh-TW" sz="2400" dirty="0"/>
              <a:t>前年</a:t>
            </a:r>
            <a:r>
              <a:rPr lang="en-US" altLang="zh-TW" sz="2400" dirty="0"/>
              <a:t>1</a:t>
            </a:r>
            <a:r>
              <a:rPr lang="zh-TW" altLang="zh-TW" sz="2400" dirty="0"/>
              <a:t>月中旬，關東地區亦曾發生這種強烈低氣壓，造成山梨縣積雪</a:t>
            </a:r>
            <a:r>
              <a:rPr lang="en-US" altLang="zh-TW" sz="2400" dirty="0"/>
              <a:t>43</a:t>
            </a:r>
            <a:r>
              <a:rPr lang="zh-TW" altLang="zh-TW" sz="2400" dirty="0"/>
              <a:t>公分高，羽田機場跑道積雪，逾</a:t>
            </a:r>
            <a:r>
              <a:rPr lang="en-US" altLang="zh-TW" sz="2400" dirty="0"/>
              <a:t>600</a:t>
            </a:r>
            <a:r>
              <a:rPr lang="zh-TW" altLang="zh-TW" sz="2400" dirty="0"/>
              <a:t>航班取消，強風達</a:t>
            </a:r>
            <a:r>
              <a:rPr lang="en-US" altLang="zh-TW" sz="2400" dirty="0"/>
              <a:t>90</a:t>
            </a:r>
            <a:r>
              <a:rPr lang="zh-TW" altLang="zh-TW" sz="2400" dirty="0"/>
              <a:t>浬</a:t>
            </a:r>
            <a:r>
              <a:rPr lang="en-US" altLang="zh-TW" sz="2400" dirty="0"/>
              <a:t>/</a:t>
            </a:r>
            <a:r>
              <a:rPr lang="zh-TW" altLang="zh-TW" sz="2400" dirty="0"/>
              <a:t>時，使陸上交通停頓，媒體報導謂「炸彈低氣壓，大雪鬧關東</a:t>
            </a:r>
            <a:r>
              <a:rPr lang="zh-TW" altLang="zh-TW" sz="2400" dirty="0" smtClean="0"/>
              <a:t>」</a:t>
            </a:r>
            <a:r>
              <a:rPr lang="en-US" altLang="zh-TW" sz="1600" dirty="0" smtClean="0"/>
              <a:t> </a:t>
            </a:r>
            <a:endParaRPr lang="en-US" altLang="zh-TW" sz="2400" dirty="0" smtClean="0"/>
          </a:p>
          <a:p>
            <a:pPr>
              <a:lnSpc>
                <a:spcPct val="120000"/>
              </a:lnSpc>
            </a:pPr>
            <a:r>
              <a:rPr lang="zh-TW" altLang="zh-TW" sz="2400" dirty="0" smtClean="0"/>
              <a:t>根據</a:t>
            </a:r>
            <a:r>
              <a:rPr lang="zh-TW" altLang="zh-TW" sz="2400" dirty="0"/>
              <a:t>最近二十年來春季東亞地區航空氣象資料之統計，可知地面天氣系統、</a:t>
            </a:r>
            <a:r>
              <a:rPr lang="en-US" altLang="zh-TW" sz="2400" dirty="0"/>
              <a:t>200hPa</a:t>
            </a:r>
            <a:r>
              <a:rPr lang="zh-TW" altLang="zh-TW" sz="2400" dirty="0"/>
              <a:t>高空噴射氣流軸心，以及高空晴空亂流和雲中亂流等</a:t>
            </a:r>
            <a:r>
              <a:rPr lang="zh-TW" altLang="zh-TW" sz="2400" dirty="0" smtClean="0"/>
              <a:t>都有極密切之關係</a:t>
            </a:r>
            <a:endParaRPr kumimoji="1" lang="zh-TW" altLang="en-US" sz="2400" dirty="0"/>
          </a:p>
        </p:txBody>
      </p:sp>
    </p:spTree>
    <p:extLst>
      <p:ext uri="{BB962C8B-B14F-4D97-AF65-F5344CB8AC3E}">
        <p14:creationId xmlns:p14="http://schemas.microsoft.com/office/powerpoint/2010/main" val="1882371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rot="152432">
            <a:off x="5653162" y="1997463"/>
            <a:ext cx="3581400" cy="3898900"/>
          </a:xfrm>
          <a:prstGeom prst="rect">
            <a:avLst/>
          </a:prstGeom>
        </p:spPr>
      </p:pic>
      <p:sp>
        <p:nvSpPr>
          <p:cNvPr id="2" name="標題 1"/>
          <p:cNvSpPr>
            <a:spLocks noGrp="1"/>
          </p:cNvSpPr>
          <p:nvPr>
            <p:ph type="title"/>
          </p:nvPr>
        </p:nvSpPr>
        <p:spPr/>
        <p:txBody>
          <a:bodyPr>
            <a:noAutofit/>
          </a:bodyPr>
          <a:lstStyle/>
          <a:p>
            <a:r>
              <a:rPr lang="zh-TW" altLang="zh-TW" sz="2800" dirty="0"/>
              <a:t>二、台灣低壓和日本炸彈低壓對</a:t>
            </a:r>
            <a:r>
              <a:rPr lang="zh-TW" altLang="zh-TW" sz="2800" dirty="0" smtClean="0"/>
              <a:t>日本天氣</a:t>
            </a:r>
            <a:r>
              <a:rPr lang="en-US" altLang="zh-TW" sz="2800" dirty="0" smtClean="0"/>
              <a:t/>
            </a:r>
            <a:br>
              <a:rPr lang="en-US" altLang="zh-TW" sz="2800" dirty="0" smtClean="0"/>
            </a:br>
            <a:r>
              <a:rPr lang="en-US" altLang="zh-TW" sz="2800" dirty="0"/>
              <a:t> </a:t>
            </a:r>
            <a:r>
              <a:rPr lang="en-US" altLang="zh-TW" sz="2800" dirty="0" smtClean="0"/>
              <a:t>      </a:t>
            </a:r>
            <a:r>
              <a:rPr lang="zh-TW" altLang="zh-TW" sz="2800" dirty="0" smtClean="0"/>
              <a:t>和飛</a:t>
            </a:r>
            <a:r>
              <a:rPr lang="en-US" altLang="zh-TW" sz="2800" dirty="0" smtClean="0"/>
              <a:t> </a:t>
            </a:r>
            <a:r>
              <a:rPr lang="zh-TW" altLang="zh-TW" sz="2800" dirty="0" smtClean="0"/>
              <a:t>航</a:t>
            </a:r>
            <a:r>
              <a:rPr lang="zh-TW" altLang="zh-TW" sz="2800" dirty="0"/>
              <a:t>安全之</a:t>
            </a:r>
            <a:r>
              <a:rPr lang="zh-TW" altLang="zh-TW" sz="2800" dirty="0" smtClean="0"/>
              <a:t>影響</a:t>
            </a:r>
            <a:endParaRPr kumimoji="1" lang="zh-TW" altLang="en-US" sz="2800" dirty="0"/>
          </a:p>
        </p:txBody>
      </p:sp>
      <p:sp>
        <p:nvSpPr>
          <p:cNvPr id="3" name="內容版面配置區 2"/>
          <p:cNvSpPr>
            <a:spLocks noGrp="1"/>
          </p:cNvSpPr>
          <p:nvPr>
            <p:ph idx="1"/>
          </p:nvPr>
        </p:nvSpPr>
        <p:spPr>
          <a:xfrm>
            <a:off x="327741" y="2188038"/>
            <a:ext cx="5112690" cy="4540833"/>
          </a:xfrm>
        </p:spPr>
        <p:txBody>
          <a:bodyPr>
            <a:normAutofit/>
          </a:bodyPr>
          <a:lstStyle/>
          <a:p>
            <a:pPr>
              <a:lnSpc>
                <a:spcPct val="120000"/>
              </a:lnSpc>
            </a:pPr>
            <a:r>
              <a:rPr kumimoji="1" lang="zh-TW" altLang="en-US" dirty="0"/>
              <a:t>台灣低壓和東海低壓生成條件最大的不同在於東海春季海水面平均溫度較低</a:t>
            </a:r>
            <a:r>
              <a:rPr kumimoji="1" lang="en-US" altLang="zh-TW" dirty="0"/>
              <a:t>(15℃)</a:t>
            </a:r>
            <a:r>
              <a:rPr kumimoji="1" lang="zh-TW" altLang="en-US" dirty="0"/>
              <a:t>，而台灣北部和東部海面春季海水面溫度較高</a:t>
            </a:r>
            <a:r>
              <a:rPr kumimoji="1" lang="en-US" altLang="zh-TW" dirty="0"/>
              <a:t>(20℃~25℃</a:t>
            </a:r>
            <a:r>
              <a:rPr kumimoji="1" lang="en-US" altLang="zh-TW" dirty="0" smtClean="0"/>
              <a:t>)</a:t>
            </a:r>
            <a:r>
              <a:rPr kumimoji="1" lang="zh-TW" altLang="en-US" dirty="0" smtClean="0"/>
              <a:t>（見右圖），</a:t>
            </a:r>
            <a:r>
              <a:rPr kumimoji="1" lang="zh-TW" altLang="en-US" dirty="0"/>
              <a:t>所以溫度較高、水汽量較充沛的台灣低壓生成一兩天後，移到日本關東地區時，便增強成為日本氣象界人士所謂之「炸彈低壓」，不但中心氣壓急降至</a:t>
            </a:r>
            <a:r>
              <a:rPr kumimoji="1" lang="en-US" altLang="zh-TW" dirty="0"/>
              <a:t>980hPa</a:t>
            </a:r>
            <a:r>
              <a:rPr kumimoji="1" lang="zh-TW" altLang="en-US" dirty="0"/>
              <a:t>以下，而且風速增強到中度颱風之威力，並造成日本</a:t>
            </a:r>
            <a:r>
              <a:rPr kumimoji="1" lang="zh-TW" altLang="en-US" dirty="0" smtClean="0"/>
              <a:t>中北部地區大風雪之惡劣天氣，</a:t>
            </a:r>
            <a:r>
              <a:rPr kumimoji="1" lang="zh-TW" altLang="en-US" dirty="0"/>
              <a:t>所以日本氣象界人士很早就稱台灣低壓為「台灣坊主」</a:t>
            </a:r>
            <a:r>
              <a:rPr kumimoji="1" lang="en-US" altLang="zh-TW" dirty="0"/>
              <a:t>(</a:t>
            </a:r>
            <a:r>
              <a:rPr kumimoji="1" lang="zh-TW" altLang="en-US" dirty="0"/>
              <a:t>「台灣和尚」</a:t>
            </a:r>
            <a:r>
              <a:rPr kumimoji="1" lang="en-US" altLang="zh-TW" dirty="0"/>
              <a:t>)</a:t>
            </a:r>
            <a:r>
              <a:rPr kumimoji="1" lang="zh-TW" altLang="en-US" dirty="0"/>
              <a:t>是有原因的 </a:t>
            </a:r>
          </a:p>
        </p:txBody>
      </p:sp>
      <p:sp>
        <p:nvSpPr>
          <p:cNvPr id="6" name="矩形 5"/>
          <p:cNvSpPr/>
          <p:nvPr/>
        </p:nvSpPr>
        <p:spPr>
          <a:xfrm>
            <a:off x="5809483" y="5877833"/>
            <a:ext cx="3486165" cy="646331"/>
          </a:xfrm>
          <a:prstGeom prst="rect">
            <a:avLst/>
          </a:prstGeom>
        </p:spPr>
        <p:txBody>
          <a:bodyPr wrap="square">
            <a:spAutoFit/>
          </a:bodyPr>
          <a:lstStyle/>
          <a:p>
            <a:r>
              <a:rPr lang="zh-TW" altLang="zh-TW" dirty="0"/>
              <a:t>二月份台灣近海之海</a:t>
            </a:r>
            <a:r>
              <a:rPr lang="zh-TW" altLang="zh-TW" dirty="0" smtClean="0"/>
              <a:t>水面平均溫</a:t>
            </a:r>
            <a:endParaRPr lang="en-US" altLang="zh-TW" dirty="0" smtClean="0"/>
          </a:p>
          <a:p>
            <a:r>
              <a:rPr lang="en-US" altLang="zh-TW" dirty="0" smtClean="0"/>
              <a:t>(</a:t>
            </a:r>
            <a:r>
              <a:rPr lang="zh-TW" altLang="zh-TW" dirty="0"/>
              <a:t>取自《台灣</a:t>
            </a:r>
            <a:r>
              <a:rPr lang="zh-TW" altLang="zh-TW" dirty="0" smtClean="0"/>
              <a:t>的氣象與氣候》</a:t>
            </a:r>
            <a:r>
              <a:rPr lang="en-US" altLang="zh-TW" dirty="0" smtClean="0"/>
              <a:t>)</a:t>
            </a:r>
            <a:endParaRPr lang="zh-TW" altLang="zh-TW" dirty="0"/>
          </a:p>
        </p:txBody>
      </p:sp>
    </p:spTree>
    <p:extLst>
      <p:ext uri="{BB962C8B-B14F-4D97-AF65-F5344CB8AC3E}">
        <p14:creationId xmlns:p14="http://schemas.microsoft.com/office/powerpoint/2010/main" val="3863400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5518507" y="1991057"/>
            <a:ext cx="3503324" cy="3913288"/>
          </a:xfrm>
          <a:prstGeom prst="rect">
            <a:avLst/>
          </a:prstGeom>
        </p:spPr>
      </p:pic>
      <p:sp>
        <p:nvSpPr>
          <p:cNvPr id="2" name="標題 1"/>
          <p:cNvSpPr>
            <a:spLocks noGrp="1"/>
          </p:cNvSpPr>
          <p:nvPr>
            <p:ph type="title"/>
          </p:nvPr>
        </p:nvSpPr>
        <p:spPr/>
        <p:txBody>
          <a:bodyPr>
            <a:noAutofit/>
          </a:bodyPr>
          <a:lstStyle/>
          <a:p>
            <a:r>
              <a:rPr lang="zh-TW" altLang="zh-TW" sz="2800" dirty="0"/>
              <a:t>二、台灣低壓和日本炸彈低壓對</a:t>
            </a:r>
            <a:r>
              <a:rPr lang="zh-TW" altLang="zh-TW" sz="2800" dirty="0" smtClean="0"/>
              <a:t>日本天氣</a:t>
            </a:r>
            <a:r>
              <a:rPr lang="en-US" altLang="zh-TW" sz="2800" dirty="0" smtClean="0"/>
              <a:t/>
            </a:r>
            <a:br>
              <a:rPr lang="en-US" altLang="zh-TW" sz="2800" dirty="0" smtClean="0"/>
            </a:br>
            <a:r>
              <a:rPr lang="en-US" altLang="zh-TW" sz="2800" dirty="0"/>
              <a:t> </a:t>
            </a:r>
            <a:r>
              <a:rPr lang="en-US" altLang="zh-TW" sz="2800" dirty="0" smtClean="0"/>
              <a:t>      </a:t>
            </a:r>
            <a:r>
              <a:rPr lang="zh-TW" altLang="zh-TW" sz="2800" dirty="0" smtClean="0"/>
              <a:t>和飛</a:t>
            </a:r>
            <a:r>
              <a:rPr lang="en-US" altLang="zh-TW" sz="2800" dirty="0" smtClean="0"/>
              <a:t> </a:t>
            </a:r>
            <a:r>
              <a:rPr lang="zh-TW" altLang="zh-TW" sz="2800" dirty="0" smtClean="0"/>
              <a:t>航</a:t>
            </a:r>
            <a:r>
              <a:rPr lang="zh-TW" altLang="zh-TW" sz="2800" dirty="0"/>
              <a:t>安全之</a:t>
            </a:r>
            <a:r>
              <a:rPr lang="zh-TW" altLang="zh-TW" sz="2800" dirty="0" smtClean="0"/>
              <a:t>影響</a:t>
            </a:r>
            <a:endParaRPr kumimoji="1" lang="zh-TW" altLang="en-US" sz="2800" dirty="0"/>
          </a:p>
        </p:txBody>
      </p:sp>
      <p:sp>
        <p:nvSpPr>
          <p:cNvPr id="3" name="內容版面配置區 2"/>
          <p:cNvSpPr>
            <a:spLocks noGrp="1"/>
          </p:cNvSpPr>
          <p:nvPr>
            <p:ph idx="1"/>
          </p:nvPr>
        </p:nvSpPr>
        <p:spPr>
          <a:xfrm>
            <a:off x="327741" y="2188038"/>
            <a:ext cx="5112690" cy="4540833"/>
          </a:xfrm>
        </p:spPr>
        <p:txBody>
          <a:bodyPr>
            <a:normAutofit/>
          </a:bodyPr>
          <a:lstStyle/>
          <a:p>
            <a:pPr>
              <a:lnSpc>
                <a:spcPct val="120000"/>
              </a:lnSpc>
            </a:pPr>
            <a:r>
              <a:rPr lang="zh-TW" altLang="zh-TW" dirty="0"/>
              <a:t>美國航空氣象學家拉姆模</a:t>
            </a:r>
            <a:r>
              <a:rPr lang="en-US" altLang="zh-TW" dirty="0"/>
              <a:t>(Rammer W.A)</a:t>
            </a:r>
            <a:r>
              <a:rPr lang="zh-TW" altLang="zh-TW" dirty="0"/>
              <a:t>早在</a:t>
            </a:r>
            <a:r>
              <a:rPr lang="en-US" altLang="zh-TW" dirty="0"/>
              <a:t>1973</a:t>
            </a:r>
            <a:r>
              <a:rPr lang="zh-TW" altLang="zh-TW" dirty="0"/>
              <a:t>年曾提出十三種有利於晴空亂流發生之綜觀尺度天氣圖模式，其中以伴隨地面氣旋鋒面之噴射氣流附近區域是唯一會出現強烈晴空亂流者</a:t>
            </a:r>
            <a:r>
              <a:rPr lang="en-US" altLang="zh-TW" dirty="0"/>
              <a:t>(</a:t>
            </a:r>
            <a:r>
              <a:rPr lang="zh-TW" altLang="zh-TW" dirty="0" smtClean="0"/>
              <a:t>見</a:t>
            </a:r>
            <a:r>
              <a:rPr lang="zh-TW" altLang="en-US" dirty="0" smtClean="0"/>
              <a:t>右</a:t>
            </a:r>
            <a:r>
              <a:rPr lang="zh-TW" altLang="zh-TW" dirty="0" smtClean="0"/>
              <a:t>圖</a:t>
            </a:r>
            <a:r>
              <a:rPr lang="en-US" altLang="zh-TW" dirty="0" smtClean="0"/>
              <a:t>)</a:t>
            </a:r>
            <a:r>
              <a:rPr lang="zh-TW" altLang="zh-TW" dirty="0" smtClean="0"/>
              <a:t>。</a:t>
            </a:r>
            <a:r>
              <a:rPr lang="zh-TW" altLang="zh-TW" dirty="0"/>
              <a:t>當高空噴射氣流在地面氣旋鋒面之北方時，則噴射氣流兩邊及地面氣旋之北方和東北方將有中度和強烈晴空亂流出現。國內氣象界人士亦曾印證這個看法</a:t>
            </a:r>
            <a:r>
              <a:rPr lang="en-US" altLang="zh-TW" dirty="0"/>
              <a:t>(</a:t>
            </a:r>
            <a:r>
              <a:rPr lang="zh-TW" altLang="zh-TW" dirty="0"/>
              <a:t>陳泰然、李金萬等，</a:t>
            </a:r>
            <a:r>
              <a:rPr lang="en-US" altLang="zh-TW" dirty="0"/>
              <a:t>1980</a:t>
            </a:r>
            <a:r>
              <a:rPr lang="zh-TW" altLang="zh-TW" dirty="0"/>
              <a:t>；李景焜、曾憲瑗、劉昭民、王德和，</a:t>
            </a:r>
            <a:r>
              <a:rPr lang="en-US" altLang="zh-TW" dirty="0"/>
              <a:t>1983)</a:t>
            </a:r>
            <a:endParaRPr kumimoji="1" lang="zh-TW" altLang="en-US" dirty="0"/>
          </a:p>
        </p:txBody>
      </p:sp>
      <p:sp>
        <p:nvSpPr>
          <p:cNvPr id="6" name="矩形 5"/>
          <p:cNvSpPr/>
          <p:nvPr/>
        </p:nvSpPr>
        <p:spPr>
          <a:xfrm>
            <a:off x="5393041" y="5877833"/>
            <a:ext cx="3855217" cy="923330"/>
          </a:xfrm>
          <a:prstGeom prst="rect">
            <a:avLst/>
          </a:prstGeom>
        </p:spPr>
        <p:txBody>
          <a:bodyPr wrap="square">
            <a:spAutoFit/>
          </a:bodyPr>
          <a:lstStyle/>
          <a:p>
            <a:r>
              <a:rPr lang="zh-TW" altLang="zh-TW" dirty="0"/>
              <a:t>拉姆模所創</a:t>
            </a:r>
            <a:r>
              <a:rPr lang="en-US" altLang="zh-TW" dirty="0"/>
              <a:t>13</a:t>
            </a:r>
            <a:r>
              <a:rPr lang="zh-TW" altLang="zh-TW" dirty="0"/>
              <a:t>種模式中之</a:t>
            </a:r>
            <a:r>
              <a:rPr lang="zh-TW" altLang="zh-TW" dirty="0" smtClean="0"/>
              <a:t>第</a:t>
            </a:r>
            <a:r>
              <a:rPr lang="en-US" altLang="zh-TW" dirty="0" smtClean="0"/>
              <a:t>3</a:t>
            </a:r>
            <a:r>
              <a:rPr lang="zh-TW" altLang="zh-TW" dirty="0" smtClean="0"/>
              <a:t>種</a:t>
            </a:r>
            <a:endParaRPr lang="en-US" altLang="zh-TW" dirty="0" smtClean="0"/>
          </a:p>
          <a:p>
            <a:r>
              <a:rPr lang="en-US" altLang="zh-TW" dirty="0" smtClean="0"/>
              <a:t>(</a:t>
            </a:r>
            <a:r>
              <a:rPr lang="zh-TW" altLang="zh-TW" dirty="0"/>
              <a:t>取自</a:t>
            </a:r>
            <a:r>
              <a:rPr lang="en-US" altLang="zh-TW" dirty="0"/>
              <a:t>1983</a:t>
            </a:r>
            <a:r>
              <a:rPr lang="zh-TW" altLang="zh-TW" dirty="0"/>
              <a:t>年李景焜</a:t>
            </a:r>
            <a:r>
              <a:rPr lang="zh-TW" altLang="zh-TW" dirty="0" smtClean="0"/>
              <a:t>等</a:t>
            </a:r>
            <a:r>
              <a:rPr lang="zh-TW" altLang="zh-TW" dirty="0"/>
              <a:t>〈東亞地區噴射氣流與晴空亂流之研究報告〉 </a:t>
            </a:r>
            <a:r>
              <a:rPr lang="en-US" altLang="zh-TW" dirty="0" smtClean="0"/>
              <a:t>)</a:t>
            </a:r>
            <a:r>
              <a:rPr lang="zh-TW" altLang="zh-TW" dirty="0" smtClean="0"/>
              <a:t> </a:t>
            </a:r>
            <a:endParaRPr lang="zh-TW" altLang="zh-TW" dirty="0"/>
          </a:p>
        </p:txBody>
      </p:sp>
    </p:spTree>
    <p:extLst>
      <p:ext uri="{BB962C8B-B14F-4D97-AF65-F5344CB8AC3E}">
        <p14:creationId xmlns:p14="http://schemas.microsoft.com/office/powerpoint/2010/main" val="14022915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798994" y="2892709"/>
            <a:ext cx="4237281" cy="2395587"/>
          </a:xfrm>
          <a:prstGeom prst="rect">
            <a:avLst/>
          </a:prstGeom>
          <a:noFill/>
          <a:ln>
            <a:noFill/>
          </a:ln>
        </p:spPr>
      </p:pic>
      <p:sp>
        <p:nvSpPr>
          <p:cNvPr id="2" name="標題 1"/>
          <p:cNvSpPr>
            <a:spLocks noGrp="1"/>
          </p:cNvSpPr>
          <p:nvPr>
            <p:ph type="title"/>
          </p:nvPr>
        </p:nvSpPr>
        <p:spPr/>
        <p:txBody>
          <a:bodyPr>
            <a:noAutofit/>
          </a:bodyPr>
          <a:lstStyle/>
          <a:p>
            <a:r>
              <a:rPr lang="zh-TW" altLang="zh-TW" sz="2800" dirty="0"/>
              <a:t>二、台灣低壓和日本炸彈低壓對</a:t>
            </a:r>
            <a:r>
              <a:rPr lang="zh-TW" altLang="zh-TW" sz="2800" dirty="0" smtClean="0"/>
              <a:t>日本天氣</a:t>
            </a:r>
            <a:r>
              <a:rPr lang="en-US" altLang="zh-TW" sz="2800" dirty="0" smtClean="0"/>
              <a:t/>
            </a:r>
            <a:br>
              <a:rPr lang="en-US" altLang="zh-TW" sz="2800" dirty="0" smtClean="0"/>
            </a:br>
            <a:r>
              <a:rPr lang="en-US" altLang="zh-TW" sz="2800" dirty="0"/>
              <a:t> </a:t>
            </a:r>
            <a:r>
              <a:rPr lang="en-US" altLang="zh-TW" sz="2800" dirty="0" smtClean="0"/>
              <a:t>      </a:t>
            </a:r>
            <a:r>
              <a:rPr lang="zh-TW" altLang="zh-TW" sz="2800" dirty="0" smtClean="0"/>
              <a:t>和飛</a:t>
            </a:r>
            <a:r>
              <a:rPr lang="en-US" altLang="zh-TW" sz="2800" dirty="0" smtClean="0"/>
              <a:t> </a:t>
            </a:r>
            <a:r>
              <a:rPr lang="zh-TW" altLang="zh-TW" sz="2800" dirty="0" smtClean="0"/>
              <a:t>航</a:t>
            </a:r>
            <a:r>
              <a:rPr lang="zh-TW" altLang="zh-TW" sz="2800" dirty="0"/>
              <a:t>安全之</a:t>
            </a:r>
            <a:r>
              <a:rPr lang="zh-TW" altLang="zh-TW" sz="2800" dirty="0" smtClean="0"/>
              <a:t>影響</a:t>
            </a:r>
            <a:endParaRPr kumimoji="1" lang="zh-TW" altLang="en-US" sz="2800" dirty="0"/>
          </a:p>
        </p:txBody>
      </p:sp>
      <p:sp>
        <p:nvSpPr>
          <p:cNvPr id="3" name="內容版面配置區 2"/>
          <p:cNvSpPr>
            <a:spLocks noGrp="1"/>
          </p:cNvSpPr>
          <p:nvPr>
            <p:ph idx="1"/>
          </p:nvPr>
        </p:nvSpPr>
        <p:spPr>
          <a:xfrm>
            <a:off x="327741" y="2188038"/>
            <a:ext cx="4373398" cy="4540833"/>
          </a:xfrm>
        </p:spPr>
        <p:txBody>
          <a:bodyPr>
            <a:normAutofit/>
          </a:bodyPr>
          <a:lstStyle/>
          <a:p>
            <a:pPr>
              <a:lnSpc>
                <a:spcPct val="120000"/>
              </a:lnSpc>
            </a:pPr>
            <a:r>
              <a:rPr lang="zh-TW" altLang="zh-TW" sz="2400" dirty="0"/>
              <a:t>後來的分析，更進一步指出，春季和夏初</a:t>
            </a:r>
            <a:r>
              <a:rPr lang="en-US" altLang="zh-TW" sz="2400" dirty="0"/>
              <a:t>(</a:t>
            </a:r>
            <a:r>
              <a:rPr lang="zh-TW" altLang="zh-TW" sz="2400" dirty="0"/>
              <a:t>台灣一月至四五月間</a:t>
            </a:r>
            <a:r>
              <a:rPr lang="en-US" altLang="zh-TW" sz="2400" dirty="0"/>
              <a:t>)</a:t>
            </a:r>
            <a:r>
              <a:rPr lang="zh-TW" altLang="zh-TW" sz="2400" dirty="0"/>
              <a:t>，東亞地區和北太平洋區域氣旋鋒面最為活躍，如果伴有高空噴射氣流經過時，則出現中度至強烈亂流之機會最多，出現的高度多在</a:t>
            </a:r>
            <a:r>
              <a:rPr lang="en-US" altLang="zh-TW" sz="2400" dirty="0"/>
              <a:t>15000~39000</a:t>
            </a:r>
            <a:r>
              <a:rPr lang="zh-TW" altLang="zh-TW" sz="2400" dirty="0"/>
              <a:t>呎之間</a:t>
            </a:r>
            <a:r>
              <a:rPr lang="en-US" altLang="zh-TW" sz="2400" dirty="0"/>
              <a:t>(</a:t>
            </a:r>
            <a:r>
              <a:rPr lang="zh-TW" altLang="zh-TW" sz="2400" dirty="0" smtClean="0"/>
              <a:t>見</a:t>
            </a:r>
            <a:r>
              <a:rPr lang="zh-TW" altLang="en-US" sz="2400" dirty="0" smtClean="0"/>
              <a:t>右</a:t>
            </a:r>
            <a:r>
              <a:rPr lang="zh-TW" altLang="zh-TW" sz="2400" dirty="0" smtClean="0"/>
              <a:t>圖</a:t>
            </a:r>
            <a:r>
              <a:rPr lang="zh-TW" altLang="zh-TW" sz="2400" dirty="0"/>
              <a:t>，</a:t>
            </a:r>
            <a:r>
              <a:rPr lang="zh-TW" altLang="zh-TW" sz="2400" dirty="0" smtClean="0"/>
              <a:t>〈</a:t>
            </a:r>
            <a:r>
              <a:rPr lang="en-US" altLang="zh-TW" sz="2400" dirty="0"/>
              <a:t>2005</a:t>
            </a:r>
            <a:r>
              <a:rPr lang="zh-TW" altLang="zh-TW" sz="2400" dirty="0"/>
              <a:t>年前半年飛安事件之氣象分析〉 </a:t>
            </a:r>
            <a:r>
              <a:rPr lang="en-US" altLang="zh-TW" sz="2400" dirty="0" smtClean="0"/>
              <a:t>)</a:t>
            </a:r>
            <a:r>
              <a:rPr lang="zh-TW" altLang="zh-TW" sz="2400" dirty="0" smtClean="0"/>
              <a:t>。</a:t>
            </a:r>
            <a:endParaRPr kumimoji="1" lang="zh-TW" altLang="en-US" sz="2400" dirty="0"/>
          </a:p>
        </p:txBody>
      </p:sp>
      <p:sp>
        <p:nvSpPr>
          <p:cNvPr id="6" name="矩形 5"/>
          <p:cNvSpPr/>
          <p:nvPr/>
        </p:nvSpPr>
        <p:spPr>
          <a:xfrm>
            <a:off x="5058596" y="5201852"/>
            <a:ext cx="3855217" cy="1200329"/>
          </a:xfrm>
          <a:prstGeom prst="rect">
            <a:avLst/>
          </a:prstGeom>
        </p:spPr>
        <p:txBody>
          <a:bodyPr wrap="square">
            <a:spAutoFit/>
          </a:bodyPr>
          <a:lstStyle/>
          <a:p>
            <a:r>
              <a:rPr lang="zh-TW" altLang="zh-TW" dirty="0"/>
              <a:t>在地面至</a:t>
            </a:r>
            <a:r>
              <a:rPr lang="en-US" altLang="zh-TW" dirty="0"/>
              <a:t>200hPa</a:t>
            </a:r>
            <a:r>
              <a:rPr lang="zh-TW" altLang="zh-TW" dirty="0"/>
              <a:t>空層中噴射氣流軸心，地面低氣壓鋒面，與強烈亂流區域之關係。Λ代表中度亂流，</a:t>
            </a:r>
            <a:r>
              <a:rPr lang="en-US" altLang="zh-TW" dirty="0"/>
              <a:t>^</a:t>
            </a:r>
            <a:r>
              <a:rPr lang="zh-TW" altLang="zh-TW" dirty="0"/>
              <a:t>Λ代表強烈亂流。 </a:t>
            </a:r>
          </a:p>
        </p:txBody>
      </p:sp>
    </p:spTree>
    <p:extLst>
      <p:ext uri="{BB962C8B-B14F-4D97-AF65-F5344CB8AC3E}">
        <p14:creationId xmlns:p14="http://schemas.microsoft.com/office/powerpoint/2010/main" val="464341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2800" dirty="0"/>
              <a:t>二、台灣低壓和日本炸彈低壓對</a:t>
            </a:r>
            <a:r>
              <a:rPr lang="zh-TW" altLang="zh-TW" sz="2800" dirty="0" smtClean="0"/>
              <a:t>日本天氣</a:t>
            </a:r>
            <a:r>
              <a:rPr lang="en-US" altLang="zh-TW" sz="2800" dirty="0" smtClean="0"/>
              <a:t/>
            </a:r>
            <a:br>
              <a:rPr lang="en-US" altLang="zh-TW" sz="2800" dirty="0" smtClean="0"/>
            </a:br>
            <a:r>
              <a:rPr lang="en-US" altLang="zh-TW" sz="2800" dirty="0"/>
              <a:t> </a:t>
            </a:r>
            <a:r>
              <a:rPr lang="en-US" altLang="zh-TW" sz="2800" dirty="0" smtClean="0"/>
              <a:t>      </a:t>
            </a:r>
            <a:r>
              <a:rPr lang="zh-TW" altLang="zh-TW" sz="2800" dirty="0" smtClean="0"/>
              <a:t>和飛</a:t>
            </a:r>
            <a:r>
              <a:rPr lang="en-US" altLang="zh-TW" sz="2800" dirty="0" smtClean="0"/>
              <a:t> </a:t>
            </a:r>
            <a:r>
              <a:rPr lang="zh-TW" altLang="zh-TW" sz="2800" dirty="0" smtClean="0"/>
              <a:t>航</a:t>
            </a:r>
            <a:r>
              <a:rPr lang="zh-TW" altLang="zh-TW" sz="2800" dirty="0"/>
              <a:t>安全之</a:t>
            </a:r>
            <a:r>
              <a:rPr lang="zh-TW" altLang="zh-TW" sz="2800" dirty="0" smtClean="0"/>
              <a:t>影響</a:t>
            </a:r>
            <a:endParaRPr kumimoji="1" lang="zh-TW" altLang="en-US" sz="2800" dirty="0"/>
          </a:p>
        </p:txBody>
      </p:sp>
      <p:sp>
        <p:nvSpPr>
          <p:cNvPr id="3" name="內容版面配置區 2"/>
          <p:cNvSpPr>
            <a:spLocks noGrp="1"/>
          </p:cNvSpPr>
          <p:nvPr>
            <p:ph idx="1"/>
          </p:nvPr>
        </p:nvSpPr>
        <p:spPr>
          <a:xfrm>
            <a:off x="327741" y="2188038"/>
            <a:ext cx="4373398" cy="4540833"/>
          </a:xfrm>
        </p:spPr>
        <p:txBody>
          <a:bodyPr>
            <a:normAutofit/>
          </a:bodyPr>
          <a:lstStyle/>
          <a:p>
            <a:pPr>
              <a:lnSpc>
                <a:spcPct val="120000"/>
              </a:lnSpc>
            </a:pPr>
            <a:r>
              <a:rPr lang="zh-TW" altLang="zh-TW" sz="2400" dirty="0"/>
              <a:t>所以吾人可以確認東海低壓移到日本關東地區時，雖然可以產生中度至強烈大氣亂流，但是不若台灣低壓移到日本關東地區時形成「炸彈低壓」那麼激烈的惡劣天氣</a:t>
            </a:r>
            <a:r>
              <a:rPr lang="zh-TW" altLang="zh-TW" sz="2400" dirty="0" smtClean="0"/>
              <a:t>，</a:t>
            </a:r>
            <a:r>
              <a:rPr lang="zh-TW" altLang="en-US" sz="2400" dirty="0" smtClean="0"/>
              <a:t>下列各</a:t>
            </a:r>
            <a:r>
              <a:rPr lang="zh-TW" altLang="zh-TW" sz="2400" dirty="0" smtClean="0"/>
              <a:t>圖是</a:t>
            </a:r>
            <a:r>
              <a:rPr lang="en-US" altLang="zh-TW" sz="2400" dirty="0"/>
              <a:t>2005</a:t>
            </a:r>
            <a:r>
              <a:rPr lang="zh-TW" altLang="zh-TW" sz="2400" dirty="0"/>
              <a:t>年</a:t>
            </a:r>
            <a:r>
              <a:rPr lang="en-US" altLang="zh-TW" sz="2400" dirty="0"/>
              <a:t>3</a:t>
            </a:r>
            <a:r>
              <a:rPr lang="zh-TW" altLang="zh-TW" sz="2400" dirty="0"/>
              <a:t>月</a:t>
            </a:r>
            <a:r>
              <a:rPr lang="en-US" altLang="zh-TW" sz="2400" dirty="0"/>
              <a:t>28</a:t>
            </a:r>
            <a:r>
              <a:rPr lang="zh-TW" altLang="zh-TW" sz="2400" dirty="0"/>
              <a:t>日晚上長榮航空公司班機在東京南方遭遇強烈亂流之氣象分析圖。 </a:t>
            </a:r>
            <a:endParaRPr kumimoji="1" lang="zh-TW" altLang="en-US" sz="2400" dirty="0"/>
          </a:p>
        </p:txBody>
      </p:sp>
      <p:sp>
        <p:nvSpPr>
          <p:cNvPr id="6" name="矩形 5"/>
          <p:cNvSpPr/>
          <p:nvPr/>
        </p:nvSpPr>
        <p:spPr>
          <a:xfrm>
            <a:off x="5058596" y="5201852"/>
            <a:ext cx="3855217" cy="646331"/>
          </a:xfrm>
          <a:prstGeom prst="rect">
            <a:avLst/>
          </a:prstGeom>
        </p:spPr>
        <p:txBody>
          <a:bodyPr wrap="square">
            <a:spAutoFit/>
          </a:bodyPr>
          <a:lstStyle/>
          <a:p>
            <a:r>
              <a:rPr lang="en-US" altLang="zh-TW" dirty="0"/>
              <a:t>2005</a:t>
            </a:r>
            <a:r>
              <a:rPr lang="zh-TW" altLang="zh-TW" dirty="0"/>
              <a:t>年</a:t>
            </a:r>
            <a:r>
              <a:rPr lang="en-US" altLang="zh-TW" dirty="0"/>
              <a:t>3</a:t>
            </a:r>
            <a:r>
              <a:rPr lang="zh-TW" altLang="zh-TW" dirty="0"/>
              <a:t>月</a:t>
            </a:r>
            <a:r>
              <a:rPr lang="en-US" altLang="zh-TW" dirty="0"/>
              <a:t>28</a:t>
            </a:r>
            <a:r>
              <a:rPr lang="zh-TW" altLang="zh-TW" dirty="0"/>
              <a:t>日</a:t>
            </a:r>
            <a:r>
              <a:rPr lang="en-US" altLang="zh-TW" dirty="0"/>
              <a:t>1200 UTC</a:t>
            </a:r>
            <a:r>
              <a:rPr lang="zh-TW" altLang="zh-TW" dirty="0"/>
              <a:t>東亞地區地面天氣圖 </a:t>
            </a:r>
          </a:p>
        </p:txBody>
      </p:sp>
      <p:pic>
        <p:nvPicPr>
          <p:cNvPr id="5" name="圖片 4"/>
          <p:cNvPicPr>
            <a:picLocks noChangeAspect="1"/>
          </p:cNvPicPr>
          <p:nvPr/>
        </p:nvPicPr>
        <p:blipFill>
          <a:blip r:embed="rId2"/>
          <a:stretch>
            <a:fillRect/>
          </a:stretch>
        </p:blipFill>
        <p:spPr>
          <a:xfrm>
            <a:off x="4853536" y="2188038"/>
            <a:ext cx="3951889" cy="3013814"/>
          </a:xfrm>
          <a:prstGeom prst="rect">
            <a:avLst/>
          </a:prstGeom>
        </p:spPr>
      </p:pic>
    </p:spTree>
    <p:extLst>
      <p:ext uri="{BB962C8B-B14F-4D97-AF65-F5344CB8AC3E}">
        <p14:creationId xmlns:p14="http://schemas.microsoft.com/office/powerpoint/2010/main" val="37212406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2800" dirty="0"/>
              <a:t>二、台灣低壓和日本炸彈低壓對</a:t>
            </a:r>
            <a:r>
              <a:rPr lang="zh-TW" altLang="zh-TW" sz="2800" dirty="0" smtClean="0"/>
              <a:t>日本天氣</a:t>
            </a:r>
            <a:r>
              <a:rPr lang="en-US" altLang="zh-TW" sz="2800" dirty="0" smtClean="0"/>
              <a:t/>
            </a:r>
            <a:br>
              <a:rPr lang="en-US" altLang="zh-TW" sz="2800" dirty="0" smtClean="0"/>
            </a:br>
            <a:r>
              <a:rPr lang="en-US" altLang="zh-TW" sz="2800" dirty="0"/>
              <a:t> </a:t>
            </a:r>
            <a:r>
              <a:rPr lang="en-US" altLang="zh-TW" sz="2800" dirty="0" smtClean="0"/>
              <a:t>      </a:t>
            </a:r>
            <a:r>
              <a:rPr lang="zh-TW" altLang="zh-TW" sz="2800" dirty="0" smtClean="0"/>
              <a:t>和飛</a:t>
            </a:r>
            <a:r>
              <a:rPr lang="en-US" altLang="zh-TW" sz="2800" dirty="0" smtClean="0"/>
              <a:t> </a:t>
            </a:r>
            <a:r>
              <a:rPr lang="zh-TW" altLang="zh-TW" sz="2800" dirty="0" smtClean="0"/>
              <a:t>航</a:t>
            </a:r>
            <a:r>
              <a:rPr lang="zh-TW" altLang="zh-TW" sz="2800" dirty="0"/>
              <a:t>安全之</a:t>
            </a:r>
            <a:r>
              <a:rPr lang="zh-TW" altLang="zh-TW" sz="2800" dirty="0" smtClean="0"/>
              <a:t>影響</a:t>
            </a:r>
            <a:endParaRPr kumimoji="1" lang="zh-TW" altLang="en-US" sz="2800" dirty="0"/>
          </a:p>
        </p:txBody>
      </p:sp>
      <p:sp>
        <p:nvSpPr>
          <p:cNvPr id="6" name="矩形 5"/>
          <p:cNvSpPr/>
          <p:nvPr/>
        </p:nvSpPr>
        <p:spPr>
          <a:xfrm>
            <a:off x="5058596" y="5201852"/>
            <a:ext cx="3855217" cy="646331"/>
          </a:xfrm>
          <a:prstGeom prst="rect">
            <a:avLst/>
          </a:prstGeom>
        </p:spPr>
        <p:txBody>
          <a:bodyPr wrap="square">
            <a:spAutoFit/>
          </a:bodyPr>
          <a:lstStyle/>
          <a:p>
            <a:r>
              <a:rPr lang="zh-TW" altLang="zh-TW" dirty="0"/>
              <a:t>有效時間到</a:t>
            </a:r>
            <a:r>
              <a:rPr lang="en-US" altLang="zh-TW" dirty="0"/>
              <a:t>2005</a:t>
            </a:r>
            <a:r>
              <a:rPr lang="zh-TW" altLang="zh-TW" dirty="0"/>
              <a:t>年</a:t>
            </a:r>
            <a:r>
              <a:rPr lang="en-US" altLang="zh-TW" dirty="0"/>
              <a:t>3</a:t>
            </a:r>
            <a:r>
              <a:rPr lang="zh-TW" altLang="zh-TW" dirty="0"/>
              <a:t>月</a:t>
            </a:r>
            <a:r>
              <a:rPr lang="en-US" altLang="zh-TW" dirty="0"/>
              <a:t>28</a:t>
            </a:r>
            <a:r>
              <a:rPr lang="zh-TW" altLang="zh-TW" dirty="0"/>
              <a:t>日晚上</a:t>
            </a:r>
            <a:r>
              <a:rPr lang="en-US" altLang="zh-TW" dirty="0"/>
              <a:t>8</a:t>
            </a:r>
            <a:r>
              <a:rPr lang="zh-TW" altLang="zh-TW" dirty="0"/>
              <a:t>時之顯著危害天氣圖，斷線代表亂流區</a:t>
            </a:r>
          </a:p>
        </p:txBody>
      </p:sp>
      <p:pic>
        <p:nvPicPr>
          <p:cNvPr id="8" name="圖片 7"/>
          <p:cNvPicPr>
            <a:picLocks noChangeAspect="1"/>
          </p:cNvPicPr>
          <p:nvPr/>
        </p:nvPicPr>
        <p:blipFill>
          <a:blip r:embed="rId2"/>
          <a:stretch>
            <a:fillRect/>
          </a:stretch>
        </p:blipFill>
        <p:spPr>
          <a:xfrm>
            <a:off x="620721" y="2375280"/>
            <a:ext cx="3740413" cy="2877241"/>
          </a:xfrm>
          <a:prstGeom prst="rect">
            <a:avLst/>
          </a:prstGeom>
        </p:spPr>
      </p:pic>
      <p:pic>
        <p:nvPicPr>
          <p:cNvPr id="10" name="圖片 9"/>
          <p:cNvPicPr>
            <a:picLocks noChangeAspect="1"/>
          </p:cNvPicPr>
          <p:nvPr/>
        </p:nvPicPr>
        <p:blipFill>
          <a:blip r:embed="rId3"/>
          <a:stretch>
            <a:fillRect/>
          </a:stretch>
        </p:blipFill>
        <p:spPr>
          <a:xfrm>
            <a:off x="4992250" y="2308941"/>
            <a:ext cx="3718206" cy="2943580"/>
          </a:xfrm>
          <a:prstGeom prst="rect">
            <a:avLst/>
          </a:prstGeom>
        </p:spPr>
      </p:pic>
      <p:sp>
        <p:nvSpPr>
          <p:cNvPr id="11" name="矩形 10"/>
          <p:cNvSpPr/>
          <p:nvPr/>
        </p:nvSpPr>
        <p:spPr>
          <a:xfrm>
            <a:off x="620721" y="5202620"/>
            <a:ext cx="3855217" cy="923330"/>
          </a:xfrm>
          <a:prstGeom prst="rect">
            <a:avLst/>
          </a:prstGeom>
        </p:spPr>
        <p:txBody>
          <a:bodyPr wrap="square">
            <a:spAutoFit/>
          </a:bodyPr>
          <a:lstStyle/>
          <a:p>
            <a:r>
              <a:rPr lang="en-US" altLang="zh-TW" dirty="0"/>
              <a:t>2005</a:t>
            </a:r>
            <a:r>
              <a:rPr lang="zh-TW" altLang="zh-TW" dirty="0"/>
              <a:t>年</a:t>
            </a:r>
            <a:r>
              <a:rPr lang="en-US" altLang="zh-TW" dirty="0"/>
              <a:t>3</a:t>
            </a:r>
            <a:r>
              <a:rPr lang="zh-TW" altLang="zh-TW" dirty="0"/>
              <a:t>月</a:t>
            </a:r>
            <a:r>
              <a:rPr lang="en-US" altLang="zh-TW" dirty="0"/>
              <a:t>28</a:t>
            </a:r>
            <a:r>
              <a:rPr lang="zh-TW" altLang="zh-TW" dirty="0"/>
              <a:t>日</a:t>
            </a:r>
            <a:r>
              <a:rPr lang="en-US" altLang="zh-TW" dirty="0"/>
              <a:t>1200 UTC 300hPa</a:t>
            </a:r>
            <a:r>
              <a:rPr lang="zh-TW" altLang="zh-TW" dirty="0"/>
              <a:t>東亞地區高空天氣圖，箭號代表噴射氣流軸心</a:t>
            </a:r>
          </a:p>
        </p:txBody>
      </p:sp>
    </p:spTree>
    <p:extLst>
      <p:ext uri="{BB962C8B-B14F-4D97-AF65-F5344CB8AC3E}">
        <p14:creationId xmlns:p14="http://schemas.microsoft.com/office/powerpoint/2010/main" val="2173413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三、結論 </a:t>
            </a:r>
            <a:endParaRPr kumimoji="1" lang="zh-TW" altLang="en-US" dirty="0"/>
          </a:p>
        </p:txBody>
      </p:sp>
      <p:sp>
        <p:nvSpPr>
          <p:cNvPr id="3" name="內容版面配置區 2"/>
          <p:cNvSpPr>
            <a:spLocks noGrp="1"/>
          </p:cNvSpPr>
          <p:nvPr>
            <p:ph idx="1"/>
          </p:nvPr>
        </p:nvSpPr>
        <p:spPr/>
        <p:txBody>
          <a:bodyPr>
            <a:noAutofit/>
          </a:bodyPr>
          <a:lstStyle/>
          <a:p>
            <a:pPr>
              <a:lnSpc>
                <a:spcPct val="120000"/>
              </a:lnSpc>
            </a:pPr>
            <a:r>
              <a:rPr lang="zh-TW" altLang="zh-TW" sz="2400" dirty="0"/>
              <a:t>由本文之分析，可知春季東海海水面平均氣溫較低，故東海氣旋形成後，移至日本關東地區時，所造成之惡劣天氣，不但不若台灣低壓移至關東地區時所造成「炸彈低壓」之惡劣天氣那麼嚴重，而且所造成之大氣亂流，亦不及台灣低壓移至日本關東地區時形成「炸彈低壓」那麼強烈而且持久。這種「炸彈低壓」有逐年增強的趨勢，可能是因為受到全球氣候逐漸暖化，年均溫逐年增加的關係所致 </a:t>
            </a:r>
            <a:endParaRPr kumimoji="1" lang="zh-TW" altLang="en-US" sz="2400" dirty="0"/>
          </a:p>
        </p:txBody>
      </p:sp>
    </p:spTree>
    <p:extLst>
      <p:ext uri="{BB962C8B-B14F-4D97-AF65-F5344CB8AC3E}">
        <p14:creationId xmlns:p14="http://schemas.microsoft.com/office/powerpoint/2010/main" val="330468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感知">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感知.thmx</Template>
  <TotalTime>54</TotalTime>
  <Words>553</Words>
  <Application>Microsoft Macintosh PowerPoint</Application>
  <PresentationFormat>如螢幕大小 (4:3)</PresentationFormat>
  <Paragraphs>29</Paragraphs>
  <Slides>10</Slides>
  <Notes>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感知</vt:lpstr>
      <vt:lpstr>春季台灣低壓及日本炸彈低壓 對東亞天氣與飛安之影響 </vt:lpstr>
      <vt:lpstr>一、前言</vt:lpstr>
      <vt:lpstr>一、前言</vt:lpstr>
      <vt:lpstr>二、台灣低壓和日本炸彈低壓對日本天氣        和飛 航安全之影響</vt:lpstr>
      <vt:lpstr>二、台灣低壓和日本炸彈低壓對日本天氣        和飛 航安全之影響</vt:lpstr>
      <vt:lpstr>二、台灣低壓和日本炸彈低壓對日本天氣        和飛 航安全之影響</vt:lpstr>
      <vt:lpstr>二、台灣低壓和日本炸彈低壓對日本天氣        和飛 航安全之影響</vt:lpstr>
      <vt:lpstr>二、台灣低壓和日本炸彈低壓對日本天氣        和飛 航安全之影響</vt:lpstr>
      <vt:lpstr>三、結論 </vt:lpstr>
      <vt:lpstr>謝謝您們的聆聽 作者感謝您們!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第九屆</dc:title>
  <dc:creator>Wen-Xin Liu</dc:creator>
  <cp:lastModifiedBy>Wen-Xin Liu</cp:lastModifiedBy>
  <cp:revision>7</cp:revision>
  <dcterms:created xsi:type="dcterms:W3CDTF">2015-10-01T15:31:04Z</dcterms:created>
  <dcterms:modified xsi:type="dcterms:W3CDTF">2015-10-01T16:26:37Z</dcterms:modified>
</cp:coreProperties>
</file>