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95" r:id="rId3"/>
    <p:sldId id="296" r:id="rId4"/>
    <p:sldId id="297" r:id="rId5"/>
    <p:sldId id="293" r:id="rId6"/>
    <p:sldId id="258" r:id="rId7"/>
    <p:sldId id="257" r:id="rId8"/>
    <p:sldId id="259" r:id="rId9"/>
    <p:sldId id="261" r:id="rId10"/>
    <p:sldId id="269" r:id="rId11"/>
    <p:sldId id="262" r:id="rId12"/>
    <p:sldId id="299" r:id="rId13"/>
    <p:sldId id="285" r:id="rId14"/>
    <p:sldId id="301" r:id="rId15"/>
    <p:sldId id="322" r:id="rId16"/>
    <p:sldId id="302" r:id="rId17"/>
    <p:sldId id="323" r:id="rId18"/>
    <p:sldId id="303" r:id="rId19"/>
    <p:sldId id="324" r:id="rId20"/>
    <p:sldId id="304" r:id="rId21"/>
    <p:sldId id="326" r:id="rId22"/>
    <p:sldId id="327" r:id="rId23"/>
    <p:sldId id="328" r:id="rId24"/>
    <p:sldId id="329" r:id="rId25"/>
    <p:sldId id="308" r:id="rId26"/>
    <p:sldId id="305" r:id="rId27"/>
    <p:sldId id="316" r:id="rId28"/>
    <p:sldId id="309" r:id="rId29"/>
    <p:sldId id="310" r:id="rId30"/>
    <p:sldId id="311" r:id="rId31"/>
    <p:sldId id="313" r:id="rId32"/>
    <p:sldId id="314" r:id="rId33"/>
    <p:sldId id="317" r:id="rId34"/>
    <p:sldId id="319" r:id="rId35"/>
    <p:sldId id="320" r:id="rId36"/>
    <p:sldId id="306" r:id="rId37"/>
    <p:sldId id="330" r:id="rId38"/>
    <p:sldId id="331" r:id="rId39"/>
    <p:sldId id="332" r:id="rId40"/>
    <p:sldId id="333" r:id="rId41"/>
    <p:sldId id="334" r:id="rId42"/>
    <p:sldId id="335" r:id="rId43"/>
    <p:sldId id="336" r:id="rId44"/>
    <p:sldId id="337" r:id="rId45"/>
    <p:sldId id="338" r:id="rId46"/>
    <p:sldId id="339" r:id="rId47"/>
    <p:sldId id="340" r:id="rId48"/>
    <p:sldId id="307" r:id="rId49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0000FF"/>
    <a:srgbClr val="19434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109" d="100"/>
          <a:sy n="109" d="100"/>
        </p:scale>
        <p:origin x="384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image" Target="../media/image2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F0D498-9A72-44F8-9082-966A1574999C}" type="datetimeFigureOut">
              <a:rPr lang="zh-TW" altLang="en-US" smtClean="0"/>
              <a:pPr/>
              <a:t>2015/10/19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6E863-14BF-4160-8522-20BA4094A49F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067592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F0D498-9A72-44F8-9082-966A1574999C}" type="datetimeFigureOut">
              <a:rPr lang="zh-TW" altLang="en-US" smtClean="0"/>
              <a:pPr/>
              <a:t>2015/10/19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6E863-14BF-4160-8522-20BA4094A49F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873307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F0D498-9A72-44F8-9082-966A1574999C}" type="datetimeFigureOut">
              <a:rPr lang="zh-TW" altLang="en-US" smtClean="0"/>
              <a:pPr/>
              <a:t>2015/10/19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6E863-14BF-4160-8522-20BA4094A49F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406821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F0D498-9A72-44F8-9082-966A1574999C}" type="datetimeFigureOut">
              <a:rPr lang="zh-TW" altLang="en-US" smtClean="0"/>
              <a:pPr/>
              <a:t>2015/10/19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6E863-14BF-4160-8522-20BA4094A49F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589474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F0D498-9A72-44F8-9082-966A1574999C}" type="datetimeFigureOut">
              <a:rPr lang="zh-TW" altLang="en-US" smtClean="0"/>
              <a:pPr/>
              <a:t>2015/10/19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6E863-14BF-4160-8522-20BA4094A49F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587221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F0D498-9A72-44F8-9082-966A1574999C}" type="datetimeFigureOut">
              <a:rPr lang="zh-TW" altLang="en-US" smtClean="0"/>
              <a:pPr/>
              <a:t>2015/10/19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6E863-14BF-4160-8522-20BA4094A49F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31257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F0D498-9A72-44F8-9082-966A1574999C}" type="datetimeFigureOut">
              <a:rPr lang="zh-TW" altLang="en-US" smtClean="0"/>
              <a:pPr/>
              <a:t>2015/10/19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6E863-14BF-4160-8522-20BA4094A49F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511681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F0D498-9A72-44F8-9082-966A1574999C}" type="datetimeFigureOut">
              <a:rPr lang="zh-TW" altLang="en-US" smtClean="0"/>
              <a:pPr/>
              <a:t>2015/10/19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6E863-14BF-4160-8522-20BA4094A49F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677040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F0D498-9A72-44F8-9082-966A1574999C}" type="datetimeFigureOut">
              <a:rPr lang="zh-TW" altLang="en-US" smtClean="0"/>
              <a:pPr/>
              <a:t>2015/10/19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6E863-14BF-4160-8522-20BA4094A49F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010020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F0D498-9A72-44F8-9082-966A1574999C}" type="datetimeFigureOut">
              <a:rPr lang="zh-TW" altLang="en-US" smtClean="0"/>
              <a:pPr/>
              <a:t>2015/10/19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6E863-14BF-4160-8522-20BA4094A49F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139034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F0D498-9A72-44F8-9082-966A1574999C}" type="datetimeFigureOut">
              <a:rPr lang="zh-TW" altLang="en-US" smtClean="0"/>
              <a:pPr/>
              <a:t>2015/10/19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6E863-14BF-4160-8522-20BA4094A49F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445274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F0D498-9A72-44F8-9082-966A1574999C}" type="datetimeFigureOut">
              <a:rPr lang="zh-TW" altLang="en-US" smtClean="0"/>
              <a:pPr/>
              <a:t>2015/10/19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16E863-14BF-4160-8522-20BA4094A49F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372156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2.wmf"/><Relationship Id="rId4" Type="http://schemas.openxmlformats.org/officeDocument/2006/relationships/oleObject" Target="../embeddings/oleObject1.bin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hyperlink" Target="mailto:pu1947@ms14.hinet.net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菲特</a:t>
            </a:r>
            <a:r>
              <a:rPr lang="en-US" altLang="zh-TW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(FITOW)</a:t>
            </a:r>
            <a:r>
              <a:rPr lang="zh-TW" altLang="en-US" sz="3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颱風影響松山機場低空風切之個案觀測分析</a:t>
            </a:r>
            <a:endParaRPr lang="zh-TW" altLang="en-US" sz="3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蒲金標</a:t>
            </a:r>
            <a:r>
              <a:rPr lang="en-US" altLang="zh-TW" sz="2800" baseline="30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en-US" altLang="zh-TW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   </a:t>
            </a:r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徐茂林</a:t>
            </a:r>
            <a:r>
              <a:rPr lang="en-US" altLang="zh-TW" sz="2800" baseline="30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2</a:t>
            </a:r>
            <a:r>
              <a:rPr lang="en-US" altLang="zh-TW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    </a:t>
            </a:r>
          </a:p>
          <a:p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國立台北教育大學自然教育學系</a:t>
            </a:r>
            <a:r>
              <a:rPr lang="en-US" altLang="zh-TW" sz="2800" baseline="30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en-US" altLang="zh-TW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   </a:t>
            </a:r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貝氏卡曼科技股份有限公司</a:t>
            </a:r>
            <a:r>
              <a:rPr lang="en-US" altLang="zh-TW" sz="2800" baseline="30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2</a:t>
            </a:r>
            <a:r>
              <a:rPr lang="en-US" altLang="zh-TW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</a:p>
        </p:txBody>
      </p:sp>
      <p:sp>
        <p:nvSpPr>
          <p:cNvPr id="4" name="文字方塊 3"/>
          <p:cNvSpPr txBox="1"/>
          <p:nvPr/>
        </p:nvSpPr>
        <p:spPr>
          <a:xfrm>
            <a:off x="611560" y="764704"/>
            <a:ext cx="3416320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800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Weather Derivative</a:t>
            </a:r>
          </a:p>
          <a:p>
            <a:endParaRPr lang="en-US" altLang="zh-TW" sz="2800" b="1" dirty="0" smtClean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  <a:p>
            <a:r>
              <a:rPr lang="en-US" altLang="zh-TW" sz="2800" b="1" dirty="0" smtClean="0">
                <a:solidFill>
                  <a:schemeClr val="accent5">
                    <a:lumMod val="50000"/>
                  </a:schemeClr>
                </a:solidFill>
                <a:latin typeface="標楷體" pitchFamily="65" charset="-120"/>
                <a:ea typeface="標楷體" pitchFamily="65" charset="-120"/>
              </a:rPr>
              <a:t>Accuracy</a:t>
            </a:r>
            <a:endParaRPr lang="zh-TW" altLang="en-US" sz="2800" b="1" dirty="0">
              <a:solidFill>
                <a:schemeClr val="accent5">
                  <a:lumMod val="50000"/>
                </a:schemeClr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5076056" y="764704"/>
            <a:ext cx="37240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Weather Risk Management</a:t>
            </a:r>
          </a:p>
          <a:p>
            <a:endParaRPr lang="en-US" altLang="zh-TW" sz="2400" b="1" dirty="0" smtClean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  <a:p>
            <a:r>
              <a:rPr lang="en-US" altLang="zh-TW" sz="2400" b="1" dirty="0" smtClean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Precision</a:t>
            </a:r>
            <a:endParaRPr lang="zh-TW" altLang="en-US" sz="2400" b="1" dirty="0">
              <a:solidFill>
                <a:srgbClr val="0000FF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162054" y="6021288"/>
            <a:ext cx="89819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800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ensemble </a:t>
            </a:r>
            <a:r>
              <a:rPr lang="en-US" altLang="zh-TW" sz="2800" b="1" dirty="0" err="1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Kalman</a:t>
            </a:r>
            <a:r>
              <a:rPr lang="en-US" altLang="zh-TW" sz="2800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 filter for short-term forecasting</a:t>
            </a:r>
            <a:endParaRPr lang="zh-TW" altLang="en-US" sz="2800" b="1" dirty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79905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0" y="1412776"/>
            <a:ext cx="3059832" cy="936104"/>
          </a:xfrm>
        </p:spPr>
        <p:txBody>
          <a:bodyPr>
            <a:normAutofit/>
          </a:bodyPr>
          <a:lstStyle/>
          <a:p>
            <a:r>
              <a:rPr lang="zh-TW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標準偏差</a:t>
            </a:r>
            <a: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el-GR" altLang="zh-TW" sz="3200" dirty="0">
                <a:latin typeface="Times New Roman"/>
                <a:ea typeface="標楷體" panose="03000509000000000000" pitchFamily="65" charset="-120"/>
                <a:cs typeface="Times New Roman"/>
              </a:rPr>
              <a:t>σ</a:t>
            </a:r>
            <a: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zh-TW" altLang="en-US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914400" y="1052736"/>
            <a:ext cx="8229600" cy="3456384"/>
          </a:xfrm>
        </p:spPr>
        <p:txBody>
          <a:bodyPr>
            <a:normAutofit/>
          </a:bodyPr>
          <a:lstStyle/>
          <a:p>
            <a:pPr fontAlgn="b">
              <a:buNone/>
            </a:pPr>
            <a:endParaRPr lang="zh-TW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fontAlgn="b">
              <a:buNone/>
            </a:pP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endParaRPr lang="zh-TW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fontAlgn="b">
              <a:buNone/>
            </a:pPr>
            <a:endParaRPr lang="zh-TW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fontAlgn="b"/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n=86400</a:t>
            </a:r>
            <a:r>
              <a:rPr lang="zh-TW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秒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一天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24</a:t>
            </a:r>
            <a:r>
              <a:rPr lang="zh-TW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小時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zh-TW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fontAlgn="b"/>
            <a:r>
              <a:rPr lang="zh-TW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其中僅就氣象要素跳動值不等於零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(Xi</a:t>
            </a:r>
            <a:r>
              <a:rPr lang="zh-TW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≠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0)</a:t>
            </a:r>
            <a:r>
              <a:rPr lang="zh-TW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之部分加以計算</a:t>
            </a:r>
            <a:r>
              <a:rPr lang="zh-TW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fontAlgn="b"/>
            <a:endParaRPr lang="zh-TW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zh-TW" alt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1628800"/>
            <a:ext cx="2808312" cy="1080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矩形 4"/>
          <p:cNvSpPr/>
          <p:nvPr/>
        </p:nvSpPr>
        <p:spPr>
          <a:xfrm>
            <a:off x="395536" y="404664"/>
            <a:ext cx="208823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平均值</a:t>
            </a:r>
            <a:endParaRPr lang="zh-TW" altLang="en-US" sz="3200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332656"/>
            <a:ext cx="4320480" cy="1038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5373216"/>
            <a:ext cx="3789809" cy="12607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文字方塊 11"/>
          <p:cNvSpPr txBox="1"/>
          <p:nvPr/>
        </p:nvSpPr>
        <p:spPr>
          <a:xfrm>
            <a:off x="179512" y="4797152"/>
            <a:ext cx="32624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200" b="1" dirty="0" smtClean="0">
                <a:latin typeface="標楷體" pitchFamily="65" charset="-120"/>
                <a:ea typeface="標楷體" pitchFamily="65" charset="-120"/>
              </a:rPr>
              <a:t>Chi-Square Test</a:t>
            </a:r>
            <a:endParaRPr lang="zh-TW" altLang="en-US" sz="3200" b="1" dirty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17414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99992" y="3895903"/>
            <a:ext cx="4644008" cy="29620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90360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836712"/>
          </a:xfrm>
        </p:spPr>
        <p:txBody>
          <a:bodyPr>
            <a:normAutofit/>
          </a:bodyPr>
          <a:lstStyle/>
          <a:p>
            <a:r>
              <a:rPr lang="zh-TW" altLang="en-US" sz="3200" dirty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研究方法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67544" y="908720"/>
            <a:ext cx="8229600" cy="4525963"/>
          </a:xfrm>
        </p:spPr>
        <p:txBody>
          <a:bodyPr>
            <a:normAutofit lnSpcReduction="10000"/>
          </a:bodyPr>
          <a:lstStyle/>
          <a:p>
            <a:pPr fontAlgn="b"/>
            <a:r>
              <a:rPr lang="zh-TW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根據松山機場地面自動測報系統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(AWOS)</a:t>
            </a:r>
            <a:r>
              <a:rPr lang="zh-TW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，以跑道兩頭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(R10</a:t>
            </a:r>
            <a:r>
              <a:rPr lang="zh-TW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和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R28)</a:t>
            </a:r>
            <a:r>
              <a:rPr lang="zh-TW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地面自動測報每秒或每分鐘資料，</a:t>
            </a:r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fontAlgn="b"/>
            <a:r>
              <a:rPr lang="zh-TW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嘗試以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2013</a:t>
            </a:r>
            <a:r>
              <a:rPr lang="zh-TW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年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10</a:t>
            </a:r>
            <a:r>
              <a:rPr lang="zh-TW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月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5-6</a:t>
            </a:r>
            <a:r>
              <a:rPr lang="zh-TW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日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菲特</a:t>
            </a:r>
            <a:r>
              <a:rPr lang="zh-TW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颱風暴風圈接近、籠罩和遠離期間，分析機場跑道兩頭之風速，以及風速和氣壓等跳動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(fluctuation) &gt;1</a:t>
            </a:r>
            <a:r>
              <a:rPr lang="zh-TW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σ之幅度和次數，與機場低空風切警告系統發出風切警告次數和發生時段加以比較。</a:t>
            </a: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5013176"/>
            <a:ext cx="7272808" cy="1440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57409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dirty="0">
                <a:latin typeface="標楷體"/>
                <a:cs typeface="標楷體"/>
              </a:rPr>
              <a:t>2013</a:t>
            </a:r>
            <a:r>
              <a:rPr lang="zh-TW" altLang="zh-TW" dirty="0">
                <a:ea typeface="標楷體"/>
                <a:cs typeface="標楷體"/>
              </a:rPr>
              <a:t>年</a:t>
            </a:r>
            <a:r>
              <a:rPr lang="en-US" altLang="zh-TW" dirty="0">
                <a:ea typeface="標楷體"/>
                <a:cs typeface="標楷體"/>
              </a:rPr>
              <a:t>10</a:t>
            </a:r>
            <a:r>
              <a:rPr lang="zh-TW" altLang="zh-TW" dirty="0">
                <a:ea typeface="標楷體"/>
                <a:cs typeface="標楷體"/>
              </a:rPr>
              <a:t>月菲特</a:t>
            </a:r>
            <a:r>
              <a:rPr lang="en-US" altLang="zh-TW" dirty="0">
                <a:ea typeface="標楷體"/>
                <a:cs typeface="標楷體"/>
              </a:rPr>
              <a:t>(FITOW)</a:t>
            </a:r>
            <a:r>
              <a:rPr lang="zh-TW" altLang="zh-TW" dirty="0">
                <a:ea typeface="標楷體"/>
                <a:cs typeface="標楷體"/>
              </a:rPr>
              <a:t>颱風路徑圖</a:t>
            </a:r>
            <a:endParaRPr lang="zh-TW" altLang="en-US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12776"/>
            <a:ext cx="3240360" cy="2304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1437680"/>
            <a:ext cx="3649935" cy="2304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189" y="4005064"/>
            <a:ext cx="3170707" cy="2232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1455" y="4031580"/>
            <a:ext cx="3744416" cy="2232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文字方塊 3"/>
          <p:cNvSpPr txBox="1"/>
          <p:nvPr/>
        </p:nvSpPr>
        <p:spPr>
          <a:xfrm>
            <a:off x="1619672" y="3356992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/>
              <a:t>5</a:t>
            </a:r>
            <a:r>
              <a:rPr lang="zh-TW" altLang="en-US" dirty="0"/>
              <a:t>日</a:t>
            </a:r>
            <a:r>
              <a:rPr lang="en-US" altLang="zh-TW" dirty="0"/>
              <a:t>0000Z</a:t>
            </a:r>
            <a:endParaRPr lang="zh-TW" altLang="en-US" dirty="0"/>
          </a:p>
        </p:txBody>
      </p:sp>
      <p:sp>
        <p:nvSpPr>
          <p:cNvPr id="5" name="文字方塊 4"/>
          <p:cNvSpPr txBox="1"/>
          <p:nvPr/>
        </p:nvSpPr>
        <p:spPr>
          <a:xfrm>
            <a:off x="5364088" y="3356992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/>
              <a:t>5</a:t>
            </a:r>
            <a:r>
              <a:rPr lang="zh-TW" altLang="en-US" dirty="0"/>
              <a:t>日</a:t>
            </a:r>
            <a:r>
              <a:rPr lang="en-US" altLang="zh-TW" dirty="0"/>
              <a:t>1200Z</a:t>
            </a:r>
            <a:endParaRPr lang="zh-TW" altLang="en-US" dirty="0"/>
          </a:p>
        </p:txBody>
      </p:sp>
      <p:sp>
        <p:nvSpPr>
          <p:cNvPr id="6" name="文字方塊 5"/>
          <p:cNvSpPr txBox="1"/>
          <p:nvPr/>
        </p:nvSpPr>
        <p:spPr>
          <a:xfrm>
            <a:off x="1619672" y="5877272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/>
              <a:t>6</a:t>
            </a:r>
            <a:r>
              <a:rPr lang="zh-TW" altLang="en-US" dirty="0"/>
              <a:t>日</a:t>
            </a:r>
            <a:r>
              <a:rPr lang="en-US" altLang="zh-TW" dirty="0"/>
              <a:t>0000Z</a:t>
            </a:r>
            <a:endParaRPr lang="zh-TW" altLang="en-US" dirty="0"/>
          </a:p>
        </p:txBody>
      </p:sp>
      <p:sp>
        <p:nvSpPr>
          <p:cNvPr id="7" name="文字方塊 6"/>
          <p:cNvSpPr txBox="1"/>
          <p:nvPr/>
        </p:nvSpPr>
        <p:spPr>
          <a:xfrm>
            <a:off x="5508104" y="5877272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/>
              <a:t>6</a:t>
            </a:r>
            <a:r>
              <a:rPr lang="zh-TW" altLang="en-US" dirty="0"/>
              <a:t>日</a:t>
            </a:r>
            <a:r>
              <a:rPr lang="en-US" altLang="zh-TW" dirty="0"/>
              <a:t>1200Z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702971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67544" y="-243408"/>
            <a:ext cx="8229600" cy="1143000"/>
          </a:xfrm>
        </p:spPr>
        <p:txBody>
          <a:bodyPr>
            <a:normAutofit/>
          </a:bodyPr>
          <a:lstStyle/>
          <a:p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低空風切強度標準</a:t>
            </a:r>
            <a:endParaRPr lang="zh-TW" altLang="en-US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51520" y="548680"/>
            <a:ext cx="8229600" cy="3384376"/>
          </a:xfrm>
        </p:spPr>
        <p:txBody>
          <a:bodyPr>
            <a:normAutofit lnSpcReduction="10000"/>
          </a:bodyPr>
          <a:lstStyle/>
          <a:p>
            <a:r>
              <a:rPr lang="zh-TW" altLang="zh-TW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低空</a:t>
            </a:r>
            <a:r>
              <a:rPr lang="zh-TW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風切之強度從跑道及跑道兩端各向外延伸</a:t>
            </a:r>
            <a:r>
              <a:rPr lang="en-US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3</a:t>
            </a:r>
            <a:r>
              <a:rPr lang="zh-TW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海浬等區域方向之</a:t>
            </a:r>
            <a:r>
              <a:rPr lang="zh-TW" altLang="zh-TW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頂風</a:t>
            </a:r>
            <a:r>
              <a:rPr lang="en-US" altLang="zh-TW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zh-TW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正值</a:t>
            </a:r>
            <a:r>
              <a:rPr lang="en-US" altLang="zh-TW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zh-TW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或順風</a:t>
            </a:r>
            <a:r>
              <a:rPr lang="en-US" altLang="zh-TW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zh-TW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負值</a:t>
            </a:r>
            <a:r>
              <a:rPr lang="en-US" altLang="zh-TW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zh-TW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強度</a:t>
            </a:r>
            <a:r>
              <a:rPr lang="zh-TW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來</a:t>
            </a:r>
            <a:r>
              <a:rPr lang="zh-TW" altLang="zh-TW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決定</a:t>
            </a:r>
            <a:endParaRPr lang="en-US" altLang="zh-TW" sz="24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FAA</a:t>
            </a:r>
            <a:r>
              <a:rPr lang="zh-TW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風切強度為標準，當頂風</a:t>
            </a:r>
            <a:r>
              <a:rPr lang="en-US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增速</a:t>
            </a:r>
            <a:r>
              <a:rPr lang="en-US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或順風</a:t>
            </a:r>
            <a:r>
              <a:rPr lang="en-US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減速</a:t>
            </a:r>
            <a:r>
              <a:rPr lang="en-US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zh-TW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數值</a:t>
            </a:r>
            <a:endParaRPr lang="en-US" altLang="zh-TW" sz="24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zh-TW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介於</a:t>
            </a:r>
            <a:r>
              <a:rPr lang="en-US" altLang="zh-TW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15 ~19kts</a:t>
            </a:r>
            <a:r>
              <a:rPr lang="zh-TW" altLang="zh-TW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時，表示有輕度低空風切</a:t>
            </a:r>
            <a:r>
              <a:rPr lang="zh-TW" altLang="zh-TW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；</a:t>
            </a:r>
            <a:endParaRPr lang="en-US" altLang="zh-TW" sz="24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zh-TW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介於</a:t>
            </a:r>
            <a:r>
              <a:rPr lang="en-US" altLang="zh-TW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20~29kts</a:t>
            </a:r>
            <a:r>
              <a:rPr lang="zh-TW" altLang="zh-TW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者稱之為中度風切</a:t>
            </a:r>
            <a:r>
              <a:rPr lang="zh-TW" altLang="zh-TW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；</a:t>
            </a:r>
            <a:endParaRPr lang="en-US" altLang="zh-TW" sz="24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zh-TW" sz="24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大於</a:t>
            </a:r>
            <a:r>
              <a:rPr lang="en-US" altLang="zh-TW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29kts</a:t>
            </a:r>
            <a:r>
              <a:rPr lang="zh-TW" altLang="zh-TW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者稱之為強烈風切</a:t>
            </a:r>
            <a:r>
              <a:rPr lang="zh-TW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lang="zh-TW" altLang="zh-TW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其中</a:t>
            </a:r>
            <a:endParaRPr lang="en-US" altLang="zh-TW" sz="24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buNone/>
            </a:pPr>
            <a:r>
              <a:rPr lang="zh-TW" altLang="zh-TW" sz="24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順風</a:t>
            </a:r>
            <a:r>
              <a:rPr lang="en-US" altLang="zh-TW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zh-TW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減速</a:t>
            </a:r>
            <a:r>
              <a:rPr lang="en-US" altLang="zh-TW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 </a:t>
            </a:r>
            <a:r>
              <a:rPr lang="zh-TW" altLang="zh-TW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大於</a:t>
            </a:r>
            <a:r>
              <a:rPr lang="en-US" altLang="zh-TW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29kts</a:t>
            </a:r>
            <a:r>
              <a:rPr lang="zh-TW" altLang="zh-TW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者稱為微爆氣流</a:t>
            </a:r>
            <a:r>
              <a:rPr lang="zh-TW" altLang="zh-TW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sz="24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2400" dirty="0" err="1" smtClean="0">
                <a:solidFill>
                  <a:srgbClr val="FF0000"/>
                </a:solidFill>
              </a:rPr>
              <a:t>Conitngency</a:t>
            </a:r>
            <a:r>
              <a:rPr lang="en-US" altLang="zh-TW" sz="2400" dirty="0" smtClean="0">
                <a:solidFill>
                  <a:srgbClr val="FF0000"/>
                </a:solidFill>
              </a:rPr>
              <a:t> Table-Chi-Square  test</a:t>
            </a:r>
          </a:p>
          <a:p>
            <a:endParaRPr lang="zh-TW" altLang="en-US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207919"/>
            <a:ext cx="4139952" cy="22454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39951" y="4183015"/>
            <a:ext cx="4320479" cy="25649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68144" y="2132856"/>
            <a:ext cx="3275857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45357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/>
          </a:bodyPr>
          <a:lstStyle/>
          <a:p>
            <a: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2013</a:t>
            </a:r>
            <a:r>
              <a:rPr lang="zh-TW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年</a:t>
            </a:r>
            <a: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10</a:t>
            </a:r>
            <a:r>
              <a:rPr lang="zh-TW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月</a:t>
            </a:r>
            <a: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5-6</a:t>
            </a:r>
            <a:r>
              <a:rPr lang="zh-TW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日</a:t>
            </a:r>
            <a:r>
              <a:rPr lang="zh-TW" altLang="zh-TW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松山低空</a:t>
            </a:r>
            <a:r>
              <a:rPr lang="zh-TW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風</a:t>
            </a:r>
            <a:r>
              <a:rPr lang="zh-TW" altLang="zh-TW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切</a:t>
            </a:r>
            <a:r>
              <a:rPr lang="en-US" altLang="zh-TW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(I)</a:t>
            </a:r>
            <a:endParaRPr lang="zh-TW" altLang="en-US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268760"/>
            <a:ext cx="3744416" cy="2304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789040"/>
            <a:ext cx="3744416" cy="2664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矩形 4"/>
          <p:cNvSpPr/>
          <p:nvPr/>
        </p:nvSpPr>
        <p:spPr>
          <a:xfrm>
            <a:off x="4644008" y="1268760"/>
            <a:ext cx="4392488" cy="5447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zh-TW" sz="1200" dirty="0"/>
              <a:t>低空風切警告系統發出風切警告</a:t>
            </a:r>
            <a:r>
              <a:rPr lang="en-US" altLang="zh-TW" sz="1200" dirty="0"/>
              <a:t>(</a:t>
            </a:r>
            <a:r>
              <a:rPr lang="zh-TW" altLang="zh-TW" sz="1200" dirty="0"/>
              <a:t>紅色</a:t>
            </a:r>
            <a:r>
              <a:rPr lang="en-US" altLang="zh-TW" sz="1200" dirty="0"/>
              <a:t>)</a:t>
            </a:r>
            <a:r>
              <a:rPr lang="zh-TW" altLang="zh-TW" sz="1200" dirty="0"/>
              <a:t>和氣象台分布風切報告</a:t>
            </a:r>
            <a:r>
              <a:rPr lang="en-US" altLang="zh-TW" sz="1200" dirty="0"/>
              <a:t>(</a:t>
            </a:r>
            <a:r>
              <a:rPr lang="zh-TW" altLang="zh-TW" sz="1200" dirty="0"/>
              <a:t>藍色</a:t>
            </a:r>
            <a:r>
              <a:rPr lang="en-US" altLang="zh-TW" sz="1200" dirty="0"/>
              <a:t>)</a:t>
            </a:r>
            <a:r>
              <a:rPr lang="zh-TW" altLang="zh-TW" sz="1200" dirty="0"/>
              <a:t>，其中</a:t>
            </a:r>
            <a:r>
              <a:rPr lang="en-US" altLang="zh-TW" sz="1200" dirty="0"/>
              <a:t>50</a:t>
            </a:r>
            <a:r>
              <a:rPr lang="zh-TW" altLang="zh-TW" sz="1200" dirty="0"/>
              <a:t>代表輕度風切，</a:t>
            </a:r>
            <a:r>
              <a:rPr lang="en-US" altLang="zh-TW" sz="1200" dirty="0"/>
              <a:t>100</a:t>
            </a:r>
            <a:r>
              <a:rPr lang="zh-TW" altLang="zh-TW" sz="1200" dirty="0"/>
              <a:t>代表中度風</a:t>
            </a:r>
            <a:r>
              <a:rPr lang="zh-TW" altLang="zh-TW" sz="1200" dirty="0" smtClean="0"/>
              <a:t>切</a:t>
            </a:r>
            <a:endParaRPr lang="en-US" altLang="zh-TW" sz="1200" dirty="0" smtClean="0"/>
          </a:p>
          <a:p>
            <a:r>
              <a:rPr lang="zh-TW" altLang="zh-TW" dirty="0" smtClean="0"/>
              <a:t>氣象台</a:t>
            </a:r>
            <a:r>
              <a:rPr lang="zh-TW" altLang="en-US" dirty="0" smtClean="0"/>
              <a:t>風切</a:t>
            </a:r>
            <a:r>
              <a:rPr lang="zh-TW" altLang="zh-TW" dirty="0" smtClean="0"/>
              <a:t>報告</a:t>
            </a:r>
            <a:r>
              <a:rPr lang="zh-TW" altLang="zh-TW" dirty="0"/>
              <a:t>，</a:t>
            </a:r>
            <a:r>
              <a:rPr lang="zh-TW" altLang="zh-TW" dirty="0" smtClean="0"/>
              <a:t>於</a:t>
            </a:r>
            <a:r>
              <a:rPr lang="en-US" altLang="zh-TW" dirty="0" smtClean="0"/>
              <a:t>5</a:t>
            </a:r>
            <a:r>
              <a:rPr lang="zh-TW" altLang="en-US" dirty="0" smtClean="0"/>
              <a:t>日</a:t>
            </a:r>
            <a:r>
              <a:rPr lang="en-US" altLang="zh-TW" dirty="0" smtClean="0">
                <a:solidFill>
                  <a:srgbClr val="FF0000"/>
                </a:solidFill>
              </a:rPr>
              <a:t>0100- </a:t>
            </a:r>
            <a:r>
              <a:rPr lang="en-US" altLang="zh-TW" dirty="0">
                <a:solidFill>
                  <a:srgbClr val="FF0000"/>
                </a:solidFill>
              </a:rPr>
              <a:t>0600 Z</a:t>
            </a:r>
            <a:r>
              <a:rPr lang="zh-TW" altLang="zh-TW" dirty="0"/>
              <a:t>發布</a:t>
            </a:r>
            <a:r>
              <a:rPr lang="en-US" altLang="zh-TW" dirty="0" smtClean="0"/>
              <a:t>R10</a:t>
            </a:r>
            <a:r>
              <a:rPr lang="zh-TW" altLang="zh-TW" dirty="0" smtClean="0"/>
              <a:t>輕度</a:t>
            </a:r>
            <a:r>
              <a:rPr lang="zh-TW" altLang="zh-TW" dirty="0"/>
              <a:t>到中度風切</a:t>
            </a:r>
            <a:r>
              <a:rPr lang="zh-TW" altLang="zh-TW" dirty="0" smtClean="0"/>
              <a:t>報告。</a:t>
            </a:r>
            <a:r>
              <a:rPr lang="zh-TW" altLang="zh-TW" dirty="0" smtClean="0">
                <a:solidFill>
                  <a:srgbClr val="FF0000"/>
                </a:solidFill>
              </a:rPr>
              <a:t>風</a:t>
            </a:r>
            <a:r>
              <a:rPr lang="zh-TW" altLang="zh-TW" dirty="0">
                <a:solidFill>
                  <a:srgbClr val="FF0000"/>
                </a:solidFill>
              </a:rPr>
              <a:t>切警告系統</a:t>
            </a:r>
            <a:r>
              <a:rPr lang="zh-TW" altLang="zh-TW" dirty="0"/>
              <a:t>僅僅於</a:t>
            </a:r>
            <a:r>
              <a:rPr lang="en-US" altLang="zh-TW" dirty="0">
                <a:solidFill>
                  <a:srgbClr val="FF0000"/>
                </a:solidFill>
              </a:rPr>
              <a:t>0100Z</a:t>
            </a:r>
            <a:r>
              <a:rPr lang="zh-TW" altLang="zh-TW" dirty="0"/>
              <a:t>在強陣風</a:t>
            </a:r>
            <a:r>
              <a:rPr lang="en-US" altLang="zh-TW" dirty="0"/>
              <a:t>19KT</a:t>
            </a:r>
            <a:r>
              <a:rPr lang="zh-TW" altLang="zh-TW" dirty="0"/>
              <a:t>下</a:t>
            </a:r>
            <a:r>
              <a:rPr lang="zh-TW" altLang="zh-TW" dirty="0" smtClean="0"/>
              <a:t>，發出</a:t>
            </a:r>
            <a:r>
              <a:rPr lang="zh-TW" altLang="zh-TW" dirty="0"/>
              <a:t>輕度和中度風切警告各</a:t>
            </a:r>
            <a:r>
              <a:rPr lang="en-US" altLang="zh-TW" dirty="0"/>
              <a:t>1</a:t>
            </a:r>
            <a:r>
              <a:rPr lang="zh-TW" altLang="zh-TW" dirty="0" smtClean="0"/>
              <a:t>次</a:t>
            </a:r>
            <a:r>
              <a:rPr lang="zh-TW" altLang="en-US" dirty="0" smtClean="0"/>
              <a:t>。</a:t>
            </a:r>
            <a:endParaRPr lang="en-US" altLang="zh-TW" dirty="0" smtClean="0"/>
          </a:p>
          <a:p>
            <a:r>
              <a:rPr lang="zh-TW" altLang="zh-TW" dirty="0" smtClean="0"/>
              <a:t>顯見</a:t>
            </a:r>
            <a:r>
              <a:rPr lang="en-US" altLang="zh-TW" dirty="0">
                <a:solidFill>
                  <a:srgbClr val="FF0000"/>
                </a:solidFill>
              </a:rPr>
              <a:t>0200-0600Z</a:t>
            </a:r>
            <a:r>
              <a:rPr lang="zh-TW" altLang="zh-TW" dirty="0">
                <a:solidFill>
                  <a:srgbClr val="FF0000"/>
                </a:solidFill>
              </a:rPr>
              <a:t>警告系統沒有發出風切警告</a:t>
            </a:r>
            <a:r>
              <a:rPr lang="zh-TW" altLang="zh-TW" dirty="0" smtClean="0"/>
              <a:t>。</a:t>
            </a:r>
            <a:endParaRPr lang="en-US" altLang="zh-TW" dirty="0" smtClean="0"/>
          </a:p>
          <a:p>
            <a:r>
              <a:rPr lang="en-US" altLang="zh-TW" dirty="0"/>
              <a:t>5</a:t>
            </a:r>
            <a:r>
              <a:rPr lang="zh-TW" altLang="zh-TW" dirty="0" smtClean="0"/>
              <a:t>日</a:t>
            </a:r>
            <a:r>
              <a:rPr lang="en-US" altLang="zh-TW" dirty="0"/>
              <a:t>1200-2300Z </a:t>
            </a:r>
            <a:r>
              <a:rPr lang="zh-TW" altLang="en-US" dirty="0" smtClean="0"/>
              <a:t>機場</a:t>
            </a:r>
            <a:r>
              <a:rPr lang="zh-TW" altLang="zh-TW" dirty="0" smtClean="0"/>
              <a:t>最大</a:t>
            </a:r>
            <a:r>
              <a:rPr lang="zh-TW" altLang="zh-TW" dirty="0"/>
              <a:t>平均風向風速</a:t>
            </a:r>
            <a:r>
              <a:rPr lang="en-US" altLang="zh-TW" dirty="0"/>
              <a:t>VRB-280</a:t>
            </a:r>
            <a:r>
              <a:rPr lang="zh-TW" altLang="zh-TW" dirty="0"/>
              <a:t>°</a:t>
            </a:r>
            <a:r>
              <a:rPr lang="en-US" altLang="zh-TW" dirty="0"/>
              <a:t>-330</a:t>
            </a:r>
            <a:r>
              <a:rPr lang="zh-TW" altLang="zh-TW" dirty="0"/>
              <a:t>°</a:t>
            </a:r>
            <a:r>
              <a:rPr lang="en-US" altLang="zh-TW" dirty="0"/>
              <a:t>/08-13G15-24KT</a:t>
            </a:r>
            <a:r>
              <a:rPr lang="zh-TW" altLang="zh-TW" dirty="0" smtClean="0"/>
              <a:t>。風</a:t>
            </a:r>
            <a:r>
              <a:rPr lang="zh-TW" altLang="zh-TW" dirty="0"/>
              <a:t>切警告系統於</a:t>
            </a:r>
            <a:r>
              <a:rPr lang="en-US" altLang="zh-TW" dirty="0"/>
              <a:t>1200Z(1400Z)</a:t>
            </a:r>
            <a:r>
              <a:rPr lang="zh-TW" altLang="zh-TW" dirty="0"/>
              <a:t>，每小時發出輕度</a:t>
            </a:r>
            <a:r>
              <a:rPr lang="en-US" altLang="zh-TW" dirty="0"/>
              <a:t>5</a:t>
            </a:r>
            <a:r>
              <a:rPr lang="zh-TW" altLang="zh-TW" dirty="0"/>
              <a:t>次</a:t>
            </a:r>
            <a:r>
              <a:rPr lang="en-US" altLang="zh-TW" dirty="0"/>
              <a:t>(</a:t>
            </a:r>
            <a:r>
              <a:rPr lang="zh-TW" altLang="zh-TW" dirty="0"/>
              <a:t>輕度</a:t>
            </a:r>
            <a:r>
              <a:rPr lang="en-US" altLang="zh-TW" dirty="0"/>
              <a:t>8</a:t>
            </a:r>
            <a:r>
              <a:rPr lang="zh-TW" altLang="zh-TW" dirty="0"/>
              <a:t>次和</a:t>
            </a:r>
            <a:r>
              <a:rPr lang="en-US" altLang="zh-TW" dirty="0"/>
              <a:t>15</a:t>
            </a:r>
            <a:r>
              <a:rPr lang="zh-TW" altLang="zh-TW" dirty="0"/>
              <a:t>次中度</a:t>
            </a:r>
            <a:r>
              <a:rPr lang="en-US" altLang="zh-TW" dirty="0"/>
              <a:t>)</a:t>
            </a:r>
            <a:r>
              <a:rPr lang="zh-TW" altLang="zh-TW" dirty="0"/>
              <a:t>風切警告，更於</a:t>
            </a:r>
            <a:r>
              <a:rPr lang="en-US" altLang="zh-TW" dirty="0"/>
              <a:t>1800Z-2300Z</a:t>
            </a:r>
            <a:r>
              <a:rPr lang="zh-TW" altLang="zh-TW" dirty="0"/>
              <a:t>每小時發出</a:t>
            </a:r>
            <a:r>
              <a:rPr lang="en-US" altLang="zh-TW" dirty="0"/>
              <a:t>16-41</a:t>
            </a:r>
            <a:r>
              <a:rPr lang="zh-TW" altLang="zh-TW" dirty="0"/>
              <a:t>次風切警告，其中發出</a:t>
            </a:r>
            <a:r>
              <a:rPr lang="en-US" altLang="zh-TW" dirty="0"/>
              <a:t>8-22</a:t>
            </a:r>
            <a:r>
              <a:rPr lang="zh-TW" altLang="zh-TW" dirty="0"/>
              <a:t>次中度風切</a:t>
            </a:r>
            <a:r>
              <a:rPr lang="zh-TW" altLang="zh-TW" dirty="0" smtClean="0"/>
              <a:t>警告。</a:t>
            </a:r>
            <a:endParaRPr lang="en-US" altLang="zh-TW" dirty="0" smtClean="0"/>
          </a:p>
          <a:p>
            <a:r>
              <a:rPr lang="zh-TW" altLang="zh-TW" dirty="0" smtClean="0"/>
              <a:t>氣象台除了</a:t>
            </a:r>
            <a:r>
              <a:rPr lang="zh-TW" altLang="zh-TW" dirty="0"/>
              <a:t>於</a:t>
            </a:r>
            <a:r>
              <a:rPr lang="en-US" altLang="zh-TW" dirty="0"/>
              <a:t>1600Z-1700Z</a:t>
            </a:r>
            <a:r>
              <a:rPr lang="zh-TW" altLang="zh-TW" dirty="0"/>
              <a:t>沒有風切報告之外，於</a:t>
            </a:r>
            <a:r>
              <a:rPr lang="en-US" altLang="zh-TW" dirty="0"/>
              <a:t>1200-1500Z</a:t>
            </a:r>
            <a:r>
              <a:rPr lang="zh-TW" altLang="zh-TW" dirty="0"/>
              <a:t>和</a:t>
            </a:r>
            <a:r>
              <a:rPr lang="en-US" altLang="zh-TW" dirty="0"/>
              <a:t>1800-2300Z</a:t>
            </a:r>
            <a:r>
              <a:rPr lang="zh-TW" altLang="zh-TW" dirty="0"/>
              <a:t>發布</a:t>
            </a:r>
            <a:r>
              <a:rPr lang="en-US" altLang="zh-TW" dirty="0"/>
              <a:t>R10</a:t>
            </a:r>
            <a:r>
              <a:rPr lang="zh-TW" altLang="zh-TW" dirty="0"/>
              <a:t>跑道輕度到中度風切報告，其中於</a:t>
            </a:r>
            <a:r>
              <a:rPr lang="en-US" altLang="zh-TW" dirty="0"/>
              <a:t>2300Z</a:t>
            </a:r>
            <a:r>
              <a:rPr lang="zh-TW" altLang="zh-TW" dirty="0"/>
              <a:t>兩跑道頭</a:t>
            </a:r>
            <a:r>
              <a:rPr lang="en-US" altLang="zh-TW" dirty="0"/>
              <a:t>(R10</a:t>
            </a:r>
            <a:r>
              <a:rPr lang="zh-TW" altLang="zh-TW" dirty="0"/>
              <a:t>和</a:t>
            </a:r>
            <a:r>
              <a:rPr lang="en-US" altLang="zh-TW" dirty="0"/>
              <a:t>R28)</a:t>
            </a:r>
            <a:r>
              <a:rPr lang="zh-TW" altLang="zh-TW" dirty="0"/>
              <a:t>都有中度風切</a:t>
            </a:r>
            <a:r>
              <a:rPr lang="zh-TW" altLang="zh-TW" dirty="0" smtClean="0"/>
              <a:t>報告。</a:t>
            </a:r>
            <a:endParaRPr lang="zh-TW" altLang="zh-TW" dirty="0"/>
          </a:p>
          <a:p>
            <a:endParaRPr lang="en-US" altLang="zh-TW" dirty="0"/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274750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/>
          </a:bodyPr>
          <a:lstStyle/>
          <a:p>
            <a: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2013</a:t>
            </a:r>
            <a:r>
              <a:rPr lang="zh-TW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年</a:t>
            </a:r>
            <a: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10</a:t>
            </a:r>
            <a:r>
              <a:rPr lang="zh-TW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月</a:t>
            </a:r>
            <a: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5-6</a:t>
            </a:r>
            <a:r>
              <a:rPr lang="zh-TW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日</a:t>
            </a:r>
            <a:r>
              <a:rPr lang="zh-TW" altLang="zh-TW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松山低空</a:t>
            </a:r>
            <a:r>
              <a:rPr lang="zh-TW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風</a:t>
            </a:r>
            <a:r>
              <a:rPr lang="zh-TW" altLang="zh-TW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切</a:t>
            </a:r>
            <a:r>
              <a:rPr lang="en-US" altLang="zh-TW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(II)</a:t>
            </a:r>
            <a:endParaRPr lang="zh-TW" altLang="en-US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268760"/>
            <a:ext cx="3744416" cy="2304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789040"/>
            <a:ext cx="3744416" cy="2664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矩形 4"/>
          <p:cNvSpPr/>
          <p:nvPr/>
        </p:nvSpPr>
        <p:spPr>
          <a:xfrm>
            <a:off x="4644008" y="1268760"/>
            <a:ext cx="4392488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6</a:t>
            </a:r>
            <a:r>
              <a:rPr lang="zh-TW" altLang="zh-TW" sz="1600" dirty="0">
                <a:latin typeface="標楷體" panose="03000509000000000000" pitchFamily="65" charset="-120"/>
                <a:ea typeface="標楷體" panose="03000509000000000000" pitchFamily="65" charset="-120"/>
              </a:rPr>
              <a:t>日</a:t>
            </a:r>
            <a:r>
              <a:rPr lang="en-US" altLang="zh-TW" sz="1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0000-1100Z</a:t>
            </a:r>
            <a:r>
              <a:rPr lang="zh-TW" altLang="zh-TW" sz="1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機場</a:t>
            </a:r>
            <a:r>
              <a:rPr lang="zh-TW" altLang="zh-TW" sz="1600" dirty="0">
                <a:latin typeface="標楷體" panose="03000509000000000000" pitchFamily="65" charset="-120"/>
                <a:ea typeface="標楷體" panose="03000509000000000000" pitchFamily="65" charset="-120"/>
              </a:rPr>
              <a:t>氣壓於</a:t>
            </a:r>
            <a:r>
              <a:rPr lang="en-US" altLang="zh-TW" sz="1600" dirty="0">
                <a:latin typeface="標楷體" panose="03000509000000000000" pitchFamily="65" charset="-120"/>
                <a:ea typeface="標楷體" panose="03000509000000000000" pitchFamily="65" charset="-120"/>
              </a:rPr>
              <a:t>0130Z</a:t>
            </a:r>
            <a:r>
              <a:rPr lang="zh-TW" altLang="zh-TW" sz="1600" dirty="0">
                <a:latin typeface="標楷體" panose="03000509000000000000" pitchFamily="65" charset="-120"/>
                <a:ea typeface="標楷體" panose="03000509000000000000" pitchFamily="65" charset="-120"/>
              </a:rPr>
              <a:t>降至</a:t>
            </a:r>
            <a:r>
              <a:rPr lang="en-US" altLang="zh-TW" sz="1600" dirty="0">
                <a:latin typeface="標楷體" panose="03000509000000000000" pitchFamily="65" charset="-120"/>
                <a:ea typeface="標楷體" panose="03000509000000000000" pitchFamily="65" charset="-120"/>
              </a:rPr>
              <a:t>1001 </a:t>
            </a:r>
            <a:r>
              <a:rPr lang="en-US" altLang="zh-TW" sz="1600" dirty="0" err="1">
                <a:latin typeface="標楷體" panose="03000509000000000000" pitchFamily="65" charset="-120"/>
                <a:ea typeface="標楷體" panose="03000509000000000000" pitchFamily="65" charset="-120"/>
              </a:rPr>
              <a:t>hPa</a:t>
            </a:r>
            <a:r>
              <a:rPr lang="zh-TW" altLang="zh-TW" sz="1600" dirty="0">
                <a:latin typeface="標楷體" panose="03000509000000000000" pitchFamily="65" charset="-120"/>
                <a:ea typeface="標楷體" panose="03000509000000000000" pitchFamily="65" charset="-120"/>
              </a:rPr>
              <a:t>以下，於</a:t>
            </a:r>
            <a:r>
              <a:rPr lang="en-US" altLang="zh-TW" sz="1600" dirty="0">
                <a:latin typeface="標楷體" panose="03000509000000000000" pitchFamily="65" charset="-120"/>
                <a:ea typeface="標楷體" panose="03000509000000000000" pitchFamily="65" charset="-120"/>
              </a:rPr>
              <a:t>0530-0630Z</a:t>
            </a:r>
            <a:r>
              <a:rPr lang="zh-TW" altLang="zh-TW" sz="1600" dirty="0">
                <a:latin typeface="標楷體" panose="03000509000000000000" pitchFamily="65" charset="-120"/>
                <a:ea typeface="標楷體" panose="03000509000000000000" pitchFamily="65" charset="-120"/>
              </a:rPr>
              <a:t>氣壓降至最低，達</a:t>
            </a:r>
            <a:r>
              <a:rPr lang="en-US" altLang="zh-TW" sz="1600" dirty="0">
                <a:latin typeface="標楷體" panose="03000509000000000000" pitchFamily="65" charset="-120"/>
                <a:ea typeface="標楷體" panose="03000509000000000000" pitchFamily="65" charset="-120"/>
              </a:rPr>
              <a:t>997.3hPa</a:t>
            </a:r>
            <a:r>
              <a:rPr lang="zh-TW" altLang="zh-TW" sz="1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，最大</a:t>
            </a:r>
            <a:r>
              <a:rPr lang="zh-TW" altLang="zh-TW" sz="1600" dirty="0">
                <a:latin typeface="標楷體" panose="03000509000000000000" pitchFamily="65" charset="-120"/>
                <a:ea typeface="標楷體" panose="03000509000000000000" pitchFamily="65" charset="-120"/>
              </a:rPr>
              <a:t>平均風向風速</a:t>
            </a:r>
            <a:r>
              <a:rPr lang="en-US" altLang="zh-TW" sz="1600" dirty="0">
                <a:latin typeface="標楷體" panose="03000509000000000000" pitchFamily="65" charset="-120"/>
                <a:ea typeface="標楷體" panose="03000509000000000000" pitchFamily="65" charset="-120"/>
              </a:rPr>
              <a:t>220</a:t>
            </a:r>
            <a:r>
              <a:rPr lang="zh-TW" altLang="zh-TW" sz="1600" dirty="0">
                <a:latin typeface="標楷體" panose="03000509000000000000" pitchFamily="65" charset="-120"/>
                <a:ea typeface="標楷體" panose="03000509000000000000" pitchFamily="65" charset="-120"/>
              </a:rPr>
              <a:t>°</a:t>
            </a:r>
            <a:r>
              <a:rPr lang="en-US" altLang="zh-TW" sz="1600" dirty="0">
                <a:latin typeface="標楷體" panose="03000509000000000000" pitchFamily="65" charset="-120"/>
                <a:ea typeface="標楷體" panose="03000509000000000000" pitchFamily="65" charset="-120"/>
              </a:rPr>
              <a:t>-310</a:t>
            </a:r>
            <a:r>
              <a:rPr lang="zh-TW" altLang="zh-TW" sz="1600" dirty="0">
                <a:latin typeface="標楷體" panose="03000509000000000000" pitchFamily="65" charset="-120"/>
                <a:ea typeface="標楷體" panose="03000509000000000000" pitchFamily="65" charset="-120"/>
              </a:rPr>
              <a:t>°</a:t>
            </a:r>
            <a:r>
              <a:rPr lang="en-US" altLang="zh-TW" sz="1600" dirty="0">
                <a:latin typeface="標楷體" panose="03000509000000000000" pitchFamily="65" charset="-120"/>
                <a:ea typeface="標楷體" panose="03000509000000000000" pitchFamily="65" charset="-120"/>
              </a:rPr>
              <a:t>/15-8G20-42KT</a:t>
            </a:r>
            <a:r>
              <a:rPr lang="zh-TW" altLang="zh-TW" sz="1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sz="16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zh-TW" sz="1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風</a:t>
            </a:r>
            <a:r>
              <a:rPr lang="zh-TW" altLang="zh-TW" sz="1600" dirty="0">
                <a:latin typeface="標楷體" panose="03000509000000000000" pitchFamily="65" charset="-120"/>
                <a:ea typeface="標楷體" panose="03000509000000000000" pitchFamily="65" charset="-120"/>
              </a:rPr>
              <a:t>切警告系統於</a:t>
            </a:r>
            <a:r>
              <a:rPr lang="en-US" altLang="zh-TW" sz="1600" dirty="0">
                <a:latin typeface="標楷體" panose="03000509000000000000" pitchFamily="65" charset="-120"/>
                <a:ea typeface="標楷體" panose="03000509000000000000" pitchFamily="65" charset="-120"/>
              </a:rPr>
              <a:t>0000-1000Z</a:t>
            </a:r>
            <a:r>
              <a:rPr lang="zh-TW" altLang="zh-TW" sz="1600" dirty="0">
                <a:latin typeface="標楷體" panose="03000509000000000000" pitchFamily="65" charset="-120"/>
                <a:ea typeface="標楷體" panose="03000509000000000000" pitchFamily="65" charset="-120"/>
              </a:rPr>
              <a:t>，每小時發出</a:t>
            </a:r>
            <a:r>
              <a:rPr lang="en-US" altLang="zh-TW" sz="16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3-293</a:t>
            </a:r>
            <a:r>
              <a:rPr lang="zh-TW" altLang="zh-TW" sz="16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次風切警告</a:t>
            </a:r>
            <a:r>
              <a:rPr lang="zh-TW" altLang="zh-TW" sz="1600" dirty="0">
                <a:latin typeface="標楷體" panose="03000509000000000000" pitchFamily="65" charset="-120"/>
                <a:ea typeface="標楷體" panose="03000509000000000000" pitchFamily="65" charset="-120"/>
              </a:rPr>
              <a:t>，其中發出</a:t>
            </a:r>
            <a:r>
              <a:rPr lang="zh-TW" altLang="zh-TW" sz="16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中度風切</a:t>
            </a:r>
            <a:r>
              <a:rPr lang="en-US" altLang="zh-TW" sz="16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3-218</a:t>
            </a:r>
            <a:r>
              <a:rPr lang="zh-TW" altLang="zh-TW" sz="16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次和強烈風切</a:t>
            </a:r>
            <a:r>
              <a:rPr lang="en-US" altLang="zh-TW" sz="16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2-16</a:t>
            </a:r>
            <a:r>
              <a:rPr lang="zh-TW" altLang="zh-TW" sz="16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次</a:t>
            </a:r>
            <a:r>
              <a:rPr lang="zh-TW" altLang="zh-TW" sz="1600" dirty="0">
                <a:latin typeface="標楷體" panose="03000509000000000000" pitchFamily="65" charset="-120"/>
                <a:ea typeface="標楷體" panose="03000509000000000000" pitchFamily="65" charset="-120"/>
              </a:rPr>
              <a:t>，尤其於</a:t>
            </a:r>
            <a:r>
              <a:rPr lang="en-US" altLang="zh-TW" sz="16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0600Z</a:t>
            </a:r>
            <a:r>
              <a:rPr lang="zh-TW" altLang="zh-TW" sz="16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發出輕度風切</a:t>
            </a:r>
            <a:r>
              <a:rPr lang="en-US" altLang="zh-TW" sz="16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61</a:t>
            </a:r>
            <a:r>
              <a:rPr lang="zh-TW" altLang="zh-TW" sz="16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次、中度風切</a:t>
            </a:r>
            <a:r>
              <a:rPr lang="en-US" altLang="zh-TW" sz="16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218</a:t>
            </a:r>
            <a:r>
              <a:rPr lang="zh-TW" altLang="zh-TW" sz="16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次和強烈風切</a:t>
            </a:r>
            <a:r>
              <a:rPr lang="en-US" altLang="zh-TW" sz="16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14</a:t>
            </a:r>
            <a:r>
              <a:rPr lang="zh-TW" altLang="zh-TW" sz="16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次</a:t>
            </a:r>
            <a:r>
              <a:rPr lang="zh-TW" altLang="zh-TW" sz="1600" dirty="0">
                <a:latin typeface="標楷體" panose="03000509000000000000" pitchFamily="65" charset="-120"/>
                <a:ea typeface="標楷體" panose="03000509000000000000" pitchFamily="65" charset="-120"/>
              </a:rPr>
              <a:t>，總計</a:t>
            </a:r>
            <a:r>
              <a:rPr lang="en-US" altLang="zh-TW" sz="16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zh-TW" sz="16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小時高達</a:t>
            </a:r>
            <a:r>
              <a:rPr lang="en-US" altLang="zh-TW" sz="16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293</a:t>
            </a:r>
            <a:r>
              <a:rPr lang="zh-TW" altLang="zh-TW" sz="16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次風</a:t>
            </a:r>
            <a:r>
              <a:rPr lang="zh-TW" altLang="zh-TW" sz="16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切。</a:t>
            </a:r>
            <a:endParaRPr lang="en-US" altLang="zh-TW" sz="1600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zh-TW" sz="1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氣象台於</a:t>
            </a:r>
            <a:r>
              <a:rPr lang="en-US" altLang="zh-TW" sz="1600" dirty="0">
                <a:latin typeface="標楷體" panose="03000509000000000000" pitchFamily="65" charset="-120"/>
                <a:ea typeface="標楷體" panose="03000509000000000000" pitchFamily="65" charset="-120"/>
              </a:rPr>
              <a:t>0000-1100Z</a:t>
            </a:r>
            <a:r>
              <a:rPr lang="zh-TW" altLang="zh-TW" sz="1600" dirty="0">
                <a:latin typeface="標楷體" panose="03000509000000000000" pitchFamily="65" charset="-120"/>
                <a:ea typeface="標楷體" panose="03000509000000000000" pitchFamily="65" charset="-120"/>
              </a:rPr>
              <a:t>發布</a:t>
            </a:r>
            <a:r>
              <a:rPr lang="en-US" altLang="zh-TW" sz="1600" dirty="0">
                <a:latin typeface="標楷體" panose="03000509000000000000" pitchFamily="65" charset="-120"/>
                <a:ea typeface="標楷體" panose="03000509000000000000" pitchFamily="65" charset="-120"/>
              </a:rPr>
              <a:t>R28</a:t>
            </a:r>
            <a:r>
              <a:rPr lang="zh-TW" altLang="zh-TW" sz="1600" dirty="0">
                <a:latin typeface="標楷體" panose="03000509000000000000" pitchFamily="65" charset="-120"/>
                <a:ea typeface="標楷體" panose="03000509000000000000" pitchFamily="65" charset="-120"/>
              </a:rPr>
              <a:t>跑道輕度到中度風切</a:t>
            </a:r>
            <a:r>
              <a:rPr lang="zh-TW" altLang="zh-TW" sz="1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報告。</a:t>
            </a:r>
            <a:endParaRPr lang="en-US" altLang="zh-TW" sz="16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1600" dirty="0">
                <a:latin typeface="標楷體" panose="03000509000000000000" pitchFamily="65" charset="-120"/>
                <a:ea typeface="標楷體" panose="03000509000000000000" pitchFamily="65" charset="-120"/>
              </a:rPr>
              <a:t>6</a:t>
            </a:r>
            <a:r>
              <a:rPr lang="zh-TW" altLang="zh-TW" sz="1600" dirty="0">
                <a:latin typeface="標楷體" panose="03000509000000000000" pitchFamily="65" charset="-120"/>
                <a:ea typeface="標楷體" panose="03000509000000000000" pitchFamily="65" charset="-120"/>
              </a:rPr>
              <a:t>日</a:t>
            </a:r>
            <a:r>
              <a:rPr lang="en-US" altLang="zh-TW" sz="1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1200Z</a:t>
            </a:r>
            <a:r>
              <a:rPr lang="zh-TW" altLang="zh-TW" sz="1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機場</a:t>
            </a:r>
            <a:r>
              <a:rPr lang="zh-TW" altLang="zh-TW" sz="1600" dirty="0">
                <a:latin typeface="標楷體" panose="03000509000000000000" pitchFamily="65" charset="-120"/>
                <a:ea typeface="標楷體" panose="03000509000000000000" pitchFamily="65" charset="-120"/>
              </a:rPr>
              <a:t>氣壓回升至</a:t>
            </a:r>
            <a:r>
              <a:rPr lang="en-US" altLang="zh-TW" sz="1600" dirty="0">
                <a:latin typeface="標楷體" panose="03000509000000000000" pitchFamily="65" charset="-120"/>
                <a:ea typeface="標楷體" panose="03000509000000000000" pitchFamily="65" charset="-120"/>
              </a:rPr>
              <a:t>1001hPa</a:t>
            </a:r>
            <a:r>
              <a:rPr lang="zh-TW" altLang="zh-TW" sz="1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以上，</a:t>
            </a:r>
            <a:r>
              <a:rPr lang="zh-TW" altLang="zh-TW" sz="1600" dirty="0">
                <a:latin typeface="標楷體" panose="03000509000000000000" pitchFamily="65" charset="-120"/>
                <a:ea typeface="標楷體" panose="03000509000000000000" pitchFamily="65" charset="-120"/>
              </a:rPr>
              <a:t>最大平均風向風速</a:t>
            </a:r>
            <a:r>
              <a:rPr lang="en-US" altLang="zh-TW" sz="1600" dirty="0">
                <a:latin typeface="標楷體" panose="03000509000000000000" pitchFamily="65" charset="-120"/>
                <a:ea typeface="標楷體" panose="03000509000000000000" pitchFamily="65" charset="-120"/>
              </a:rPr>
              <a:t>080</a:t>
            </a:r>
            <a:r>
              <a:rPr lang="zh-TW" altLang="zh-TW" sz="1600" dirty="0">
                <a:latin typeface="標楷體" panose="03000509000000000000" pitchFamily="65" charset="-120"/>
                <a:ea typeface="標楷體" panose="03000509000000000000" pitchFamily="65" charset="-120"/>
              </a:rPr>
              <a:t>°</a:t>
            </a:r>
            <a:r>
              <a:rPr lang="en-US" altLang="zh-TW" sz="1600" dirty="0">
                <a:latin typeface="標楷體" panose="03000509000000000000" pitchFamily="65" charset="-120"/>
                <a:ea typeface="標楷體" panose="03000509000000000000" pitchFamily="65" charset="-120"/>
              </a:rPr>
              <a:t>-130</a:t>
            </a:r>
            <a:r>
              <a:rPr lang="zh-TW" altLang="zh-TW" sz="1600" dirty="0">
                <a:latin typeface="標楷體" panose="03000509000000000000" pitchFamily="65" charset="-120"/>
                <a:ea typeface="標楷體" panose="03000509000000000000" pitchFamily="65" charset="-120"/>
              </a:rPr>
              <a:t>°</a:t>
            </a:r>
            <a:r>
              <a:rPr lang="en-US" altLang="zh-TW" sz="1600" dirty="0">
                <a:latin typeface="標楷體" panose="03000509000000000000" pitchFamily="65" charset="-120"/>
                <a:ea typeface="標楷體" panose="03000509000000000000" pitchFamily="65" charset="-120"/>
              </a:rPr>
              <a:t>/9G13KT</a:t>
            </a:r>
            <a:r>
              <a:rPr lang="zh-TW" altLang="zh-TW" sz="1600" dirty="0">
                <a:latin typeface="標楷體" panose="03000509000000000000" pitchFamily="65" charset="-120"/>
                <a:ea typeface="標楷體" panose="03000509000000000000" pitchFamily="65" charset="-120"/>
              </a:rPr>
              <a:t>以下</a:t>
            </a:r>
            <a:r>
              <a:rPr lang="zh-TW" altLang="zh-TW" sz="1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sz="16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zh-TW" sz="1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風</a:t>
            </a:r>
            <a:r>
              <a:rPr lang="zh-TW" altLang="zh-TW" sz="1600" dirty="0">
                <a:latin typeface="標楷體" panose="03000509000000000000" pitchFamily="65" charset="-120"/>
                <a:ea typeface="標楷體" panose="03000509000000000000" pitchFamily="65" charset="-120"/>
              </a:rPr>
              <a:t>切警告系統不再</a:t>
            </a:r>
            <a:r>
              <a:rPr lang="zh-TW" altLang="zh-TW" sz="1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發出警告，氣象台</a:t>
            </a:r>
            <a:r>
              <a:rPr lang="zh-TW" altLang="zh-TW" sz="1600" dirty="0">
                <a:latin typeface="標楷體" panose="03000509000000000000" pitchFamily="65" charset="-120"/>
                <a:ea typeface="標楷體" panose="03000509000000000000" pitchFamily="65" charset="-120"/>
              </a:rPr>
              <a:t>也沒有風切報告</a:t>
            </a:r>
            <a:r>
              <a:rPr lang="zh-TW" altLang="zh-TW" sz="1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sz="16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zh-TW" sz="1600" dirty="0">
                <a:latin typeface="標楷體" panose="03000509000000000000" pitchFamily="65" charset="-120"/>
                <a:ea typeface="標楷體" panose="03000509000000000000" pitchFamily="65" charset="-120"/>
              </a:rPr>
              <a:t>顯示颱風暴風圈逐漸</a:t>
            </a:r>
            <a:r>
              <a:rPr lang="zh-TW" altLang="zh-TW" sz="1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接近，</a:t>
            </a:r>
            <a:r>
              <a:rPr lang="zh-TW" altLang="zh-TW" sz="1600" dirty="0">
                <a:latin typeface="標楷體" panose="03000509000000000000" pitchFamily="65" charset="-120"/>
                <a:ea typeface="標楷體" panose="03000509000000000000" pitchFamily="65" charset="-120"/>
              </a:rPr>
              <a:t>風速逐漸增強，</a:t>
            </a:r>
            <a:r>
              <a:rPr lang="en-US" altLang="zh-TW" sz="1600" dirty="0">
                <a:latin typeface="標楷體" panose="03000509000000000000" pitchFamily="65" charset="-120"/>
                <a:ea typeface="標楷體" panose="03000509000000000000" pitchFamily="65" charset="-120"/>
              </a:rPr>
              <a:t>R10</a:t>
            </a:r>
            <a:r>
              <a:rPr lang="zh-TW" altLang="zh-TW" sz="1600" dirty="0">
                <a:latin typeface="標楷體" panose="03000509000000000000" pitchFamily="65" charset="-120"/>
                <a:ea typeface="標楷體" panose="03000509000000000000" pitchFamily="65" charset="-120"/>
              </a:rPr>
              <a:t>風切斷斷續續發生</a:t>
            </a:r>
            <a:r>
              <a:rPr lang="zh-TW" altLang="zh-TW" sz="1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；</a:t>
            </a:r>
            <a:endParaRPr lang="en-US" altLang="zh-TW" sz="16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zh-TW" sz="1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暴風</a:t>
            </a:r>
            <a:r>
              <a:rPr lang="zh-TW" altLang="zh-TW" sz="1600" dirty="0">
                <a:latin typeface="標楷體" panose="03000509000000000000" pitchFamily="65" charset="-120"/>
                <a:ea typeface="標楷體" panose="03000509000000000000" pitchFamily="65" charset="-120"/>
              </a:rPr>
              <a:t>圈侵襲時，風速達到最強，</a:t>
            </a:r>
            <a:r>
              <a:rPr lang="en-US" altLang="zh-TW" sz="1600" dirty="0">
                <a:latin typeface="標楷體" panose="03000509000000000000" pitchFamily="65" charset="-120"/>
                <a:ea typeface="標楷體" panose="03000509000000000000" pitchFamily="65" charset="-120"/>
              </a:rPr>
              <a:t>R28</a:t>
            </a:r>
            <a:r>
              <a:rPr lang="zh-TW" altLang="zh-TW" sz="1600" dirty="0">
                <a:latin typeface="標楷體" panose="03000509000000000000" pitchFamily="65" charset="-120"/>
                <a:ea typeface="標楷體" panose="03000509000000000000" pitchFamily="65" charset="-120"/>
              </a:rPr>
              <a:t>風切發生頻繁且強烈</a:t>
            </a:r>
            <a:r>
              <a:rPr lang="zh-TW" altLang="zh-TW" sz="1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；</a:t>
            </a:r>
            <a:endParaRPr lang="en-US" altLang="zh-TW" sz="16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zh-TW" sz="1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暴風</a:t>
            </a:r>
            <a:r>
              <a:rPr lang="zh-TW" altLang="zh-TW" sz="1600" dirty="0">
                <a:latin typeface="標楷體" panose="03000509000000000000" pitchFamily="65" charset="-120"/>
                <a:ea typeface="標楷體" panose="03000509000000000000" pitchFamily="65" charset="-120"/>
              </a:rPr>
              <a:t>圈遠離之後，風速減弱，就不再發生風切</a:t>
            </a:r>
            <a:r>
              <a:rPr lang="zh-TW" altLang="zh-TW" sz="1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zh-TW" altLang="en-US" sz="1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286055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/>
          </a:bodyPr>
          <a:lstStyle/>
          <a:p>
            <a:r>
              <a:rPr lang="en-US" altLang="zh-TW" sz="3000" dirty="0" smtClean="0"/>
              <a:t>10</a:t>
            </a:r>
            <a:r>
              <a:rPr lang="zh-TW" altLang="zh-TW" sz="3000" dirty="0"/>
              <a:t>月</a:t>
            </a:r>
            <a:r>
              <a:rPr lang="en-US" altLang="zh-TW" sz="3000" dirty="0"/>
              <a:t>5-6</a:t>
            </a:r>
            <a:r>
              <a:rPr lang="zh-TW" altLang="zh-TW" sz="3000" dirty="0" smtClean="0"/>
              <a:t>日機場風速</a:t>
            </a:r>
            <a:r>
              <a:rPr lang="en-US" altLang="zh-TW" sz="3000" dirty="0" smtClean="0"/>
              <a:t>&gt;1σ </a:t>
            </a:r>
            <a:r>
              <a:rPr lang="zh-TW" altLang="zh-TW" sz="3000" dirty="0"/>
              <a:t>之</a:t>
            </a:r>
            <a:r>
              <a:rPr lang="zh-TW" altLang="zh-TW" sz="3000" dirty="0" smtClean="0"/>
              <a:t>分布</a:t>
            </a:r>
            <a:r>
              <a:rPr lang="en-US" altLang="zh-TW" sz="3000" dirty="0" smtClean="0"/>
              <a:t>(I)</a:t>
            </a:r>
            <a:endParaRPr lang="zh-TW" altLang="en-US" sz="3000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359" y="908720"/>
            <a:ext cx="5477791" cy="1728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204" y="2780928"/>
            <a:ext cx="5457947" cy="18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204" y="4653136"/>
            <a:ext cx="5457948" cy="163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文字方塊 2"/>
          <p:cNvSpPr txBox="1"/>
          <p:nvPr/>
        </p:nvSpPr>
        <p:spPr>
          <a:xfrm>
            <a:off x="6012160" y="980728"/>
            <a:ext cx="288032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/>
              <a:t>5</a:t>
            </a:r>
            <a:r>
              <a:rPr lang="zh-TW" altLang="zh-TW" dirty="0"/>
              <a:t>日</a:t>
            </a:r>
            <a:r>
              <a:rPr lang="en-US" altLang="zh-TW" dirty="0"/>
              <a:t>0000- 2300Z</a:t>
            </a:r>
            <a:r>
              <a:rPr lang="zh-TW" altLang="zh-TW" dirty="0"/>
              <a:t>暴風圈</a:t>
            </a:r>
            <a:r>
              <a:rPr lang="zh-TW" altLang="zh-TW" dirty="0" smtClean="0"/>
              <a:t>接近，</a:t>
            </a:r>
            <a:r>
              <a:rPr lang="en-US" altLang="zh-TW" dirty="0" smtClean="0"/>
              <a:t>R10</a:t>
            </a:r>
            <a:r>
              <a:rPr lang="zh-TW" altLang="zh-TW" dirty="0"/>
              <a:t>和</a:t>
            </a:r>
            <a:r>
              <a:rPr lang="en-US" altLang="zh-TW" dirty="0"/>
              <a:t>R28</a:t>
            </a:r>
            <a:r>
              <a:rPr lang="zh-TW" altLang="zh-TW" dirty="0" smtClean="0"/>
              <a:t>風速</a:t>
            </a:r>
            <a:r>
              <a:rPr lang="en-US" altLang="zh-TW" dirty="0" smtClean="0"/>
              <a:t>&gt;1</a:t>
            </a:r>
            <a:r>
              <a:rPr lang="zh-TW" altLang="zh-TW" dirty="0"/>
              <a:t>σ分別為</a:t>
            </a:r>
            <a:r>
              <a:rPr lang="en-US" altLang="zh-TW" dirty="0"/>
              <a:t>15.4KT</a:t>
            </a:r>
            <a:r>
              <a:rPr lang="zh-TW" altLang="zh-TW" dirty="0"/>
              <a:t>和</a:t>
            </a:r>
            <a:r>
              <a:rPr lang="en-US" altLang="zh-TW" dirty="0"/>
              <a:t>16.9KT</a:t>
            </a:r>
            <a:r>
              <a:rPr lang="zh-TW" altLang="zh-TW" dirty="0" smtClean="0"/>
              <a:t>。</a:t>
            </a:r>
            <a:endParaRPr lang="en-US" altLang="zh-TW" dirty="0" smtClean="0"/>
          </a:p>
          <a:p>
            <a:r>
              <a:rPr lang="en-US" altLang="zh-TW" dirty="0" smtClean="0"/>
              <a:t>5</a:t>
            </a:r>
            <a:r>
              <a:rPr lang="zh-TW" altLang="zh-TW" dirty="0"/>
              <a:t>日</a:t>
            </a:r>
            <a:r>
              <a:rPr lang="en-US" altLang="zh-TW" dirty="0"/>
              <a:t>0000-2300Z R10</a:t>
            </a:r>
            <a:r>
              <a:rPr lang="zh-TW" altLang="zh-TW" dirty="0"/>
              <a:t>和</a:t>
            </a:r>
            <a:r>
              <a:rPr lang="en-US" altLang="zh-TW" dirty="0"/>
              <a:t>R28</a:t>
            </a:r>
            <a:r>
              <a:rPr lang="zh-TW" altLang="zh-TW" dirty="0"/>
              <a:t>最大陣風出現</a:t>
            </a:r>
            <a:r>
              <a:rPr lang="en-US" altLang="zh-TW" dirty="0"/>
              <a:t>20-31KT</a:t>
            </a:r>
            <a:r>
              <a:rPr lang="zh-TW" altLang="zh-TW" dirty="0"/>
              <a:t>和</a:t>
            </a:r>
            <a:r>
              <a:rPr lang="en-US" altLang="zh-TW" dirty="0"/>
              <a:t>20-30KT</a:t>
            </a:r>
            <a:r>
              <a:rPr lang="zh-TW" altLang="zh-TW" dirty="0"/>
              <a:t>，其中</a:t>
            </a:r>
            <a:r>
              <a:rPr lang="en-US" altLang="zh-TW" dirty="0"/>
              <a:t>R10(R28)</a:t>
            </a:r>
            <a:r>
              <a:rPr lang="zh-TW" altLang="zh-TW" dirty="0"/>
              <a:t>於</a:t>
            </a:r>
            <a:r>
              <a:rPr lang="en-US" altLang="zh-TW" dirty="0"/>
              <a:t>1021Z(1032Z)</a:t>
            </a:r>
            <a:r>
              <a:rPr lang="zh-TW" altLang="zh-TW" dirty="0"/>
              <a:t>最大陣風出現</a:t>
            </a:r>
            <a:r>
              <a:rPr lang="en-US" altLang="zh-TW" dirty="0"/>
              <a:t>31KT(30KT</a:t>
            </a:r>
            <a:r>
              <a:rPr lang="en-US" altLang="zh-TW" dirty="0" smtClean="0"/>
              <a:t>)</a:t>
            </a:r>
            <a:r>
              <a:rPr lang="zh-TW" altLang="zh-TW" dirty="0" smtClean="0"/>
              <a:t> 。</a:t>
            </a:r>
            <a:endParaRPr lang="en-US" altLang="zh-TW" dirty="0" smtClean="0"/>
          </a:p>
          <a:p>
            <a:r>
              <a:rPr lang="en-US" altLang="zh-TW" dirty="0" smtClean="0"/>
              <a:t>5</a:t>
            </a:r>
            <a:r>
              <a:rPr lang="zh-TW" altLang="zh-TW" dirty="0" smtClean="0"/>
              <a:t>日風切期間</a:t>
            </a:r>
            <a:r>
              <a:rPr lang="en-US" altLang="zh-TW" dirty="0"/>
              <a:t>(0000-0600Z</a:t>
            </a:r>
            <a:r>
              <a:rPr lang="zh-TW" altLang="zh-TW" dirty="0"/>
              <a:t>、</a:t>
            </a:r>
            <a:r>
              <a:rPr lang="en-US" altLang="zh-TW" dirty="0"/>
              <a:t>1200-1500Z</a:t>
            </a:r>
            <a:r>
              <a:rPr lang="zh-TW" altLang="zh-TW" dirty="0"/>
              <a:t>和</a:t>
            </a:r>
            <a:r>
              <a:rPr lang="en-US" altLang="zh-TW" dirty="0"/>
              <a:t>1800-2300Z)</a:t>
            </a:r>
            <a:r>
              <a:rPr lang="zh-TW" altLang="zh-TW" dirty="0"/>
              <a:t>，除了</a:t>
            </a:r>
            <a:r>
              <a:rPr lang="en-US" altLang="zh-TW" dirty="0"/>
              <a:t>1500Z R10</a:t>
            </a:r>
            <a:r>
              <a:rPr lang="zh-TW" altLang="zh-TW" dirty="0"/>
              <a:t>或</a:t>
            </a:r>
            <a:r>
              <a:rPr lang="en-US" altLang="zh-TW" dirty="0"/>
              <a:t>R28</a:t>
            </a:r>
            <a:r>
              <a:rPr lang="zh-TW" altLang="zh-TW" dirty="0"/>
              <a:t>風速</a:t>
            </a:r>
            <a:r>
              <a:rPr lang="zh-TW" altLang="zh-TW" dirty="0" smtClean="0"/>
              <a:t>沒有</a:t>
            </a:r>
            <a:r>
              <a:rPr lang="en-US" altLang="zh-TW" dirty="0" smtClean="0"/>
              <a:t>&gt;1</a:t>
            </a:r>
            <a:r>
              <a:rPr lang="zh-TW" altLang="zh-TW" dirty="0"/>
              <a:t>σ之外，其餘時間，</a:t>
            </a:r>
            <a:r>
              <a:rPr lang="en-US" altLang="zh-TW" dirty="0"/>
              <a:t> R10</a:t>
            </a:r>
            <a:r>
              <a:rPr lang="zh-TW" altLang="zh-TW" dirty="0"/>
              <a:t>或</a:t>
            </a:r>
            <a:r>
              <a:rPr lang="en-US" altLang="zh-TW" dirty="0"/>
              <a:t>R2</a:t>
            </a:r>
            <a:r>
              <a:rPr lang="zh-TW" altLang="zh-TW" dirty="0"/>
              <a:t>風速</a:t>
            </a:r>
            <a:r>
              <a:rPr lang="zh-TW" altLang="zh-TW" dirty="0" smtClean="0"/>
              <a:t>都</a:t>
            </a:r>
            <a:r>
              <a:rPr lang="en-US" altLang="zh-TW" dirty="0" smtClean="0"/>
              <a:t>&gt;1</a:t>
            </a:r>
            <a:r>
              <a:rPr lang="zh-TW" altLang="zh-TW" dirty="0" smtClean="0"/>
              <a:t>σ。</a:t>
            </a:r>
            <a:endParaRPr lang="en-US" altLang="zh-TW" dirty="0" smtClean="0"/>
          </a:p>
          <a:p>
            <a:r>
              <a:rPr lang="zh-TW" altLang="zh-TW" dirty="0" smtClean="0"/>
              <a:t>另外</a:t>
            </a:r>
            <a:r>
              <a:rPr lang="zh-TW" altLang="zh-TW" dirty="0"/>
              <a:t>，於</a:t>
            </a:r>
            <a:r>
              <a:rPr lang="en-US" altLang="zh-TW" dirty="0"/>
              <a:t>5</a:t>
            </a:r>
            <a:r>
              <a:rPr lang="zh-TW" altLang="zh-TW" dirty="0"/>
              <a:t>日</a:t>
            </a:r>
            <a:r>
              <a:rPr lang="en-US" altLang="zh-TW" dirty="0"/>
              <a:t>0900-1100Z</a:t>
            </a:r>
            <a:r>
              <a:rPr lang="zh-TW" altLang="zh-TW" dirty="0"/>
              <a:t>機場沒有風切警告或報告，但</a:t>
            </a:r>
            <a:r>
              <a:rPr lang="en-US" altLang="zh-TW" dirty="0"/>
              <a:t>R10</a:t>
            </a:r>
            <a:r>
              <a:rPr lang="zh-TW" altLang="zh-TW" dirty="0"/>
              <a:t>或</a:t>
            </a:r>
            <a:r>
              <a:rPr lang="en-US" altLang="zh-TW" dirty="0"/>
              <a:t>R28</a:t>
            </a:r>
            <a:r>
              <a:rPr lang="zh-TW" altLang="zh-TW" dirty="0"/>
              <a:t>風速卻有風速</a:t>
            </a:r>
            <a:r>
              <a:rPr lang="zh-TW" altLang="zh-TW" dirty="0" smtClean="0"/>
              <a:t>都</a:t>
            </a:r>
            <a:r>
              <a:rPr lang="en-US" altLang="zh-TW" dirty="0" smtClean="0"/>
              <a:t>&gt;1</a:t>
            </a:r>
            <a:r>
              <a:rPr lang="zh-TW" altLang="zh-TW" dirty="0"/>
              <a:t>σ。</a:t>
            </a:r>
          </a:p>
        </p:txBody>
      </p:sp>
    </p:spTree>
    <p:extLst>
      <p:ext uri="{BB962C8B-B14F-4D97-AF65-F5344CB8AC3E}">
        <p14:creationId xmlns:p14="http://schemas.microsoft.com/office/powerpoint/2010/main" val="2012543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/>
          </a:bodyPr>
          <a:lstStyle/>
          <a:p>
            <a:r>
              <a:rPr lang="en-US" altLang="zh-TW" sz="3000" dirty="0" smtClean="0"/>
              <a:t>10</a:t>
            </a:r>
            <a:r>
              <a:rPr lang="zh-TW" altLang="zh-TW" sz="3000" dirty="0"/>
              <a:t>月</a:t>
            </a:r>
            <a:r>
              <a:rPr lang="en-US" altLang="zh-TW" sz="3000" dirty="0"/>
              <a:t>5-6</a:t>
            </a:r>
            <a:r>
              <a:rPr lang="zh-TW" altLang="zh-TW" sz="3000" dirty="0" smtClean="0"/>
              <a:t>日機場風速</a:t>
            </a:r>
            <a:r>
              <a:rPr lang="en-US" altLang="zh-TW" sz="3000" dirty="0" smtClean="0"/>
              <a:t>&gt;1σ </a:t>
            </a:r>
            <a:r>
              <a:rPr lang="zh-TW" altLang="zh-TW" sz="3000" dirty="0"/>
              <a:t>之</a:t>
            </a:r>
            <a:r>
              <a:rPr lang="zh-TW" altLang="zh-TW" sz="3000" dirty="0" smtClean="0"/>
              <a:t>分布</a:t>
            </a:r>
            <a:r>
              <a:rPr lang="en-US" altLang="zh-TW" sz="3000" dirty="0" smtClean="0"/>
              <a:t>(II)</a:t>
            </a:r>
            <a:endParaRPr lang="zh-TW" altLang="en-US" sz="3000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360" y="908720"/>
            <a:ext cx="4253656" cy="1728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204" y="2780928"/>
            <a:ext cx="4233811" cy="18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矩形 3"/>
          <p:cNvSpPr/>
          <p:nvPr/>
        </p:nvSpPr>
        <p:spPr>
          <a:xfrm>
            <a:off x="5076056" y="908720"/>
            <a:ext cx="4033912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dirty="0"/>
              <a:t>6</a:t>
            </a:r>
            <a:r>
              <a:rPr lang="zh-TW" altLang="zh-TW" dirty="0"/>
              <a:t>日</a:t>
            </a:r>
            <a:r>
              <a:rPr lang="en-US" altLang="zh-TW" dirty="0"/>
              <a:t>0000- </a:t>
            </a:r>
            <a:r>
              <a:rPr lang="en-US" altLang="zh-TW" dirty="0" smtClean="0"/>
              <a:t>1100UTC</a:t>
            </a:r>
            <a:r>
              <a:rPr lang="zh-TW" altLang="zh-TW" dirty="0" smtClean="0"/>
              <a:t>，</a:t>
            </a:r>
            <a:r>
              <a:rPr lang="en-US" altLang="zh-TW" dirty="0" smtClean="0"/>
              <a:t> </a:t>
            </a:r>
            <a:r>
              <a:rPr lang="en-US" altLang="zh-TW" dirty="0"/>
              <a:t>R10</a:t>
            </a:r>
            <a:r>
              <a:rPr lang="zh-TW" altLang="zh-TW" dirty="0"/>
              <a:t>和</a:t>
            </a:r>
            <a:r>
              <a:rPr lang="en-US" altLang="zh-TW" dirty="0"/>
              <a:t>R28</a:t>
            </a:r>
            <a:r>
              <a:rPr lang="zh-TW" altLang="zh-TW" dirty="0"/>
              <a:t>最大陣風出現</a:t>
            </a:r>
            <a:r>
              <a:rPr lang="en-US" altLang="zh-TW" dirty="0"/>
              <a:t>30-44KT</a:t>
            </a:r>
            <a:r>
              <a:rPr lang="zh-TW" altLang="zh-TW" dirty="0" smtClean="0"/>
              <a:t>和</a:t>
            </a:r>
            <a:r>
              <a:rPr lang="en-US" altLang="zh-TW" dirty="0" smtClean="0"/>
              <a:t>30-45KT</a:t>
            </a:r>
            <a:r>
              <a:rPr lang="zh-TW" altLang="zh-TW" dirty="0" smtClean="0"/>
              <a:t>，</a:t>
            </a:r>
            <a:r>
              <a:rPr lang="zh-TW" altLang="zh-TW" dirty="0"/>
              <a:t>尤其 </a:t>
            </a:r>
            <a:r>
              <a:rPr lang="en-US" altLang="zh-TW" dirty="0"/>
              <a:t>R10(R28)</a:t>
            </a:r>
            <a:r>
              <a:rPr lang="zh-TW" altLang="zh-TW" dirty="0"/>
              <a:t>於</a:t>
            </a:r>
            <a:r>
              <a:rPr lang="en-US" altLang="zh-TW" dirty="0">
                <a:solidFill>
                  <a:srgbClr val="FF0000"/>
                </a:solidFill>
              </a:rPr>
              <a:t>0100-0300Z</a:t>
            </a:r>
            <a:r>
              <a:rPr lang="zh-TW" altLang="zh-TW" dirty="0">
                <a:solidFill>
                  <a:srgbClr val="FF0000"/>
                </a:solidFill>
              </a:rPr>
              <a:t>和</a:t>
            </a:r>
            <a:r>
              <a:rPr lang="en-US" altLang="zh-TW" dirty="0">
                <a:solidFill>
                  <a:srgbClr val="FF0000"/>
                </a:solidFill>
              </a:rPr>
              <a:t>0500Z(0100-0600Z)</a:t>
            </a:r>
            <a:r>
              <a:rPr lang="zh-TW" altLang="zh-TW" dirty="0"/>
              <a:t>最大風速出現</a:t>
            </a:r>
            <a:r>
              <a:rPr lang="en-US" altLang="zh-TW" dirty="0" smtClean="0">
                <a:solidFill>
                  <a:srgbClr val="FF0000"/>
                </a:solidFill>
              </a:rPr>
              <a:t>40-44KT</a:t>
            </a:r>
            <a:r>
              <a:rPr lang="zh-TW" altLang="en-US" dirty="0" smtClean="0">
                <a:solidFill>
                  <a:srgbClr val="FF0000"/>
                </a:solidFill>
              </a:rPr>
              <a:t> </a:t>
            </a:r>
            <a:r>
              <a:rPr lang="en-US" altLang="zh-TW" dirty="0" smtClean="0">
                <a:solidFill>
                  <a:srgbClr val="FF0000"/>
                </a:solidFill>
              </a:rPr>
              <a:t>(</a:t>
            </a:r>
            <a:r>
              <a:rPr lang="en-US" altLang="zh-TW" dirty="0">
                <a:solidFill>
                  <a:srgbClr val="FF0000"/>
                </a:solidFill>
              </a:rPr>
              <a:t>40-45KT)</a:t>
            </a:r>
            <a:r>
              <a:rPr lang="zh-TW" altLang="zh-TW" dirty="0"/>
              <a:t>，其中於</a:t>
            </a:r>
            <a:r>
              <a:rPr lang="en-US" altLang="zh-TW" dirty="0" smtClean="0"/>
              <a:t>0151Z</a:t>
            </a:r>
            <a:r>
              <a:rPr lang="zh-TW" altLang="en-US" dirty="0" smtClean="0"/>
              <a:t> </a:t>
            </a:r>
            <a:r>
              <a:rPr lang="en-US" altLang="zh-TW" dirty="0" smtClean="0"/>
              <a:t>(</a:t>
            </a:r>
            <a:r>
              <a:rPr lang="en-US" altLang="zh-TW" dirty="0"/>
              <a:t>0625Z)</a:t>
            </a:r>
            <a:r>
              <a:rPr lang="zh-TW" altLang="zh-TW" dirty="0"/>
              <a:t>出現</a:t>
            </a:r>
            <a:r>
              <a:rPr lang="en-US" altLang="zh-TW" dirty="0" smtClean="0"/>
              <a:t>44KT</a:t>
            </a:r>
            <a:r>
              <a:rPr lang="zh-TW" altLang="en-US" dirty="0" smtClean="0"/>
              <a:t> </a:t>
            </a:r>
            <a:r>
              <a:rPr lang="en-US" altLang="zh-TW" dirty="0" smtClean="0"/>
              <a:t>(45KT)</a:t>
            </a:r>
            <a:r>
              <a:rPr lang="zh-TW" altLang="zh-TW" dirty="0" smtClean="0"/>
              <a:t>。</a:t>
            </a:r>
            <a:endParaRPr lang="en-US" altLang="zh-TW" dirty="0" smtClean="0"/>
          </a:p>
          <a:p>
            <a:r>
              <a:rPr lang="en-US" altLang="zh-TW" dirty="0" smtClean="0"/>
              <a:t>6</a:t>
            </a:r>
            <a:r>
              <a:rPr lang="zh-TW" altLang="zh-TW" dirty="0" smtClean="0"/>
              <a:t>日風切期間</a:t>
            </a:r>
            <a:r>
              <a:rPr lang="en-US" altLang="zh-TW" dirty="0"/>
              <a:t>(0000-1100Z)</a:t>
            </a:r>
            <a:r>
              <a:rPr lang="zh-TW" altLang="zh-TW" dirty="0"/>
              <a:t>，</a:t>
            </a:r>
            <a:r>
              <a:rPr lang="en-US" altLang="zh-TW" dirty="0"/>
              <a:t>R10</a:t>
            </a:r>
            <a:r>
              <a:rPr lang="zh-TW" altLang="zh-TW" dirty="0"/>
              <a:t>或</a:t>
            </a:r>
            <a:r>
              <a:rPr lang="en-US" altLang="zh-TW" dirty="0"/>
              <a:t>R2</a:t>
            </a:r>
            <a:r>
              <a:rPr lang="zh-TW" altLang="zh-TW" dirty="0"/>
              <a:t>風速</a:t>
            </a:r>
            <a:r>
              <a:rPr lang="zh-TW" altLang="zh-TW" dirty="0" smtClean="0"/>
              <a:t>都</a:t>
            </a:r>
            <a:r>
              <a:rPr lang="en-US" altLang="zh-TW" dirty="0" smtClean="0"/>
              <a:t>&gt;1</a:t>
            </a:r>
            <a:r>
              <a:rPr lang="zh-TW" altLang="zh-TW" dirty="0" smtClean="0"/>
              <a:t>σ。</a:t>
            </a:r>
            <a:endParaRPr lang="en-US" altLang="zh-TW" dirty="0" smtClean="0"/>
          </a:p>
          <a:p>
            <a:r>
              <a:rPr lang="zh-TW" altLang="zh-TW" dirty="0"/>
              <a:t> </a:t>
            </a:r>
            <a:r>
              <a:rPr lang="en-US" altLang="zh-TW" dirty="0"/>
              <a:t>6</a:t>
            </a:r>
            <a:r>
              <a:rPr lang="zh-TW" altLang="zh-TW" dirty="0"/>
              <a:t>日</a:t>
            </a:r>
            <a:r>
              <a:rPr lang="en-US" altLang="zh-TW" dirty="0" smtClean="0"/>
              <a:t>1200Z</a:t>
            </a:r>
            <a:r>
              <a:rPr lang="zh-TW" altLang="zh-TW" dirty="0" smtClean="0"/>
              <a:t>，</a:t>
            </a:r>
            <a:r>
              <a:rPr lang="en-US" altLang="zh-TW" dirty="0"/>
              <a:t>R10</a:t>
            </a:r>
            <a:r>
              <a:rPr lang="zh-TW" altLang="zh-TW" dirty="0"/>
              <a:t>和</a:t>
            </a:r>
            <a:r>
              <a:rPr lang="en-US" altLang="zh-TW" dirty="0"/>
              <a:t>R28</a:t>
            </a:r>
            <a:r>
              <a:rPr lang="zh-TW" altLang="zh-TW" dirty="0"/>
              <a:t>最大風速都</a:t>
            </a:r>
            <a:r>
              <a:rPr lang="zh-TW" altLang="zh-TW" dirty="0" smtClean="0"/>
              <a:t>沒有</a:t>
            </a:r>
            <a:r>
              <a:rPr lang="en-US" altLang="zh-TW" dirty="0" smtClean="0"/>
              <a:t>&gt;1</a:t>
            </a:r>
            <a:r>
              <a:rPr lang="zh-TW" altLang="zh-TW" dirty="0"/>
              <a:t>σ， 機場就不再有風切警告和報告。</a:t>
            </a:r>
          </a:p>
          <a:p>
            <a:r>
              <a:rPr lang="zh-TW" altLang="en-US" dirty="0" smtClean="0"/>
              <a:t> </a:t>
            </a:r>
            <a:endParaRPr lang="en-US" altLang="zh-TW" dirty="0" smtClean="0"/>
          </a:p>
          <a:p>
            <a:r>
              <a:rPr lang="zh-TW" altLang="zh-TW" dirty="0" smtClean="0"/>
              <a:t>顯示暴風圈逐漸接近時，最大</a:t>
            </a:r>
            <a:r>
              <a:rPr lang="zh-TW" altLang="zh-TW" dirty="0"/>
              <a:t>陣風增強，</a:t>
            </a:r>
            <a:r>
              <a:rPr lang="zh-TW" altLang="zh-TW" dirty="0" smtClean="0"/>
              <a:t>風速</a:t>
            </a:r>
            <a:r>
              <a:rPr lang="en-US" altLang="zh-TW" dirty="0" smtClean="0"/>
              <a:t>&gt;1</a:t>
            </a:r>
            <a:r>
              <a:rPr lang="zh-TW" altLang="zh-TW" dirty="0"/>
              <a:t>σ，但次數少，</a:t>
            </a:r>
            <a:r>
              <a:rPr lang="en-US" altLang="zh-TW" dirty="0"/>
              <a:t>R10</a:t>
            </a:r>
            <a:r>
              <a:rPr lang="zh-TW" altLang="zh-TW" dirty="0"/>
              <a:t>風切就斷斷續續發生</a:t>
            </a:r>
            <a:r>
              <a:rPr lang="zh-TW" altLang="zh-TW" dirty="0" smtClean="0"/>
              <a:t>；</a:t>
            </a:r>
            <a:endParaRPr lang="en-US" altLang="zh-TW" dirty="0" smtClean="0"/>
          </a:p>
          <a:p>
            <a:r>
              <a:rPr lang="zh-TW" altLang="zh-TW" dirty="0" smtClean="0"/>
              <a:t>暴風</a:t>
            </a:r>
            <a:r>
              <a:rPr lang="zh-TW" altLang="zh-TW" dirty="0"/>
              <a:t>圈侵襲時，最大陣風達到最強，</a:t>
            </a:r>
            <a:r>
              <a:rPr lang="zh-TW" altLang="zh-TW" dirty="0" smtClean="0"/>
              <a:t>風速</a:t>
            </a:r>
            <a:r>
              <a:rPr lang="en-US" altLang="zh-TW" dirty="0" smtClean="0"/>
              <a:t>&gt;1</a:t>
            </a:r>
            <a:r>
              <a:rPr lang="zh-TW" altLang="zh-TW" dirty="0"/>
              <a:t>σ，且次數激增，風切發生就頻繁且強烈</a:t>
            </a:r>
            <a:r>
              <a:rPr lang="zh-TW" altLang="zh-TW" dirty="0" smtClean="0"/>
              <a:t>；</a:t>
            </a:r>
            <a:endParaRPr lang="en-US" altLang="zh-TW" dirty="0" smtClean="0"/>
          </a:p>
          <a:p>
            <a:r>
              <a:rPr lang="zh-TW" altLang="zh-TW" dirty="0" smtClean="0"/>
              <a:t>暴風</a:t>
            </a:r>
            <a:r>
              <a:rPr lang="zh-TW" altLang="zh-TW" dirty="0"/>
              <a:t>圈遠離之後，最大陣風減弱，風速</a:t>
            </a:r>
            <a:r>
              <a:rPr lang="zh-TW" altLang="zh-TW" dirty="0" smtClean="0"/>
              <a:t>很少</a:t>
            </a:r>
            <a:r>
              <a:rPr lang="en-US" altLang="zh-TW" dirty="0" smtClean="0"/>
              <a:t>&gt;1</a:t>
            </a:r>
            <a:r>
              <a:rPr lang="zh-TW" altLang="zh-TW" dirty="0"/>
              <a:t>σ，就不再發生風切。</a:t>
            </a:r>
          </a:p>
          <a:p>
            <a:endParaRPr lang="zh-TW" altLang="en-US" dirty="0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205" y="4653136"/>
            <a:ext cx="4233810" cy="163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88442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/>
          </a:bodyPr>
          <a:lstStyle/>
          <a:p>
            <a:r>
              <a:rPr lang="en-US" altLang="zh-TW" sz="3200" dirty="0" smtClean="0"/>
              <a:t>5-6</a:t>
            </a:r>
            <a:r>
              <a:rPr lang="zh-TW" altLang="zh-TW" sz="3200" dirty="0"/>
              <a:t>日松山機場風速分類之</a:t>
            </a:r>
            <a:r>
              <a:rPr lang="zh-TW" altLang="zh-TW" sz="3200" dirty="0" smtClean="0"/>
              <a:t>次數</a:t>
            </a:r>
            <a:r>
              <a:rPr lang="en-US" altLang="zh-TW" sz="3200" dirty="0" smtClean="0"/>
              <a:t>(I)</a:t>
            </a:r>
            <a:endParaRPr lang="zh-TW" altLang="en-US" sz="3200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15" y="1124744"/>
            <a:ext cx="4150794" cy="1584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780928"/>
            <a:ext cx="4104458" cy="1440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矩形 3"/>
          <p:cNvSpPr/>
          <p:nvPr/>
        </p:nvSpPr>
        <p:spPr>
          <a:xfrm>
            <a:off x="4860032" y="908720"/>
            <a:ext cx="4176464" cy="581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zh-TW" sz="1200" dirty="0"/>
              <a:t>藍色</a:t>
            </a:r>
            <a:r>
              <a:rPr lang="en-US" altLang="zh-TW" sz="1200" dirty="0"/>
              <a:t>(16-19KT)</a:t>
            </a:r>
            <a:r>
              <a:rPr lang="zh-TW" altLang="zh-TW" sz="1200" dirty="0"/>
              <a:t>、紅色</a:t>
            </a:r>
            <a:r>
              <a:rPr lang="en-US" altLang="zh-TW" sz="1200" dirty="0"/>
              <a:t>(20-29KT)</a:t>
            </a:r>
            <a:r>
              <a:rPr lang="zh-TW" altLang="zh-TW" sz="1200" dirty="0"/>
              <a:t>和綠色</a:t>
            </a:r>
            <a:r>
              <a:rPr lang="en-US" altLang="zh-TW" sz="1200" dirty="0"/>
              <a:t>(≥30KT</a:t>
            </a:r>
            <a:r>
              <a:rPr lang="en-US" altLang="zh-TW" sz="1200" dirty="0" smtClean="0"/>
              <a:t>)</a:t>
            </a:r>
          </a:p>
          <a:p>
            <a:r>
              <a:rPr lang="en-US" altLang="zh-TW" dirty="0" smtClean="0">
                <a:solidFill>
                  <a:srgbClr val="FF0000"/>
                </a:solidFill>
              </a:rPr>
              <a:t>5</a:t>
            </a:r>
            <a:r>
              <a:rPr lang="zh-TW" altLang="zh-TW" dirty="0">
                <a:solidFill>
                  <a:srgbClr val="FF0000"/>
                </a:solidFill>
              </a:rPr>
              <a:t>日</a:t>
            </a:r>
            <a:r>
              <a:rPr lang="en-US" altLang="zh-TW" dirty="0">
                <a:solidFill>
                  <a:srgbClr val="FF0000"/>
                </a:solidFill>
              </a:rPr>
              <a:t>0000-2300Z </a:t>
            </a:r>
            <a:r>
              <a:rPr lang="en-US" altLang="zh-TW" dirty="0"/>
              <a:t>R10</a:t>
            </a:r>
            <a:r>
              <a:rPr lang="zh-TW" altLang="zh-TW" dirty="0"/>
              <a:t>和</a:t>
            </a:r>
            <a:r>
              <a:rPr lang="en-US" altLang="zh-TW" dirty="0"/>
              <a:t>R28</a:t>
            </a:r>
            <a:r>
              <a:rPr lang="zh-TW" altLang="zh-TW" dirty="0"/>
              <a:t>最大陣風出現</a:t>
            </a:r>
            <a:r>
              <a:rPr lang="en-US" altLang="zh-TW" dirty="0"/>
              <a:t>20-31KT</a:t>
            </a:r>
            <a:r>
              <a:rPr lang="zh-TW" altLang="zh-TW" dirty="0"/>
              <a:t>和</a:t>
            </a:r>
            <a:r>
              <a:rPr lang="en-US" altLang="zh-TW" dirty="0"/>
              <a:t>20-30KT</a:t>
            </a:r>
            <a:r>
              <a:rPr lang="zh-TW" altLang="zh-TW" dirty="0"/>
              <a:t>，其中</a:t>
            </a:r>
            <a:r>
              <a:rPr lang="en-US" altLang="zh-TW" dirty="0"/>
              <a:t>R10(R28)</a:t>
            </a:r>
            <a:r>
              <a:rPr lang="zh-TW" altLang="zh-TW" dirty="0"/>
              <a:t>於</a:t>
            </a:r>
            <a:r>
              <a:rPr lang="en-US" altLang="zh-TW" dirty="0">
                <a:solidFill>
                  <a:srgbClr val="FF0000"/>
                </a:solidFill>
              </a:rPr>
              <a:t>1021Z(1032Z)</a:t>
            </a:r>
            <a:r>
              <a:rPr lang="zh-TW" altLang="zh-TW" dirty="0"/>
              <a:t>最大陣風出現</a:t>
            </a:r>
            <a:r>
              <a:rPr lang="en-US" altLang="zh-TW" dirty="0"/>
              <a:t>31KT(30KT</a:t>
            </a:r>
            <a:r>
              <a:rPr lang="en-US" altLang="zh-TW" dirty="0" smtClean="0"/>
              <a:t>)</a:t>
            </a:r>
          </a:p>
          <a:p>
            <a:r>
              <a:rPr lang="zh-TW" altLang="zh-TW" dirty="0" smtClean="0"/>
              <a:t> </a:t>
            </a:r>
            <a:r>
              <a:rPr lang="en-US" altLang="zh-TW" dirty="0" smtClean="0"/>
              <a:t>R10</a:t>
            </a:r>
            <a:r>
              <a:rPr lang="zh-TW" altLang="zh-TW" dirty="0"/>
              <a:t>於</a:t>
            </a:r>
            <a:r>
              <a:rPr lang="en-US" altLang="zh-TW" dirty="0"/>
              <a:t>5</a:t>
            </a:r>
            <a:r>
              <a:rPr lang="zh-TW" altLang="zh-TW" dirty="0"/>
              <a:t>日</a:t>
            </a:r>
            <a:r>
              <a:rPr lang="en-US" altLang="zh-TW" dirty="0">
                <a:solidFill>
                  <a:srgbClr val="FF0000"/>
                </a:solidFill>
              </a:rPr>
              <a:t>0100-0300Z</a:t>
            </a:r>
            <a:r>
              <a:rPr lang="zh-TW" altLang="zh-TW" dirty="0">
                <a:solidFill>
                  <a:srgbClr val="FF0000"/>
                </a:solidFill>
              </a:rPr>
              <a:t>、</a:t>
            </a:r>
            <a:r>
              <a:rPr lang="en-US" altLang="zh-TW" dirty="0">
                <a:solidFill>
                  <a:srgbClr val="FF0000"/>
                </a:solidFill>
              </a:rPr>
              <a:t>0900-1400Z</a:t>
            </a:r>
            <a:r>
              <a:rPr lang="zh-TW" altLang="zh-TW" dirty="0">
                <a:solidFill>
                  <a:srgbClr val="FF0000"/>
                </a:solidFill>
              </a:rPr>
              <a:t>和</a:t>
            </a:r>
            <a:r>
              <a:rPr lang="en-US" altLang="zh-TW" dirty="0">
                <a:solidFill>
                  <a:srgbClr val="FF0000"/>
                </a:solidFill>
              </a:rPr>
              <a:t>1800-2300Z</a:t>
            </a:r>
            <a:r>
              <a:rPr lang="zh-TW" altLang="zh-TW" dirty="0" smtClean="0"/>
              <a:t>風速</a:t>
            </a:r>
            <a:r>
              <a:rPr lang="en-US" altLang="zh-TW" dirty="0" smtClean="0"/>
              <a:t>&gt;1</a:t>
            </a:r>
            <a:r>
              <a:rPr lang="zh-TW" altLang="zh-TW" dirty="0"/>
              <a:t>σ</a:t>
            </a:r>
            <a:r>
              <a:rPr lang="en-US" altLang="zh-TW" dirty="0"/>
              <a:t>(15.4KT)</a:t>
            </a:r>
            <a:r>
              <a:rPr lang="zh-TW" altLang="zh-TW" dirty="0"/>
              <a:t>之每小時次數分別為</a:t>
            </a:r>
            <a:r>
              <a:rPr lang="en-US" altLang="zh-TW" dirty="0">
                <a:solidFill>
                  <a:srgbClr val="FF0000"/>
                </a:solidFill>
              </a:rPr>
              <a:t>4-8</a:t>
            </a:r>
            <a:r>
              <a:rPr lang="zh-TW" altLang="zh-TW" dirty="0">
                <a:solidFill>
                  <a:srgbClr val="FF0000"/>
                </a:solidFill>
              </a:rPr>
              <a:t>次、</a:t>
            </a:r>
            <a:r>
              <a:rPr lang="en-US" altLang="zh-TW" dirty="0">
                <a:solidFill>
                  <a:srgbClr val="FF0000"/>
                </a:solidFill>
              </a:rPr>
              <a:t>1-13</a:t>
            </a:r>
            <a:r>
              <a:rPr lang="zh-TW" altLang="zh-TW" dirty="0">
                <a:solidFill>
                  <a:srgbClr val="FF0000"/>
                </a:solidFill>
              </a:rPr>
              <a:t>次和</a:t>
            </a:r>
            <a:r>
              <a:rPr lang="en-US" altLang="zh-TW" dirty="0">
                <a:solidFill>
                  <a:srgbClr val="FF0000"/>
                </a:solidFill>
              </a:rPr>
              <a:t>1-73</a:t>
            </a:r>
            <a:r>
              <a:rPr lang="zh-TW" altLang="zh-TW" dirty="0">
                <a:solidFill>
                  <a:srgbClr val="FF0000"/>
                </a:solidFill>
              </a:rPr>
              <a:t>次</a:t>
            </a:r>
            <a:r>
              <a:rPr lang="zh-TW" altLang="zh-TW" dirty="0"/>
              <a:t>，其中於</a:t>
            </a:r>
            <a:r>
              <a:rPr lang="en-US" altLang="zh-TW" dirty="0">
                <a:solidFill>
                  <a:srgbClr val="FF0000"/>
                </a:solidFill>
              </a:rPr>
              <a:t>2100-2300Z</a:t>
            </a:r>
            <a:r>
              <a:rPr lang="zh-TW" altLang="zh-TW" dirty="0"/>
              <a:t>每小時分別出現</a:t>
            </a:r>
            <a:r>
              <a:rPr lang="en-US" altLang="zh-TW" dirty="0"/>
              <a:t>28</a:t>
            </a:r>
            <a:r>
              <a:rPr lang="zh-TW" altLang="zh-TW" dirty="0"/>
              <a:t>次、</a:t>
            </a:r>
            <a:r>
              <a:rPr lang="en-US" altLang="zh-TW" dirty="0"/>
              <a:t>17</a:t>
            </a:r>
            <a:r>
              <a:rPr lang="zh-TW" altLang="zh-TW" dirty="0"/>
              <a:t>次和</a:t>
            </a:r>
            <a:r>
              <a:rPr lang="en-US" altLang="zh-TW" dirty="0"/>
              <a:t>73</a:t>
            </a:r>
            <a:r>
              <a:rPr lang="zh-TW" altLang="zh-TW" dirty="0"/>
              <a:t>次</a:t>
            </a:r>
            <a:r>
              <a:rPr lang="zh-TW" altLang="zh-TW" dirty="0" smtClean="0"/>
              <a:t>。</a:t>
            </a:r>
            <a:endParaRPr lang="en-US" altLang="zh-TW" dirty="0" smtClean="0"/>
          </a:p>
          <a:p>
            <a:r>
              <a:rPr lang="en-US" altLang="zh-TW" dirty="0" smtClean="0"/>
              <a:t>R28</a:t>
            </a:r>
            <a:r>
              <a:rPr lang="zh-TW" altLang="zh-TW" dirty="0"/>
              <a:t>於</a:t>
            </a:r>
            <a:r>
              <a:rPr lang="en-US" altLang="zh-TW" dirty="0"/>
              <a:t>5</a:t>
            </a:r>
            <a:r>
              <a:rPr lang="zh-TW" altLang="zh-TW" dirty="0"/>
              <a:t>日</a:t>
            </a:r>
            <a:r>
              <a:rPr lang="en-US" altLang="zh-TW" dirty="0">
                <a:solidFill>
                  <a:srgbClr val="FF0000"/>
                </a:solidFill>
              </a:rPr>
              <a:t>0100-0200Z</a:t>
            </a:r>
            <a:r>
              <a:rPr lang="zh-TW" altLang="zh-TW" dirty="0">
                <a:solidFill>
                  <a:srgbClr val="FF0000"/>
                </a:solidFill>
              </a:rPr>
              <a:t>、</a:t>
            </a:r>
            <a:r>
              <a:rPr lang="en-US" altLang="zh-TW" dirty="0">
                <a:solidFill>
                  <a:srgbClr val="FF0000"/>
                </a:solidFill>
              </a:rPr>
              <a:t>0400-1200Z</a:t>
            </a:r>
            <a:r>
              <a:rPr lang="zh-TW" altLang="zh-TW" dirty="0">
                <a:solidFill>
                  <a:srgbClr val="FF0000"/>
                </a:solidFill>
              </a:rPr>
              <a:t>、</a:t>
            </a:r>
            <a:r>
              <a:rPr lang="en-US" altLang="zh-TW" dirty="0">
                <a:solidFill>
                  <a:srgbClr val="FF0000"/>
                </a:solidFill>
              </a:rPr>
              <a:t>1400Z</a:t>
            </a:r>
            <a:r>
              <a:rPr lang="zh-TW" altLang="zh-TW" dirty="0">
                <a:solidFill>
                  <a:srgbClr val="FF0000"/>
                </a:solidFill>
              </a:rPr>
              <a:t>、</a:t>
            </a:r>
            <a:r>
              <a:rPr lang="en-US" altLang="zh-TW" dirty="0">
                <a:solidFill>
                  <a:srgbClr val="FF0000"/>
                </a:solidFill>
              </a:rPr>
              <a:t>1800-1900Z</a:t>
            </a:r>
            <a:r>
              <a:rPr lang="zh-TW" altLang="zh-TW" dirty="0">
                <a:solidFill>
                  <a:srgbClr val="FF0000"/>
                </a:solidFill>
              </a:rPr>
              <a:t>和</a:t>
            </a:r>
            <a:r>
              <a:rPr lang="en-US" altLang="zh-TW" dirty="0">
                <a:solidFill>
                  <a:srgbClr val="FF0000"/>
                </a:solidFill>
              </a:rPr>
              <a:t>2100-2300Z</a:t>
            </a:r>
            <a:r>
              <a:rPr lang="zh-TW" altLang="zh-TW" dirty="0" smtClean="0"/>
              <a:t>風速</a:t>
            </a:r>
            <a:r>
              <a:rPr lang="en-US" altLang="zh-TW" dirty="0" smtClean="0"/>
              <a:t>&gt;1</a:t>
            </a:r>
            <a:r>
              <a:rPr lang="zh-TW" altLang="zh-TW" dirty="0"/>
              <a:t>σ</a:t>
            </a:r>
            <a:r>
              <a:rPr lang="en-US" altLang="zh-TW" dirty="0"/>
              <a:t>(16.9KT)</a:t>
            </a:r>
            <a:r>
              <a:rPr lang="zh-TW" altLang="zh-TW" dirty="0"/>
              <a:t>之每小時次數分別為</a:t>
            </a:r>
            <a:r>
              <a:rPr lang="en-US" altLang="zh-TW" dirty="0">
                <a:solidFill>
                  <a:srgbClr val="FF0000"/>
                </a:solidFill>
              </a:rPr>
              <a:t>1-6</a:t>
            </a:r>
            <a:r>
              <a:rPr lang="zh-TW" altLang="zh-TW" dirty="0">
                <a:solidFill>
                  <a:srgbClr val="FF0000"/>
                </a:solidFill>
              </a:rPr>
              <a:t>次、</a:t>
            </a:r>
            <a:r>
              <a:rPr lang="en-US" altLang="zh-TW" dirty="0">
                <a:solidFill>
                  <a:srgbClr val="FF0000"/>
                </a:solidFill>
              </a:rPr>
              <a:t>1-34</a:t>
            </a:r>
            <a:r>
              <a:rPr lang="zh-TW" altLang="zh-TW" dirty="0">
                <a:solidFill>
                  <a:srgbClr val="FF0000"/>
                </a:solidFill>
              </a:rPr>
              <a:t>次、</a:t>
            </a:r>
            <a:r>
              <a:rPr lang="en-US" altLang="zh-TW" dirty="0">
                <a:solidFill>
                  <a:srgbClr val="FF0000"/>
                </a:solidFill>
              </a:rPr>
              <a:t>3</a:t>
            </a:r>
            <a:r>
              <a:rPr lang="zh-TW" altLang="zh-TW" dirty="0">
                <a:solidFill>
                  <a:srgbClr val="FF0000"/>
                </a:solidFill>
              </a:rPr>
              <a:t>次、</a:t>
            </a:r>
            <a:r>
              <a:rPr lang="en-US" altLang="zh-TW" dirty="0">
                <a:solidFill>
                  <a:srgbClr val="FF0000"/>
                </a:solidFill>
              </a:rPr>
              <a:t>4-6</a:t>
            </a:r>
            <a:r>
              <a:rPr lang="zh-TW" altLang="zh-TW" dirty="0">
                <a:solidFill>
                  <a:srgbClr val="FF0000"/>
                </a:solidFill>
              </a:rPr>
              <a:t>次和</a:t>
            </a:r>
            <a:r>
              <a:rPr lang="en-US" altLang="zh-TW" dirty="0">
                <a:solidFill>
                  <a:srgbClr val="FF0000"/>
                </a:solidFill>
              </a:rPr>
              <a:t>1-13</a:t>
            </a:r>
            <a:r>
              <a:rPr lang="zh-TW" altLang="zh-TW" dirty="0">
                <a:solidFill>
                  <a:srgbClr val="FF0000"/>
                </a:solidFill>
              </a:rPr>
              <a:t>次</a:t>
            </a:r>
            <a:r>
              <a:rPr lang="zh-TW" altLang="zh-TW" dirty="0"/>
              <a:t>，其中於</a:t>
            </a:r>
            <a:r>
              <a:rPr lang="en-US" altLang="zh-TW" dirty="0">
                <a:solidFill>
                  <a:srgbClr val="FF0000"/>
                </a:solidFill>
              </a:rPr>
              <a:t>1000-1200Z</a:t>
            </a:r>
            <a:r>
              <a:rPr lang="zh-TW" altLang="zh-TW" dirty="0"/>
              <a:t>每小時分別出現</a:t>
            </a:r>
            <a:r>
              <a:rPr lang="en-US" altLang="zh-TW" dirty="0"/>
              <a:t>34</a:t>
            </a:r>
            <a:r>
              <a:rPr lang="zh-TW" altLang="zh-TW" dirty="0"/>
              <a:t>次、</a:t>
            </a:r>
            <a:r>
              <a:rPr lang="en-US" altLang="zh-TW" dirty="0"/>
              <a:t>21</a:t>
            </a:r>
            <a:r>
              <a:rPr lang="zh-TW" altLang="zh-TW" dirty="0"/>
              <a:t>次和</a:t>
            </a:r>
            <a:r>
              <a:rPr lang="en-US" altLang="zh-TW" dirty="0"/>
              <a:t>17</a:t>
            </a:r>
            <a:r>
              <a:rPr lang="zh-TW" altLang="zh-TW" dirty="0" smtClean="0"/>
              <a:t>次。</a:t>
            </a:r>
            <a:endParaRPr lang="en-US" altLang="zh-TW" dirty="0" smtClean="0"/>
          </a:p>
          <a:p>
            <a:r>
              <a:rPr lang="en-US" altLang="zh-TW" dirty="0" smtClean="0"/>
              <a:t>5</a:t>
            </a:r>
            <a:r>
              <a:rPr lang="zh-TW" altLang="zh-TW" dirty="0" smtClean="0"/>
              <a:t>日風切期間</a:t>
            </a:r>
            <a:r>
              <a:rPr lang="en-US" altLang="zh-TW" dirty="0"/>
              <a:t>(</a:t>
            </a:r>
            <a:r>
              <a:rPr lang="en-US" altLang="zh-TW" dirty="0">
                <a:solidFill>
                  <a:srgbClr val="FF0000"/>
                </a:solidFill>
              </a:rPr>
              <a:t>0000-0600Z</a:t>
            </a:r>
            <a:r>
              <a:rPr lang="zh-TW" altLang="zh-TW" dirty="0">
                <a:solidFill>
                  <a:srgbClr val="FF0000"/>
                </a:solidFill>
              </a:rPr>
              <a:t>、</a:t>
            </a:r>
            <a:r>
              <a:rPr lang="en-US" altLang="zh-TW" dirty="0">
                <a:solidFill>
                  <a:srgbClr val="FF0000"/>
                </a:solidFill>
              </a:rPr>
              <a:t>1200-1500Z</a:t>
            </a:r>
            <a:r>
              <a:rPr lang="zh-TW" altLang="zh-TW" dirty="0">
                <a:solidFill>
                  <a:srgbClr val="FF0000"/>
                </a:solidFill>
              </a:rPr>
              <a:t>和</a:t>
            </a:r>
            <a:r>
              <a:rPr lang="en-US" altLang="zh-TW" dirty="0">
                <a:solidFill>
                  <a:srgbClr val="FF0000"/>
                </a:solidFill>
              </a:rPr>
              <a:t>1800-2300Z</a:t>
            </a:r>
            <a:r>
              <a:rPr lang="en-US" altLang="zh-TW" dirty="0"/>
              <a:t>)</a:t>
            </a:r>
            <a:r>
              <a:rPr lang="zh-TW" altLang="zh-TW" dirty="0"/>
              <a:t>，除了</a:t>
            </a:r>
            <a:r>
              <a:rPr lang="en-US" altLang="zh-TW" dirty="0" smtClean="0">
                <a:solidFill>
                  <a:srgbClr val="FF0000"/>
                </a:solidFill>
              </a:rPr>
              <a:t>1500Z</a:t>
            </a:r>
            <a:r>
              <a:rPr lang="zh-TW" altLang="en-US" dirty="0" smtClean="0"/>
              <a:t>，</a:t>
            </a:r>
            <a:r>
              <a:rPr lang="en-US" altLang="zh-TW" dirty="0" smtClean="0"/>
              <a:t> </a:t>
            </a:r>
            <a:r>
              <a:rPr lang="en-US" altLang="zh-TW" dirty="0"/>
              <a:t>R10</a:t>
            </a:r>
            <a:r>
              <a:rPr lang="zh-TW" altLang="zh-TW" dirty="0"/>
              <a:t>或</a:t>
            </a:r>
            <a:r>
              <a:rPr lang="en-US" altLang="zh-TW" dirty="0"/>
              <a:t>R28</a:t>
            </a:r>
            <a:r>
              <a:rPr lang="zh-TW" altLang="zh-TW" dirty="0"/>
              <a:t>風速</a:t>
            </a:r>
            <a:r>
              <a:rPr lang="zh-TW" altLang="zh-TW" dirty="0" smtClean="0"/>
              <a:t>沒有</a:t>
            </a:r>
            <a:r>
              <a:rPr lang="en-US" altLang="zh-TW" dirty="0" smtClean="0"/>
              <a:t>&gt;1</a:t>
            </a:r>
            <a:r>
              <a:rPr lang="zh-TW" altLang="zh-TW" dirty="0"/>
              <a:t>σ之外，其餘時間，</a:t>
            </a:r>
            <a:r>
              <a:rPr lang="en-US" altLang="zh-TW" dirty="0"/>
              <a:t> R10</a:t>
            </a:r>
            <a:r>
              <a:rPr lang="zh-TW" altLang="zh-TW" dirty="0"/>
              <a:t>或</a:t>
            </a:r>
            <a:r>
              <a:rPr lang="en-US" altLang="zh-TW" dirty="0" smtClean="0"/>
              <a:t>R28</a:t>
            </a:r>
            <a:r>
              <a:rPr lang="zh-TW" altLang="zh-TW" dirty="0" smtClean="0"/>
              <a:t>風速都</a:t>
            </a:r>
            <a:r>
              <a:rPr lang="en-US" altLang="zh-TW" dirty="0" smtClean="0"/>
              <a:t>&gt;1</a:t>
            </a:r>
            <a:r>
              <a:rPr lang="zh-TW" altLang="zh-TW" dirty="0"/>
              <a:t>σ。另外，於</a:t>
            </a:r>
            <a:r>
              <a:rPr lang="en-US" altLang="zh-TW" dirty="0"/>
              <a:t>5</a:t>
            </a:r>
            <a:r>
              <a:rPr lang="zh-TW" altLang="zh-TW" dirty="0"/>
              <a:t>日</a:t>
            </a:r>
            <a:r>
              <a:rPr lang="en-US" altLang="zh-TW" dirty="0">
                <a:solidFill>
                  <a:srgbClr val="FF0000"/>
                </a:solidFill>
              </a:rPr>
              <a:t>0900-1100Z</a:t>
            </a:r>
            <a:r>
              <a:rPr lang="zh-TW" altLang="zh-TW" dirty="0"/>
              <a:t>機場沒有風切警告或報告，但</a:t>
            </a:r>
            <a:r>
              <a:rPr lang="en-US" altLang="zh-TW" dirty="0"/>
              <a:t>R10</a:t>
            </a:r>
            <a:r>
              <a:rPr lang="zh-TW" altLang="zh-TW" dirty="0"/>
              <a:t>或</a:t>
            </a:r>
            <a:r>
              <a:rPr lang="en-US" altLang="zh-TW" dirty="0"/>
              <a:t>R28</a:t>
            </a:r>
            <a:r>
              <a:rPr lang="zh-TW" altLang="zh-TW" dirty="0"/>
              <a:t>風速卻有風速</a:t>
            </a:r>
            <a:r>
              <a:rPr lang="zh-TW" altLang="zh-TW" dirty="0" smtClean="0"/>
              <a:t>都</a:t>
            </a:r>
            <a:r>
              <a:rPr lang="en-US" altLang="zh-TW" dirty="0" smtClean="0"/>
              <a:t>&gt;1</a:t>
            </a:r>
            <a:r>
              <a:rPr lang="zh-TW" altLang="zh-TW" dirty="0" smtClean="0"/>
              <a:t>σ。</a:t>
            </a:r>
            <a:r>
              <a:rPr lang="en-US" altLang="zh-TW" dirty="0"/>
              <a:t> </a:t>
            </a:r>
            <a:endParaRPr lang="zh-TW" altLang="zh-TW" dirty="0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508" y="4437113"/>
            <a:ext cx="4092502" cy="18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80409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/>
          </a:bodyPr>
          <a:lstStyle/>
          <a:p>
            <a:r>
              <a:rPr lang="en-US" altLang="zh-TW" sz="3200" dirty="0" smtClean="0"/>
              <a:t>5-6</a:t>
            </a:r>
            <a:r>
              <a:rPr lang="zh-TW" altLang="zh-TW" sz="3200" dirty="0"/>
              <a:t>日松山機場風速分類之</a:t>
            </a:r>
            <a:r>
              <a:rPr lang="zh-TW" altLang="zh-TW" sz="3200" dirty="0" smtClean="0"/>
              <a:t>次數</a:t>
            </a:r>
            <a:r>
              <a:rPr lang="en-US" altLang="zh-TW" sz="3200" dirty="0" smtClean="0"/>
              <a:t>(II)</a:t>
            </a:r>
            <a:endParaRPr lang="zh-TW" altLang="en-US" sz="3200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15" y="1124744"/>
            <a:ext cx="4150794" cy="1584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780928"/>
            <a:ext cx="4104458" cy="1440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矩形 3"/>
          <p:cNvSpPr/>
          <p:nvPr/>
        </p:nvSpPr>
        <p:spPr>
          <a:xfrm>
            <a:off x="4860032" y="1124744"/>
            <a:ext cx="4176464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dirty="0" smtClean="0"/>
              <a:t>6</a:t>
            </a:r>
            <a:r>
              <a:rPr lang="zh-TW" altLang="zh-TW" dirty="0"/>
              <a:t>日</a:t>
            </a:r>
            <a:r>
              <a:rPr lang="en-US" altLang="zh-TW" dirty="0">
                <a:solidFill>
                  <a:srgbClr val="FF0000"/>
                </a:solidFill>
              </a:rPr>
              <a:t>0000- </a:t>
            </a:r>
            <a:r>
              <a:rPr lang="en-US" altLang="zh-TW" dirty="0" smtClean="0">
                <a:solidFill>
                  <a:srgbClr val="FF0000"/>
                </a:solidFill>
              </a:rPr>
              <a:t>1100Z</a:t>
            </a:r>
            <a:r>
              <a:rPr lang="zh-TW" altLang="zh-TW" dirty="0" smtClean="0"/>
              <a:t>， </a:t>
            </a:r>
            <a:r>
              <a:rPr lang="en-US" altLang="zh-TW" dirty="0"/>
              <a:t>R10</a:t>
            </a:r>
            <a:r>
              <a:rPr lang="zh-TW" altLang="zh-TW" dirty="0"/>
              <a:t>和</a:t>
            </a:r>
            <a:r>
              <a:rPr lang="en-US" altLang="zh-TW" dirty="0"/>
              <a:t>R28</a:t>
            </a:r>
            <a:r>
              <a:rPr lang="zh-TW" altLang="zh-TW" dirty="0"/>
              <a:t>最大陣風出現</a:t>
            </a:r>
            <a:r>
              <a:rPr lang="en-US" altLang="zh-TW" dirty="0"/>
              <a:t>30-44KT</a:t>
            </a:r>
            <a:r>
              <a:rPr lang="zh-TW" altLang="zh-TW" dirty="0"/>
              <a:t>和</a:t>
            </a:r>
            <a:r>
              <a:rPr lang="en-US" altLang="zh-TW" dirty="0"/>
              <a:t>30-45KT</a:t>
            </a:r>
            <a:r>
              <a:rPr lang="zh-TW" altLang="zh-TW" dirty="0"/>
              <a:t>，尤其 </a:t>
            </a:r>
            <a:r>
              <a:rPr lang="en-US" altLang="zh-TW" dirty="0"/>
              <a:t>R10(R28)</a:t>
            </a:r>
            <a:r>
              <a:rPr lang="zh-TW" altLang="zh-TW" dirty="0"/>
              <a:t>於</a:t>
            </a:r>
            <a:r>
              <a:rPr lang="en-US" altLang="zh-TW" dirty="0">
                <a:solidFill>
                  <a:srgbClr val="FF0000"/>
                </a:solidFill>
              </a:rPr>
              <a:t>0100-0300Z</a:t>
            </a:r>
            <a:r>
              <a:rPr lang="zh-TW" altLang="zh-TW" dirty="0">
                <a:solidFill>
                  <a:srgbClr val="FF0000"/>
                </a:solidFill>
              </a:rPr>
              <a:t>和</a:t>
            </a:r>
            <a:r>
              <a:rPr lang="en-US" altLang="zh-TW" dirty="0">
                <a:solidFill>
                  <a:srgbClr val="FF0000"/>
                </a:solidFill>
              </a:rPr>
              <a:t>0500Z(0100- 0600Z</a:t>
            </a:r>
            <a:r>
              <a:rPr lang="en-US" altLang="zh-TW" dirty="0"/>
              <a:t>)</a:t>
            </a:r>
            <a:r>
              <a:rPr lang="zh-TW" altLang="zh-TW" dirty="0"/>
              <a:t>最大風速出現</a:t>
            </a:r>
            <a:r>
              <a:rPr lang="en-US" altLang="zh-TW" dirty="0">
                <a:solidFill>
                  <a:srgbClr val="FF0000"/>
                </a:solidFill>
              </a:rPr>
              <a:t>40-44KT(40-45KT)</a:t>
            </a:r>
            <a:r>
              <a:rPr lang="zh-TW" altLang="zh-TW" dirty="0"/>
              <a:t>，其中於</a:t>
            </a:r>
            <a:r>
              <a:rPr lang="en-US" altLang="zh-TW" dirty="0" smtClean="0">
                <a:solidFill>
                  <a:srgbClr val="FF0000"/>
                </a:solidFill>
              </a:rPr>
              <a:t>0151Z</a:t>
            </a:r>
            <a:r>
              <a:rPr lang="zh-TW" altLang="en-US" dirty="0" smtClean="0">
                <a:solidFill>
                  <a:srgbClr val="FF0000"/>
                </a:solidFill>
              </a:rPr>
              <a:t> </a:t>
            </a:r>
            <a:r>
              <a:rPr lang="en-US" altLang="zh-TW" dirty="0" smtClean="0">
                <a:solidFill>
                  <a:srgbClr val="FF0000"/>
                </a:solidFill>
              </a:rPr>
              <a:t>(</a:t>
            </a:r>
            <a:r>
              <a:rPr lang="en-US" altLang="zh-TW" dirty="0">
                <a:solidFill>
                  <a:srgbClr val="FF0000"/>
                </a:solidFill>
              </a:rPr>
              <a:t>0625Z)</a:t>
            </a:r>
            <a:r>
              <a:rPr lang="zh-TW" altLang="zh-TW" dirty="0">
                <a:solidFill>
                  <a:srgbClr val="FF0000"/>
                </a:solidFill>
              </a:rPr>
              <a:t>出現</a:t>
            </a:r>
            <a:r>
              <a:rPr lang="en-US" altLang="zh-TW" dirty="0">
                <a:solidFill>
                  <a:srgbClr val="FF0000"/>
                </a:solidFill>
              </a:rPr>
              <a:t>44KT(45KT</a:t>
            </a:r>
            <a:r>
              <a:rPr lang="en-US" altLang="zh-TW" dirty="0" smtClean="0">
                <a:solidFill>
                  <a:srgbClr val="FF0000"/>
                </a:solidFill>
              </a:rPr>
              <a:t>)</a:t>
            </a:r>
            <a:r>
              <a:rPr lang="zh-TW" altLang="zh-TW" dirty="0" smtClean="0">
                <a:solidFill>
                  <a:srgbClr val="FF0000"/>
                </a:solidFill>
              </a:rPr>
              <a:t> </a:t>
            </a:r>
            <a:r>
              <a:rPr lang="zh-TW" altLang="zh-TW" dirty="0" smtClean="0"/>
              <a:t>。</a:t>
            </a:r>
            <a:endParaRPr lang="en-US" altLang="zh-TW" dirty="0" smtClean="0"/>
          </a:p>
          <a:p>
            <a:r>
              <a:rPr lang="en-US" altLang="zh-TW" dirty="0" smtClean="0"/>
              <a:t>R10</a:t>
            </a:r>
            <a:r>
              <a:rPr lang="zh-TW" altLang="zh-TW" dirty="0"/>
              <a:t>於</a:t>
            </a:r>
            <a:r>
              <a:rPr lang="en-US" altLang="zh-TW" dirty="0"/>
              <a:t>6</a:t>
            </a:r>
            <a:r>
              <a:rPr lang="zh-TW" altLang="zh-TW" dirty="0"/>
              <a:t>日</a:t>
            </a:r>
            <a:r>
              <a:rPr lang="en-US" altLang="zh-TW" dirty="0"/>
              <a:t>0000-1100Z</a:t>
            </a:r>
            <a:r>
              <a:rPr lang="zh-TW" altLang="zh-TW" dirty="0" smtClean="0"/>
              <a:t>風速</a:t>
            </a:r>
            <a:r>
              <a:rPr lang="en-US" altLang="zh-TW" dirty="0" smtClean="0"/>
              <a:t>&gt;1</a:t>
            </a:r>
            <a:r>
              <a:rPr lang="zh-TW" altLang="zh-TW" dirty="0" smtClean="0"/>
              <a:t>σ之</a:t>
            </a:r>
            <a:r>
              <a:rPr lang="zh-TW" altLang="zh-TW" dirty="0"/>
              <a:t>每小時次數為</a:t>
            </a:r>
            <a:r>
              <a:rPr lang="en-US" altLang="zh-TW" dirty="0">
                <a:solidFill>
                  <a:srgbClr val="FF0000"/>
                </a:solidFill>
              </a:rPr>
              <a:t>31-319</a:t>
            </a:r>
            <a:r>
              <a:rPr lang="zh-TW" altLang="zh-TW" dirty="0">
                <a:solidFill>
                  <a:srgbClr val="FF0000"/>
                </a:solidFill>
              </a:rPr>
              <a:t>次</a:t>
            </a:r>
            <a:r>
              <a:rPr lang="zh-TW" altLang="zh-TW" dirty="0"/>
              <a:t>，其中於</a:t>
            </a:r>
            <a:r>
              <a:rPr lang="en-US" altLang="zh-TW" dirty="0">
                <a:solidFill>
                  <a:srgbClr val="FF0000"/>
                </a:solidFill>
              </a:rPr>
              <a:t>0100-0900Z</a:t>
            </a:r>
            <a:r>
              <a:rPr lang="zh-TW" altLang="zh-TW" dirty="0"/>
              <a:t>每小時高達</a:t>
            </a:r>
            <a:r>
              <a:rPr lang="en-US" altLang="zh-TW" dirty="0"/>
              <a:t>200</a:t>
            </a:r>
            <a:r>
              <a:rPr lang="zh-TW" altLang="zh-TW" dirty="0"/>
              <a:t>次以上，尤其於</a:t>
            </a:r>
            <a:r>
              <a:rPr lang="en-US" altLang="zh-TW" dirty="0">
                <a:solidFill>
                  <a:srgbClr val="FF0000"/>
                </a:solidFill>
              </a:rPr>
              <a:t>0400-0500Z</a:t>
            </a:r>
            <a:r>
              <a:rPr lang="zh-TW" altLang="zh-TW" dirty="0"/>
              <a:t>每小時分別高達</a:t>
            </a:r>
            <a:r>
              <a:rPr lang="en-US" altLang="zh-TW" dirty="0"/>
              <a:t>308</a:t>
            </a:r>
            <a:r>
              <a:rPr lang="zh-TW" altLang="zh-TW" dirty="0"/>
              <a:t>次和</a:t>
            </a:r>
            <a:r>
              <a:rPr lang="en-US" altLang="zh-TW" dirty="0"/>
              <a:t>319</a:t>
            </a:r>
            <a:r>
              <a:rPr lang="zh-TW" altLang="zh-TW" dirty="0"/>
              <a:t>次之多</a:t>
            </a:r>
            <a:r>
              <a:rPr lang="zh-TW" altLang="zh-TW" dirty="0" smtClean="0"/>
              <a:t>。</a:t>
            </a:r>
            <a:endParaRPr lang="en-US" altLang="zh-TW" dirty="0" smtClean="0"/>
          </a:p>
          <a:p>
            <a:r>
              <a:rPr lang="en-US" altLang="zh-TW" dirty="0" smtClean="0"/>
              <a:t>R28</a:t>
            </a:r>
            <a:r>
              <a:rPr lang="zh-TW" altLang="zh-TW" dirty="0"/>
              <a:t>於</a:t>
            </a:r>
            <a:r>
              <a:rPr lang="en-US" altLang="zh-TW" dirty="0"/>
              <a:t>6</a:t>
            </a:r>
            <a:r>
              <a:rPr lang="zh-TW" altLang="zh-TW" dirty="0"/>
              <a:t>日</a:t>
            </a:r>
            <a:r>
              <a:rPr lang="en-US" altLang="zh-TW" dirty="0"/>
              <a:t>0000-1100Z</a:t>
            </a:r>
            <a:r>
              <a:rPr lang="zh-TW" altLang="zh-TW" dirty="0" smtClean="0"/>
              <a:t>風速</a:t>
            </a:r>
            <a:r>
              <a:rPr lang="en-US" altLang="zh-TW" dirty="0" smtClean="0"/>
              <a:t>&gt;1</a:t>
            </a:r>
            <a:r>
              <a:rPr lang="zh-TW" altLang="zh-TW" dirty="0" smtClean="0"/>
              <a:t>σ之</a:t>
            </a:r>
            <a:r>
              <a:rPr lang="zh-TW" altLang="zh-TW" dirty="0"/>
              <a:t>每小時次數為</a:t>
            </a:r>
            <a:r>
              <a:rPr lang="en-US" altLang="zh-TW" dirty="0">
                <a:solidFill>
                  <a:srgbClr val="FF0000"/>
                </a:solidFill>
              </a:rPr>
              <a:t>39-357</a:t>
            </a:r>
            <a:r>
              <a:rPr lang="zh-TW" altLang="zh-TW" dirty="0">
                <a:solidFill>
                  <a:srgbClr val="FF0000"/>
                </a:solidFill>
              </a:rPr>
              <a:t>次</a:t>
            </a:r>
            <a:r>
              <a:rPr lang="zh-TW" altLang="zh-TW" dirty="0"/>
              <a:t>，其中於</a:t>
            </a:r>
            <a:r>
              <a:rPr lang="en-US" altLang="zh-TW" dirty="0">
                <a:solidFill>
                  <a:srgbClr val="FF0000"/>
                </a:solidFill>
              </a:rPr>
              <a:t>0200-0900Z</a:t>
            </a:r>
            <a:r>
              <a:rPr lang="zh-TW" altLang="zh-TW" dirty="0"/>
              <a:t>每小時高達</a:t>
            </a:r>
            <a:r>
              <a:rPr lang="en-US" altLang="zh-TW" dirty="0"/>
              <a:t>200</a:t>
            </a:r>
            <a:r>
              <a:rPr lang="zh-TW" altLang="zh-TW" dirty="0"/>
              <a:t>次以上，尤其於</a:t>
            </a:r>
            <a:r>
              <a:rPr lang="en-US" altLang="zh-TW" dirty="0">
                <a:solidFill>
                  <a:srgbClr val="FF0000"/>
                </a:solidFill>
              </a:rPr>
              <a:t>0400-0800Z</a:t>
            </a:r>
            <a:r>
              <a:rPr lang="zh-TW" altLang="zh-TW" dirty="0"/>
              <a:t>每小時分別高達</a:t>
            </a:r>
            <a:r>
              <a:rPr lang="en-US" altLang="zh-TW" dirty="0"/>
              <a:t>357</a:t>
            </a:r>
            <a:r>
              <a:rPr lang="zh-TW" altLang="zh-TW" dirty="0"/>
              <a:t>次、</a:t>
            </a:r>
            <a:r>
              <a:rPr lang="en-US" altLang="zh-TW" dirty="0"/>
              <a:t>354</a:t>
            </a:r>
            <a:r>
              <a:rPr lang="zh-TW" altLang="zh-TW" dirty="0"/>
              <a:t>次、</a:t>
            </a:r>
            <a:r>
              <a:rPr lang="en-US" altLang="zh-TW" dirty="0"/>
              <a:t>347</a:t>
            </a:r>
            <a:r>
              <a:rPr lang="zh-TW" altLang="zh-TW" dirty="0"/>
              <a:t>次、</a:t>
            </a:r>
            <a:r>
              <a:rPr lang="en-US" altLang="zh-TW" dirty="0"/>
              <a:t>344</a:t>
            </a:r>
            <a:r>
              <a:rPr lang="zh-TW" altLang="zh-TW" dirty="0"/>
              <a:t>次和</a:t>
            </a:r>
            <a:r>
              <a:rPr lang="en-US" altLang="zh-TW" dirty="0"/>
              <a:t>338</a:t>
            </a:r>
            <a:r>
              <a:rPr lang="zh-TW" altLang="zh-TW" dirty="0"/>
              <a:t>次之多</a:t>
            </a:r>
            <a:r>
              <a:rPr lang="zh-TW" altLang="zh-TW" dirty="0" smtClean="0"/>
              <a:t>。</a:t>
            </a:r>
            <a:endParaRPr lang="en-US" altLang="zh-TW" dirty="0" smtClean="0"/>
          </a:p>
          <a:p>
            <a:r>
              <a:rPr lang="en-US" altLang="zh-TW" dirty="0" smtClean="0"/>
              <a:t>6</a:t>
            </a:r>
            <a:r>
              <a:rPr lang="zh-TW" altLang="zh-TW" dirty="0" smtClean="0"/>
              <a:t>日風切期間</a:t>
            </a:r>
            <a:r>
              <a:rPr lang="en-US" altLang="zh-TW" dirty="0"/>
              <a:t>(0000- 1100Z)</a:t>
            </a:r>
            <a:r>
              <a:rPr lang="zh-TW" altLang="zh-TW" dirty="0"/>
              <a:t>，</a:t>
            </a:r>
            <a:r>
              <a:rPr lang="en-US" altLang="zh-TW" dirty="0"/>
              <a:t>R10</a:t>
            </a:r>
            <a:r>
              <a:rPr lang="zh-TW" altLang="zh-TW" dirty="0"/>
              <a:t>或</a:t>
            </a:r>
            <a:r>
              <a:rPr lang="en-US" altLang="zh-TW" dirty="0"/>
              <a:t>R2</a:t>
            </a:r>
            <a:r>
              <a:rPr lang="zh-TW" altLang="zh-TW" dirty="0"/>
              <a:t>風速</a:t>
            </a:r>
            <a:r>
              <a:rPr lang="zh-TW" altLang="zh-TW" dirty="0" smtClean="0"/>
              <a:t>都</a:t>
            </a:r>
            <a:r>
              <a:rPr lang="en-US" altLang="zh-TW" dirty="0" smtClean="0"/>
              <a:t>&gt;1</a:t>
            </a:r>
            <a:r>
              <a:rPr lang="zh-TW" altLang="zh-TW" dirty="0"/>
              <a:t>σ。</a:t>
            </a:r>
          </a:p>
          <a:p>
            <a:r>
              <a:rPr lang="en-US" altLang="zh-TW" dirty="0"/>
              <a:t>   6</a:t>
            </a:r>
            <a:r>
              <a:rPr lang="zh-TW" altLang="zh-TW" dirty="0"/>
              <a:t>日</a:t>
            </a:r>
            <a:r>
              <a:rPr lang="en-US" altLang="zh-TW" dirty="0"/>
              <a:t>1200Z</a:t>
            </a:r>
            <a:r>
              <a:rPr lang="zh-TW" altLang="zh-TW" dirty="0"/>
              <a:t>颱風暴風圈逐漸</a:t>
            </a:r>
            <a:r>
              <a:rPr lang="zh-TW" altLang="zh-TW" dirty="0" smtClean="0"/>
              <a:t>遠離，</a:t>
            </a:r>
            <a:r>
              <a:rPr lang="en-US" altLang="zh-TW" dirty="0"/>
              <a:t>R10</a:t>
            </a:r>
            <a:r>
              <a:rPr lang="zh-TW" altLang="zh-TW" dirty="0"/>
              <a:t>和</a:t>
            </a:r>
            <a:r>
              <a:rPr lang="en-US" altLang="zh-TW" dirty="0"/>
              <a:t>R28</a:t>
            </a:r>
            <a:r>
              <a:rPr lang="zh-TW" altLang="zh-TW" dirty="0"/>
              <a:t>最大風速都</a:t>
            </a:r>
            <a:r>
              <a:rPr lang="zh-TW" altLang="zh-TW" dirty="0" smtClean="0"/>
              <a:t>沒有</a:t>
            </a:r>
            <a:r>
              <a:rPr lang="en-US" altLang="zh-TW" dirty="0" smtClean="0"/>
              <a:t>&gt;1</a:t>
            </a:r>
            <a:r>
              <a:rPr lang="zh-TW" altLang="zh-TW" dirty="0"/>
              <a:t>σ， 機場就不再有風切警告和報告。</a:t>
            </a:r>
          </a:p>
          <a:p>
            <a:endParaRPr lang="en-US" altLang="zh-TW" dirty="0" smtClean="0"/>
          </a:p>
          <a:p>
            <a:r>
              <a:rPr lang="en-US" altLang="zh-TW" dirty="0"/>
              <a:t> </a:t>
            </a:r>
            <a:endParaRPr lang="zh-TW" altLang="zh-TW" dirty="0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508" y="4437113"/>
            <a:ext cx="4092502" cy="18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06770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11560" y="332656"/>
            <a:ext cx="8075240" cy="724942"/>
          </a:xfrm>
        </p:spPr>
        <p:txBody>
          <a:bodyPr>
            <a:normAutofit fontScale="90000"/>
          </a:bodyPr>
          <a:lstStyle/>
          <a:p>
            <a:r>
              <a:rPr lang="en-US" altLang="zh-TW" dirty="0" smtClean="0"/>
              <a:t/>
            </a:r>
            <a:br>
              <a:rPr lang="en-US" altLang="zh-TW" dirty="0" smtClean="0"/>
            </a:br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idx="1"/>
          </p:nvPr>
        </p:nvSpPr>
        <p:spPr>
          <a:xfrm>
            <a:off x="539552" y="0"/>
            <a:ext cx="8229600" cy="2708919"/>
          </a:xfrm>
        </p:spPr>
        <p:txBody>
          <a:bodyPr>
            <a:normAutofit fontScale="62500" lnSpcReduction="20000"/>
          </a:bodyPr>
          <a:lstStyle/>
          <a:p>
            <a:r>
              <a:rPr lang="en-US" altLang="zh-TW" dirty="0" smtClean="0"/>
              <a:t>Linear Model-----Second Moment   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新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一代</a:t>
            </a:r>
            <a:r>
              <a:rPr lang="zh-TW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機場低空風切亂流警告系統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                                 (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NextG/LLWAS)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endParaRPr lang="en-US" altLang="zh-TW" dirty="0" smtClean="0"/>
          </a:p>
          <a:p>
            <a:r>
              <a:rPr lang="en-US" altLang="zh-TW" dirty="0" smtClean="0"/>
              <a:t>Non-Linear-------Above 2</a:t>
            </a:r>
            <a:r>
              <a:rPr lang="en-US" altLang="zh-TW" baseline="30000" dirty="0" smtClean="0"/>
              <a:t>nd</a:t>
            </a:r>
            <a:r>
              <a:rPr lang="en-US" altLang="zh-TW" dirty="0" smtClean="0"/>
              <a:t> </a:t>
            </a:r>
            <a:r>
              <a:rPr lang="en-US" altLang="zh-TW" smtClean="0"/>
              <a:t>Moment            </a:t>
            </a:r>
            <a:r>
              <a:rPr lang="zh-TW" altLang="en-US" sz="5200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研究方法</a:t>
            </a:r>
            <a:endParaRPr lang="en-US" altLang="zh-TW" sz="5200" dirty="0" smtClean="0"/>
          </a:p>
          <a:p>
            <a:r>
              <a:rPr lang="en-US" altLang="zh-TW" dirty="0" smtClean="0"/>
              <a:t>Wavelet Analysis----</a:t>
            </a:r>
            <a:r>
              <a:rPr lang="zh-TW" altLang="en-US" b="1" dirty="0" smtClean="0">
                <a:latin typeface="標楷體" pitchFamily="65" charset="-120"/>
                <a:ea typeface="標楷體" pitchFamily="65" charset="-120"/>
              </a:rPr>
              <a:t>小波分析</a:t>
            </a:r>
            <a:endParaRPr lang="en-US" altLang="zh-TW" b="1" dirty="0" smtClean="0">
              <a:latin typeface="標楷體" pitchFamily="65" charset="-120"/>
              <a:ea typeface="標楷體" pitchFamily="65" charset="-120"/>
            </a:endParaRPr>
          </a:p>
          <a:p>
            <a:r>
              <a:rPr lang="en-US" altLang="zh-TW" dirty="0" smtClean="0"/>
              <a:t>Fractional calculus, </a:t>
            </a:r>
            <a:r>
              <a:rPr lang="en-US" altLang="zh-TW" dirty="0" smtClean="0">
                <a:solidFill>
                  <a:srgbClr val="FF0000"/>
                </a:solidFill>
              </a:rPr>
              <a:t>Weather Derivative</a:t>
            </a:r>
          </a:p>
          <a:p>
            <a:r>
              <a:rPr lang="en-US" altLang="zh-TW" dirty="0" smtClean="0">
                <a:solidFill>
                  <a:srgbClr val="FF0000"/>
                </a:solidFill>
              </a:rPr>
              <a:t>ARIMA Model, Principal Component Analysis(Box-Jenkins)</a:t>
            </a:r>
          </a:p>
          <a:p>
            <a:r>
              <a:rPr lang="en-US" altLang="zh-TW" dirty="0" smtClean="0">
                <a:solidFill>
                  <a:srgbClr val="FF0000"/>
                </a:solidFill>
              </a:rPr>
              <a:t>Contingency Table----Chi-Square  test</a:t>
            </a:r>
          </a:p>
          <a:p>
            <a:r>
              <a:rPr lang="en-US" altLang="zh-TW" dirty="0" smtClean="0"/>
              <a:t>The Beauty of Mathematics-Multivariate analysis</a:t>
            </a:r>
          </a:p>
          <a:p>
            <a:endParaRPr lang="en-US" altLang="zh-TW" dirty="0" smtClean="0"/>
          </a:p>
          <a:p>
            <a:endParaRPr lang="zh-TW" altLang="en-US" dirty="0"/>
          </a:p>
        </p:txBody>
      </p:sp>
      <p:sp>
        <p:nvSpPr>
          <p:cNvPr id="6" name="矩形 5"/>
          <p:cNvSpPr/>
          <p:nvPr/>
        </p:nvSpPr>
        <p:spPr>
          <a:xfrm>
            <a:off x="2843808" y="2708920"/>
            <a:ext cx="526297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400" b="1" dirty="0" smtClean="0">
                <a:latin typeface="標楷體" pitchFamily="65" charset="-120"/>
                <a:ea typeface="標楷體" pitchFamily="65" charset="-120"/>
              </a:rPr>
              <a:t>Distribution Probability of State</a:t>
            </a:r>
            <a:endParaRPr lang="zh-TW" altLang="en-US" sz="2400" b="1" dirty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7" y="3147085"/>
            <a:ext cx="6840759" cy="37109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Autofit/>
          </a:bodyPr>
          <a:lstStyle/>
          <a:p>
            <a:r>
              <a:rPr lang="en-US" altLang="zh-TW" sz="3000" dirty="0" smtClean="0"/>
              <a:t>10</a:t>
            </a:r>
            <a:r>
              <a:rPr lang="zh-TW" altLang="zh-TW" sz="3000" dirty="0"/>
              <a:t>月</a:t>
            </a:r>
            <a:r>
              <a:rPr lang="en-US" altLang="zh-TW" sz="3000" dirty="0"/>
              <a:t>5-6</a:t>
            </a:r>
            <a:r>
              <a:rPr lang="zh-TW" altLang="zh-TW" sz="3000" dirty="0" smtClean="0"/>
              <a:t>日機場</a:t>
            </a:r>
            <a:r>
              <a:rPr lang="zh-TW" altLang="zh-TW" sz="3000" dirty="0"/>
              <a:t>風速跳動大於</a:t>
            </a:r>
            <a:r>
              <a:rPr lang="en-US" altLang="zh-TW" sz="3000" dirty="0"/>
              <a:t>1σ</a:t>
            </a:r>
            <a:r>
              <a:rPr lang="zh-TW" altLang="zh-TW" sz="3000" dirty="0" smtClean="0"/>
              <a:t>之</a:t>
            </a:r>
            <a:r>
              <a:rPr lang="zh-TW" altLang="en-US" sz="3000" dirty="0" smtClean="0"/>
              <a:t>分布</a:t>
            </a:r>
            <a:r>
              <a:rPr lang="en-US" altLang="zh-TW" sz="3000" dirty="0" smtClean="0"/>
              <a:t>(I)</a:t>
            </a:r>
            <a:endParaRPr lang="zh-TW" altLang="en-US" sz="3000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191" y="980728"/>
            <a:ext cx="5218628" cy="1728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876" y="2852936"/>
            <a:ext cx="5218113" cy="1872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332" y="4797152"/>
            <a:ext cx="5170487" cy="1633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文字方塊 2"/>
          <p:cNvSpPr txBox="1"/>
          <p:nvPr/>
        </p:nvSpPr>
        <p:spPr>
          <a:xfrm>
            <a:off x="5940152" y="1052736"/>
            <a:ext cx="2833657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>
                <a:solidFill>
                  <a:srgbClr val="FF0000"/>
                </a:solidFill>
              </a:rPr>
              <a:t>5</a:t>
            </a:r>
            <a:r>
              <a:rPr lang="zh-TW" altLang="zh-TW" dirty="0">
                <a:solidFill>
                  <a:srgbClr val="FF0000"/>
                </a:solidFill>
              </a:rPr>
              <a:t>日</a:t>
            </a:r>
            <a:r>
              <a:rPr lang="en-US" altLang="zh-TW" dirty="0">
                <a:solidFill>
                  <a:srgbClr val="FF0000"/>
                </a:solidFill>
              </a:rPr>
              <a:t>0100-0600Z </a:t>
            </a:r>
            <a:r>
              <a:rPr lang="zh-TW" altLang="zh-TW" dirty="0" smtClean="0"/>
              <a:t>風</a:t>
            </a:r>
            <a:r>
              <a:rPr lang="zh-TW" altLang="en-US" dirty="0" smtClean="0"/>
              <a:t>切</a:t>
            </a:r>
            <a:r>
              <a:rPr lang="zh-TW" altLang="zh-TW" dirty="0" smtClean="0"/>
              <a:t>期間</a:t>
            </a:r>
            <a:r>
              <a:rPr lang="zh-TW" altLang="zh-TW" dirty="0"/>
              <a:t>，</a:t>
            </a:r>
            <a:r>
              <a:rPr lang="en-US" altLang="zh-TW" dirty="0"/>
              <a:t>R10</a:t>
            </a:r>
            <a:r>
              <a:rPr lang="zh-TW" altLang="zh-TW" dirty="0"/>
              <a:t>和</a:t>
            </a:r>
            <a:r>
              <a:rPr lang="en-US" altLang="zh-TW" dirty="0"/>
              <a:t>R28</a:t>
            </a:r>
            <a:r>
              <a:rPr lang="zh-TW" altLang="zh-TW" dirty="0"/>
              <a:t>風速</a:t>
            </a:r>
            <a:r>
              <a:rPr lang="zh-TW" altLang="zh-TW" dirty="0" smtClean="0"/>
              <a:t>跳動</a:t>
            </a:r>
            <a:r>
              <a:rPr lang="en-US" altLang="zh-TW" dirty="0" smtClean="0"/>
              <a:t>&gt; </a:t>
            </a:r>
            <a:r>
              <a:rPr lang="en-US" altLang="zh-TW" dirty="0"/>
              <a:t>1σ</a:t>
            </a:r>
            <a:r>
              <a:rPr lang="zh-TW" altLang="zh-TW" dirty="0" smtClean="0"/>
              <a:t>，</a:t>
            </a:r>
            <a:r>
              <a:rPr lang="en-US" altLang="zh-TW" dirty="0" smtClean="0"/>
              <a:t>R10</a:t>
            </a:r>
            <a:r>
              <a:rPr lang="zh-TW" altLang="zh-TW" dirty="0"/>
              <a:t>於</a:t>
            </a:r>
            <a:r>
              <a:rPr lang="en-US" altLang="zh-TW" dirty="0">
                <a:solidFill>
                  <a:srgbClr val="FF0000"/>
                </a:solidFill>
              </a:rPr>
              <a:t>0119Z</a:t>
            </a:r>
            <a:r>
              <a:rPr lang="zh-TW" altLang="zh-TW" dirty="0">
                <a:solidFill>
                  <a:srgbClr val="FF0000"/>
                </a:solidFill>
              </a:rPr>
              <a:t>和</a:t>
            </a:r>
            <a:r>
              <a:rPr lang="en-US" altLang="zh-TW" dirty="0">
                <a:solidFill>
                  <a:srgbClr val="FF0000"/>
                </a:solidFill>
              </a:rPr>
              <a:t>0227Z</a:t>
            </a:r>
            <a:r>
              <a:rPr lang="zh-TW" altLang="zh-TW" dirty="0"/>
              <a:t>風速跳動分別達</a:t>
            </a:r>
            <a:r>
              <a:rPr lang="en-US" altLang="zh-TW" dirty="0">
                <a:solidFill>
                  <a:srgbClr val="FF0000"/>
                </a:solidFill>
              </a:rPr>
              <a:t>23KT</a:t>
            </a:r>
            <a:r>
              <a:rPr lang="zh-TW" altLang="zh-TW" dirty="0">
                <a:solidFill>
                  <a:srgbClr val="FF0000"/>
                </a:solidFill>
              </a:rPr>
              <a:t>和</a:t>
            </a:r>
            <a:r>
              <a:rPr lang="en-US" altLang="zh-TW" dirty="0">
                <a:solidFill>
                  <a:srgbClr val="FF0000"/>
                </a:solidFill>
              </a:rPr>
              <a:t>21KT</a:t>
            </a:r>
            <a:r>
              <a:rPr lang="zh-TW" altLang="zh-TW" dirty="0"/>
              <a:t>；</a:t>
            </a:r>
            <a:r>
              <a:rPr lang="en-US" altLang="zh-TW" dirty="0"/>
              <a:t>R28</a:t>
            </a:r>
            <a:r>
              <a:rPr lang="zh-TW" altLang="zh-TW" dirty="0"/>
              <a:t>於</a:t>
            </a:r>
            <a:r>
              <a:rPr lang="en-US" altLang="zh-TW" dirty="0">
                <a:solidFill>
                  <a:srgbClr val="FF0000"/>
                </a:solidFill>
              </a:rPr>
              <a:t>0225Z</a:t>
            </a:r>
            <a:r>
              <a:rPr lang="zh-TW" altLang="zh-TW" dirty="0">
                <a:solidFill>
                  <a:srgbClr val="FF0000"/>
                </a:solidFill>
              </a:rPr>
              <a:t>、</a:t>
            </a:r>
            <a:r>
              <a:rPr lang="en-US" altLang="zh-TW" dirty="0">
                <a:solidFill>
                  <a:srgbClr val="FF0000"/>
                </a:solidFill>
              </a:rPr>
              <a:t>0557Z</a:t>
            </a:r>
            <a:r>
              <a:rPr lang="zh-TW" altLang="zh-TW" dirty="0"/>
              <a:t>和</a:t>
            </a:r>
            <a:r>
              <a:rPr lang="en-US" altLang="zh-TW" dirty="0">
                <a:solidFill>
                  <a:srgbClr val="FF0000"/>
                </a:solidFill>
              </a:rPr>
              <a:t>0640Z</a:t>
            </a:r>
            <a:r>
              <a:rPr lang="zh-TW" altLang="zh-TW" dirty="0"/>
              <a:t>風速</a:t>
            </a:r>
            <a:r>
              <a:rPr lang="zh-TW" altLang="zh-TW" dirty="0" smtClean="0"/>
              <a:t>跳動達</a:t>
            </a:r>
            <a:r>
              <a:rPr lang="en-US" altLang="zh-TW" dirty="0">
                <a:solidFill>
                  <a:srgbClr val="FF0000"/>
                </a:solidFill>
              </a:rPr>
              <a:t>23KT</a:t>
            </a:r>
            <a:r>
              <a:rPr lang="zh-TW" altLang="zh-TW" dirty="0">
                <a:solidFill>
                  <a:srgbClr val="FF0000"/>
                </a:solidFill>
              </a:rPr>
              <a:t>、</a:t>
            </a:r>
            <a:r>
              <a:rPr lang="en-US" altLang="zh-TW" dirty="0">
                <a:solidFill>
                  <a:srgbClr val="FF0000"/>
                </a:solidFill>
              </a:rPr>
              <a:t>22KT</a:t>
            </a:r>
            <a:r>
              <a:rPr lang="zh-TW" altLang="zh-TW" dirty="0">
                <a:solidFill>
                  <a:srgbClr val="FF0000"/>
                </a:solidFill>
              </a:rPr>
              <a:t>和</a:t>
            </a:r>
            <a:r>
              <a:rPr lang="en-US" altLang="zh-TW" dirty="0">
                <a:solidFill>
                  <a:srgbClr val="FF0000"/>
                </a:solidFill>
              </a:rPr>
              <a:t>22KT</a:t>
            </a:r>
            <a:r>
              <a:rPr lang="zh-TW" altLang="zh-TW" dirty="0" smtClean="0"/>
              <a:t>，</a:t>
            </a:r>
            <a:endParaRPr lang="en-US" altLang="zh-TW" dirty="0" smtClean="0"/>
          </a:p>
          <a:p>
            <a:r>
              <a:rPr lang="en-US" altLang="zh-TW" dirty="0" smtClean="0"/>
              <a:t>R10</a:t>
            </a:r>
            <a:r>
              <a:rPr lang="zh-TW" altLang="zh-TW" dirty="0"/>
              <a:t>於</a:t>
            </a:r>
            <a:r>
              <a:rPr lang="en-US" altLang="zh-TW" dirty="0" smtClean="0">
                <a:solidFill>
                  <a:srgbClr val="FF0000"/>
                </a:solidFill>
              </a:rPr>
              <a:t>0100-0400Z</a:t>
            </a:r>
            <a:r>
              <a:rPr lang="zh-TW" altLang="zh-TW" dirty="0" smtClean="0"/>
              <a:t>風速跳動</a:t>
            </a:r>
            <a:r>
              <a:rPr lang="en-US" altLang="zh-TW" dirty="0" smtClean="0"/>
              <a:t>&gt;1</a:t>
            </a:r>
            <a:r>
              <a:rPr lang="zh-TW" altLang="zh-TW" dirty="0"/>
              <a:t>σ之</a:t>
            </a:r>
            <a:r>
              <a:rPr lang="zh-TW" altLang="zh-TW" dirty="0" smtClean="0"/>
              <a:t>次數為</a:t>
            </a:r>
            <a:r>
              <a:rPr lang="en-US" altLang="zh-TW" dirty="0">
                <a:solidFill>
                  <a:srgbClr val="FF0000"/>
                </a:solidFill>
              </a:rPr>
              <a:t>1-6</a:t>
            </a:r>
            <a:r>
              <a:rPr lang="zh-TW" altLang="zh-TW" dirty="0" smtClean="0">
                <a:solidFill>
                  <a:srgbClr val="FF0000"/>
                </a:solidFill>
              </a:rPr>
              <a:t>次</a:t>
            </a:r>
            <a:r>
              <a:rPr lang="en-US" altLang="zh-TW" dirty="0" smtClean="0">
                <a:solidFill>
                  <a:srgbClr val="FF0000"/>
                </a:solidFill>
                <a:sym typeface="Wingdings" panose="05000000000000000000" pitchFamily="2" charset="2"/>
              </a:rPr>
              <a:t></a:t>
            </a:r>
            <a:r>
              <a:rPr lang="en-US" altLang="zh-TW" dirty="0" smtClean="0">
                <a:solidFill>
                  <a:srgbClr val="FF0000"/>
                </a:solidFill>
              </a:rPr>
              <a:t>0200Z</a:t>
            </a:r>
            <a:r>
              <a:rPr lang="zh-TW" altLang="zh-TW" dirty="0"/>
              <a:t>跳動次數達</a:t>
            </a:r>
            <a:r>
              <a:rPr lang="en-US" altLang="zh-TW" dirty="0" smtClean="0">
                <a:solidFill>
                  <a:srgbClr val="FF0000"/>
                </a:solidFill>
              </a:rPr>
              <a:t>6</a:t>
            </a:r>
            <a:r>
              <a:rPr lang="zh-TW" altLang="en-US" dirty="0" smtClean="0">
                <a:solidFill>
                  <a:srgbClr val="FF0000"/>
                </a:solidFill>
              </a:rPr>
              <a:t>次</a:t>
            </a:r>
            <a:r>
              <a:rPr lang="zh-TW" altLang="zh-TW" dirty="0" smtClean="0"/>
              <a:t>。</a:t>
            </a:r>
            <a:r>
              <a:rPr lang="en-US" altLang="zh-TW" dirty="0"/>
              <a:t>R28</a:t>
            </a:r>
            <a:r>
              <a:rPr lang="zh-TW" altLang="zh-TW" dirty="0"/>
              <a:t>於 </a:t>
            </a:r>
            <a:r>
              <a:rPr lang="en-US" altLang="zh-TW" dirty="0" smtClean="0">
                <a:solidFill>
                  <a:srgbClr val="FF0000"/>
                </a:solidFill>
              </a:rPr>
              <a:t>0100-0600Z</a:t>
            </a:r>
            <a:r>
              <a:rPr lang="zh-TW" altLang="zh-TW" dirty="0" smtClean="0"/>
              <a:t>風速跳動</a:t>
            </a:r>
            <a:r>
              <a:rPr lang="en-US" altLang="zh-TW" dirty="0" smtClean="0"/>
              <a:t>&gt;1</a:t>
            </a:r>
            <a:r>
              <a:rPr lang="zh-TW" altLang="zh-TW" dirty="0"/>
              <a:t>σ之</a:t>
            </a:r>
            <a:r>
              <a:rPr lang="zh-TW" altLang="zh-TW" dirty="0" smtClean="0"/>
              <a:t>次數為</a:t>
            </a:r>
            <a:r>
              <a:rPr lang="en-US" altLang="zh-TW" dirty="0">
                <a:solidFill>
                  <a:srgbClr val="FF0000"/>
                </a:solidFill>
              </a:rPr>
              <a:t>5-14</a:t>
            </a:r>
            <a:r>
              <a:rPr lang="zh-TW" altLang="zh-TW" dirty="0">
                <a:solidFill>
                  <a:srgbClr val="FF0000"/>
                </a:solidFill>
              </a:rPr>
              <a:t>次</a:t>
            </a:r>
            <a:r>
              <a:rPr lang="zh-TW" altLang="zh-TW" dirty="0" smtClean="0"/>
              <a:t>，</a:t>
            </a:r>
            <a:r>
              <a:rPr lang="en-US" altLang="zh-TW" dirty="0" smtClean="0">
                <a:sym typeface="Wingdings" panose="05000000000000000000" pitchFamily="2" charset="2"/>
              </a:rPr>
              <a:t></a:t>
            </a:r>
            <a:r>
              <a:rPr lang="en-US" altLang="zh-TW" dirty="0" smtClean="0">
                <a:solidFill>
                  <a:srgbClr val="FF0000"/>
                </a:solidFill>
              </a:rPr>
              <a:t>0200Z</a:t>
            </a:r>
            <a:r>
              <a:rPr lang="zh-TW" altLang="zh-TW" dirty="0"/>
              <a:t>跳動次數達</a:t>
            </a:r>
            <a:r>
              <a:rPr lang="en-US" altLang="zh-TW" dirty="0">
                <a:solidFill>
                  <a:srgbClr val="FF0000"/>
                </a:solidFill>
              </a:rPr>
              <a:t>14</a:t>
            </a:r>
            <a:r>
              <a:rPr lang="zh-TW" altLang="zh-TW" dirty="0">
                <a:solidFill>
                  <a:srgbClr val="FF0000"/>
                </a:solidFill>
              </a:rPr>
              <a:t>次</a:t>
            </a:r>
            <a:r>
              <a:rPr lang="zh-TW" altLang="zh-TW" dirty="0"/>
              <a:t>。氣象台於</a:t>
            </a:r>
            <a:r>
              <a:rPr lang="en-US" altLang="zh-TW" dirty="0">
                <a:solidFill>
                  <a:srgbClr val="FF0000"/>
                </a:solidFill>
              </a:rPr>
              <a:t>0100-0600Z</a:t>
            </a:r>
            <a:r>
              <a:rPr lang="zh-TW" altLang="zh-TW" dirty="0"/>
              <a:t>跑道</a:t>
            </a:r>
            <a:r>
              <a:rPr lang="en-US" altLang="zh-TW" dirty="0"/>
              <a:t>R10</a:t>
            </a:r>
            <a:r>
              <a:rPr lang="zh-TW" altLang="zh-TW" dirty="0"/>
              <a:t>有輕度到中度風切報告</a:t>
            </a:r>
            <a:r>
              <a:rPr lang="zh-TW" altLang="zh-TW" dirty="0" smtClean="0"/>
              <a:t>；</a:t>
            </a:r>
            <a:endParaRPr lang="en-US" altLang="zh-TW" dirty="0" smtClean="0"/>
          </a:p>
          <a:p>
            <a:r>
              <a:rPr lang="zh-TW" altLang="zh-TW" dirty="0" smtClean="0"/>
              <a:t>警告</a:t>
            </a:r>
            <a:r>
              <a:rPr lang="zh-TW" altLang="zh-TW" dirty="0"/>
              <a:t>系統於</a:t>
            </a:r>
            <a:r>
              <a:rPr lang="en-US" altLang="zh-TW" dirty="0" smtClean="0">
                <a:solidFill>
                  <a:srgbClr val="FF0000"/>
                </a:solidFill>
              </a:rPr>
              <a:t>0100Z</a:t>
            </a:r>
            <a:r>
              <a:rPr lang="zh-TW" altLang="zh-TW" dirty="0" smtClean="0"/>
              <a:t>發出</a:t>
            </a:r>
            <a:r>
              <a:rPr lang="zh-TW" altLang="zh-TW" dirty="0"/>
              <a:t>輕度風切和中度風切各</a:t>
            </a:r>
            <a:r>
              <a:rPr lang="en-US" altLang="zh-TW" dirty="0">
                <a:solidFill>
                  <a:srgbClr val="FF0000"/>
                </a:solidFill>
              </a:rPr>
              <a:t>1</a:t>
            </a:r>
            <a:r>
              <a:rPr lang="zh-TW" altLang="zh-TW" dirty="0">
                <a:solidFill>
                  <a:srgbClr val="FF0000"/>
                </a:solidFill>
              </a:rPr>
              <a:t>次</a:t>
            </a:r>
            <a:r>
              <a:rPr lang="zh-TW" altLang="zh-TW" dirty="0"/>
              <a:t>，顯示</a:t>
            </a:r>
            <a:r>
              <a:rPr lang="zh-TW" altLang="zh-TW" dirty="0">
                <a:solidFill>
                  <a:srgbClr val="FF0000"/>
                </a:solidFill>
              </a:rPr>
              <a:t>風速強，風速跳動大，風切現象就發生</a:t>
            </a:r>
            <a:r>
              <a:rPr lang="zh-TW" altLang="zh-TW" dirty="0" smtClean="0"/>
              <a:t>。</a:t>
            </a:r>
            <a:endParaRPr lang="zh-TW" altLang="zh-TW" dirty="0"/>
          </a:p>
        </p:txBody>
      </p:sp>
    </p:spTree>
    <p:extLst>
      <p:ext uri="{BB962C8B-B14F-4D97-AF65-F5344CB8AC3E}">
        <p14:creationId xmlns:p14="http://schemas.microsoft.com/office/powerpoint/2010/main" val="2527609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Autofit/>
          </a:bodyPr>
          <a:lstStyle/>
          <a:p>
            <a:r>
              <a:rPr lang="en-US" altLang="zh-TW" sz="3000" dirty="0" smtClean="0"/>
              <a:t>10</a:t>
            </a:r>
            <a:r>
              <a:rPr lang="zh-TW" altLang="zh-TW" sz="3000" dirty="0"/>
              <a:t>月</a:t>
            </a:r>
            <a:r>
              <a:rPr lang="en-US" altLang="zh-TW" sz="3000" dirty="0"/>
              <a:t>5-6</a:t>
            </a:r>
            <a:r>
              <a:rPr lang="zh-TW" altLang="zh-TW" sz="3000" dirty="0" smtClean="0"/>
              <a:t>日風速跳動</a:t>
            </a:r>
            <a:r>
              <a:rPr lang="en-US" altLang="zh-TW" sz="3000" dirty="0" smtClean="0"/>
              <a:t>&gt;1σ</a:t>
            </a:r>
            <a:r>
              <a:rPr lang="zh-TW" altLang="zh-TW" sz="3000" dirty="0" smtClean="0"/>
              <a:t>之</a:t>
            </a:r>
            <a:r>
              <a:rPr lang="zh-TW" altLang="en-US" sz="3000" dirty="0" smtClean="0"/>
              <a:t>分布</a:t>
            </a:r>
            <a:r>
              <a:rPr lang="en-US" altLang="zh-TW" sz="3000" dirty="0" smtClean="0"/>
              <a:t>(II)</a:t>
            </a:r>
            <a:endParaRPr lang="zh-TW" altLang="en-US" sz="3000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191" y="980728"/>
            <a:ext cx="5218628" cy="1728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876" y="2852936"/>
            <a:ext cx="5218113" cy="1872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332" y="4797152"/>
            <a:ext cx="5170487" cy="1633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文字方塊 2"/>
          <p:cNvSpPr txBox="1"/>
          <p:nvPr/>
        </p:nvSpPr>
        <p:spPr>
          <a:xfrm>
            <a:off x="5868144" y="1052736"/>
            <a:ext cx="3096344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>
                <a:solidFill>
                  <a:srgbClr val="FF0000"/>
                </a:solidFill>
              </a:rPr>
              <a:t>5</a:t>
            </a:r>
            <a:r>
              <a:rPr lang="zh-TW" altLang="zh-TW" dirty="0" smtClean="0">
                <a:solidFill>
                  <a:srgbClr val="FF0000"/>
                </a:solidFill>
              </a:rPr>
              <a:t>日</a:t>
            </a:r>
            <a:r>
              <a:rPr lang="en-US" altLang="zh-TW" dirty="0" smtClean="0">
                <a:solidFill>
                  <a:srgbClr val="FF0000"/>
                </a:solidFill>
              </a:rPr>
              <a:t>1200-1500Z </a:t>
            </a:r>
            <a:r>
              <a:rPr lang="zh-TW" altLang="zh-TW" dirty="0" smtClean="0"/>
              <a:t>風</a:t>
            </a:r>
            <a:r>
              <a:rPr lang="zh-TW" altLang="en-US" dirty="0" smtClean="0"/>
              <a:t>切</a:t>
            </a:r>
            <a:r>
              <a:rPr lang="zh-TW" altLang="zh-TW" dirty="0" smtClean="0"/>
              <a:t>期間</a:t>
            </a:r>
            <a:r>
              <a:rPr lang="zh-TW" altLang="zh-TW" dirty="0"/>
              <a:t>，</a:t>
            </a:r>
            <a:r>
              <a:rPr lang="en-US" altLang="zh-TW" dirty="0"/>
              <a:t>R10</a:t>
            </a:r>
            <a:r>
              <a:rPr lang="zh-TW" altLang="zh-TW" dirty="0"/>
              <a:t>和</a:t>
            </a:r>
            <a:r>
              <a:rPr lang="en-US" altLang="zh-TW" dirty="0"/>
              <a:t>R28</a:t>
            </a:r>
            <a:r>
              <a:rPr lang="zh-TW" altLang="zh-TW" dirty="0"/>
              <a:t>風速</a:t>
            </a:r>
            <a:r>
              <a:rPr lang="zh-TW" altLang="zh-TW" dirty="0" smtClean="0"/>
              <a:t>跳動</a:t>
            </a:r>
            <a:r>
              <a:rPr lang="en-US" altLang="zh-TW" dirty="0" smtClean="0"/>
              <a:t>&gt; </a:t>
            </a:r>
            <a:r>
              <a:rPr lang="en-US" altLang="zh-TW" dirty="0"/>
              <a:t>1σ</a:t>
            </a:r>
            <a:r>
              <a:rPr lang="zh-TW" altLang="zh-TW" dirty="0" smtClean="0"/>
              <a:t>，</a:t>
            </a:r>
            <a:r>
              <a:rPr lang="en-US" altLang="zh-TW" dirty="0" smtClean="0"/>
              <a:t>R10</a:t>
            </a:r>
            <a:r>
              <a:rPr lang="zh-TW" altLang="zh-TW" dirty="0"/>
              <a:t>於</a:t>
            </a:r>
            <a:r>
              <a:rPr lang="en-US" altLang="zh-TW" dirty="0">
                <a:solidFill>
                  <a:srgbClr val="FF0000"/>
                </a:solidFill>
              </a:rPr>
              <a:t>1249Z</a:t>
            </a:r>
            <a:r>
              <a:rPr lang="zh-TW" altLang="zh-TW" dirty="0"/>
              <a:t>達</a:t>
            </a:r>
            <a:r>
              <a:rPr lang="en-US" altLang="zh-TW" dirty="0">
                <a:solidFill>
                  <a:srgbClr val="FF0000"/>
                </a:solidFill>
              </a:rPr>
              <a:t>20KT</a:t>
            </a:r>
            <a:r>
              <a:rPr lang="zh-TW" altLang="zh-TW" dirty="0" smtClean="0"/>
              <a:t>；</a:t>
            </a:r>
            <a:endParaRPr lang="en-US" altLang="zh-TW" dirty="0" smtClean="0"/>
          </a:p>
          <a:p>
            <a:r>
              <a:rPr lang="en-US" altLang="zh-TW" dirty="0" smtClean="0"/>
              <a:t>R28</a:t>
            </a:r>
            <a:r>
              <a:rPr lang="zh-TW" altLang="zh-TW" dirty="0"/>
              <a:t>於</a:t>
            </a:r>
            <a:r>
              <a:rPr lang="en-US" altLang="zh-TW" dirty="0">
                <a:solidFill>
                  <a:srgbClr val="FF0000"/>
                </a:solidFill>
              </a:rPr>
              <a:t>1202Z</a:t>
            </a:r>
            <a:r>
              <a:rPr lang="zh-TW" altLang="zh-TW" dirty="0">
                <a:solidFill>
                  <a:srgbClr val="FF0000"/>
                </a:solidFill>
              </a:rPr>
              <a:t>、</a:t>
            </a:r>
            <a:r>
              <a:rPr lang="en-US" altLang="zh-TW" dirty="0">
                <a:solidFill>
                  <a:srgbClr val="FF0000"/>
                </a:solidFill>
              </a:rPr>
              <a:t>1227Z</a:t>
            </a:r>
            <a:r>
              <a:rPr lang="zh-TW" altLang="zh-TW" dirty="0">
                <a:solidFill>
                  <a:srgbClr val="FF0000"/>
                </a:solidFill>
              </a:rPr>
              <a:t>和</a:t>
            </a:r>
            <a:r>
              <a:rPr lang="en-US" altLang="zh-TW" dirty="0">
                <a:solidFill>
                  <a:srgbClr val="FF0000"/>
                </a:solidFill>
              </a:rPr>
              <a:t>1240Z</a:t>
            </a:r>
            <a:r>
              <a:rPr lang="zh-TW" altLang="zh-TW" dirty="0"/>
              <a:t>風速</a:t>
            </a:r>
            <a:r>
              <a:rPr lang="zh-TW" altLang="zh-TW" dirty="0" smtClean="0"/>
              <a:t>跳動達</a:t>
            </a:r>
            <a:r>
              <a:rPr lang="en-US" altLang="zh-TW" dirty="0">
                <a:solidFill>
                  <a:srgbClr val="FF0000"/>
                </a:solidFill>
              </a:rPr>
              <a:t>25KT</a:t>
            </a:r>
            <a:r>
              <a:rPr lang="zh-TW" altLang="zh-TW" dirty="0">
                <a:solidFill>
                  <a:srgbClr val="FF0000"/>
                </a:solidFill>
              </a:rPr>
              <a:t>、</a:t>
            </a:r>
            <a:r>
              <a:rPr lang="en-US" altLang="zh-TW" dirty="0">
                <a:solidFill>
                  <a:srgbClr val="FF0000"/>
                </a:solidFill>
              </a:rPr>
              <a:t>24KT</a:t>
            </a:r>
            <a:r>
              <a:rPr lang="zh-TW" altLang="zh-TW" dirty="0">
                <a:solidFill>
                  <a:srgbClr val="FF0000"/>
                </a:solidFill>
              </a:rPr>
              <a:t>和</a:t>
            </a:r>
            <a:r>
              <a:rPr lang="en-US" altLang="zh-TW" dirty="0">
                <a:solidFill>
                  <a:srgbClr val="FF0000"/>
                </a:solidFill>
              </a:rPr>
              <a:t>24KT</a:t>
            </a:r>
            <a:r>
              <a:rPr lang="zh-TW" altLang="zh-TW" dirty="0" smtClean="0"/>
              <a:t>。</a:t>
            </a:r>
            <a:endParaRPr lang="en-US" altLang="zh-TW" dirty="0" smtClean="0"/>
          </a:p>
          <a:p>
            <a:r>
              <a:rPr lang="en-US" altLang="zh-TW" dirty="0" smtClean="0"/>
              <a:t>R10</a:t>
            </a:r>
            <a:r>
              <a:rPr lang="zh-TW" altLang="zh-TW" dirty="0"/>
              <a:t>於</a:t>
            </a:r>
            <a:r>
              <a:rPr lang="en-US" altLang="zh-TW" dirty="0" smtClean="0">
                <a:solidFill>
                  <a:srgbClr val="FF0000"/>
                </a:solidFill>
              </a:rPr>
              <a:t>1200-1500Z</a:t>
            </a:r>
            <a:r>
              <a:rPr lang="zh-TW" altLang="zh-TW" dirty="0" smtClean="0"/>
              <a:t>風速跳動</a:t>
            </a:r>
            <a:r>
              <a:rPr lang="en-US" altLang="zh-TW" dirty="0" smtClean="0"/>
              <a:t>&gt;1</a:t>
            </a:r>
            <a:r>
              <a:rPr lang="zh-TW" altLang="zh-TW" dirty="0"/>
              <a:t>σ之</a:t>
            </a:r>
            <a:r>
              <a:rPr lang="zh-TW" altLang="zh-TW" dirty="0" smtClean="0"/>
              <a:t>次數為</a:t>
            </a:r>
            <a:r>
              <a:rPr lang="en-US" altLang="zh-TW" dirty="0">
                <a:solidFill>
                  <a:srgbClr val="FF0000"/>
                </a:solidFill>
              </a:rPr>
              <a:t>1-4</a:t>
            </a:r>
            <a:r>
              <a:rPr lang="zh-TW" altLang="zh-TW" dirty="0">
                <a:solidFill>
                  <a:srgbClr val="FF0000"/>
                </a:solidFill>
              </a:rPr>
              <a:t>次</a:t>
            </a:r>
            <a:r>
              <a:rPr lang="zh-TW" altLang="zh-TW" dirty="0" smtClean="0"/>
              <a:t>，</a:t>
            </a:r>
            <a:r>
              <a:rPr lang="en-US" altLang="zh-TW" dirty="0" smtClean="0">
                <a:sym typeface="Wingdings" panose="05000000000000000000" pitchFamily="2" charset="2"/>
              </a:rPr>
              <a:t></a:t>
            </a:r>
            <a:r>
              <a:rPr lang="en-US" altLang="zh-TW" dirty="0" smtClean="0">
                <a:solidFill>
                  <a:srgbClr val="FF0000"/>
                </a:solidFill>
              </a:rPr>
              <a:t>1200Z</a:t>
            </a:r>
            <a:r>
              <a:rPr lang="zh-TW" altLang="zh-TW" dirty="0">
                <a:solidFill>
                  <a:srgbClr val="FF0000"/>
                </a:solidFill>
              </a:rPr>
              <a:t>和</a:t>
            </a:r>
            <a:r>
              <a:rPr lang="en-US" altLang="zh-TW" dirty="0">
                <a:solidFill>
                  <a:srgbClr val="FF0000"/>
                </a:solidFill>
              </a:rPr>
              <a:t>1400Z</a:t>
            </a:r>
            <a:r>
              <a:rPr lang="zh-TW" altLang="zh-TW" dirty="0"/>
              <a:t>跳動次數達</a:t>
            </a:r>
            <a:r>
              <a:rPr lang="en-US" altLang="zh-TW" dirty="0">
                <a:solidFill>
                  <a:srgbClr val="FF0000"/>
                </a:solidFill>
              </a:rPr>
              <a:t>4</a:t>
            </a:r>
            <a:r>
              <a:rPr lang="zh-TW" altLang="zh-TW" dirty="0">
                <a:solidFill>
                  <a:srgbClr val="FF0000"/>
                </a:solidFill>
              </a:rPr>
              <a:t>次</a:t>
            </a:r>
            <a:r>
              <a:rPr lang="zh-TW" altLang="zh-TW" dirty="0" smtClean="0"/>
              <a:t>；</a:t>
            </a:r>
            <a:endParaRPr lang="en-US" altLang="zh-TW" dirty="0" smtClean="0"/>
          </a:p>
          <a:p>
            <a:r>
              <a:rPr lang="en-US" altLang="zh-TW" dirty="0" smtClean="0"/>
              <a:t>R28</a:t>
            </a:r>
            <a:r>
              <a:rPr lang="zh-TW" altLang="zh-TW" dirty="0"/>
              <a:t>於</a:t>
            </a:r>
            <a:r>
              <a:rPr lang="en-US" altLang="zh-TW" dirty="0">
                <a:solidFill>
                  <a:srgbClr val="FF0000"/>
                </a:solidFill>
              </a:rPr>
              <a:t>1200- </a:t>
            </a:r>
            <a:r>
              <a:rPr lang="en-US" altLang="zh-TW" dirty="0" smtClean="0">
                <a:solidFill>
                  <a:srgbClr val="FF0000"/>
                </a:solidFill>
              </a:rPr>
              <a:t>1400Z</a:t>
            </a:r>
            <a:r>
              <a:rPr lang="zh-TW" altLang="zh-TW" dirty="0" smtClean="0"/>
              <a:t>風速跳動</a:t>
            </a:r>
            <a:r>
              <a:rPr lang="en-US" altLang="zh-TW" dirty="0"/>
              <a:t>&gt;</a:t>
            </a:r>
            <a:r>
              <a:rPr lang="en-US" altLang="zh-TW" dirty="0" smtClean="0"/>
              <a:t>1</a:t>
            </a:r>
            <a:r>
              <a:rPr lang="zh-TW" altLang="zh-TW" dirty="0"/>
              <a:t>σ之</a:t>
            </a:r>
            <a:r>
              <a:rPr lang="zh-TW" altLang="zh-TW" dirty="0" smtClean="0"/>
              <a:t>次數為</a:t>
            </a:r>
            <a:r>
              <a:rPr lang="en-US" altLang="zh-TW" dirty="0">
                <a:solidFill>
                  <a:srgbClr val="FF0000"/>
                </a:solidFill>
              </a:rPr>
              <a:t>2-29</a:t>
            </a:r>
            <a:r>
              <a:rPr lang="zh-TW" altLang="zh-TW" dirty="0">
                <a:solidFill>
                  <a:srgbClr val="FF0000"/>
                </a:solidFill>
              </a:rPr>
              <a:t>次</a:t>
            </a:r>
            <a:r>
              <a:rPr lang="zh-TW" altLang="zh-TW" dirty="0" smtClean="0"/>
              <a:t>，</a:t>
            </a:r>
            <a:r>
              <a:rPr lang="en-US" altLang="zh-TW" dirty="0" smtClean="0">
                <a:sym typeface="Wingdings" panose="05000000000000000000" pitchFamily="2" charset="2"/>
              </a:rPr>
              <a:t></a:t>
            </a:r>
            <a:r>
              <a:rPr lang="en-US" altLang="zh-TW" dirty="0" smtClean="0">
                <a:solidFill>
                  <a:srgbClr val="FF0000"/>
                </a:solidFill>
              </a:rPr>
              <a:t>1200Z</a:t>
            </a:r>
            <a:r>
              <a:rPr lang="zh-TW" altLang="zh-TW" dirty="0" smtClean="0"/>
              <a:t>跳動達</a:t>
            </a:r>
            <a:r>
              <a:rPr lang="en-US" altLang="zh-TW" dirty="0">
                <a:solidFill>
                  <a:srgbClr val="FF0000"/>
                </a:solidFill>
              </a:rPr>
              <a:t>29</a:t>
            </a:r>
            <a:r>
              <a:rPr lang="zh-TW" altLang="zh-TW" dirty="0">
                <a:solidFill>
                  <a:srgbClr val="FF0000"/>
                </a:solidFill>
              </a:rPr>
              <a:t>次</a:t>
            </a:r>
            <a:r>
              <a:rPr lang="zh-TW" altLang="zh-TW" dirty="0" smtClean="0"/>
              <a:t>。</a:t>
            </a:r>
            <a:endParaRPr lang="en-US" altLang="zh-TW" dirty="0" smtClean="0"/>
          </a:p>
          <a:p>
            <a:r>
              <a:rPr lang="zh-TW" altLang="zh-TW" dirty="0" smtClean="0"/>
              <a:t>氣象台</a:t>
            </a:r>
            <a:r>
              <a:rPr lang="zh-TW" altLang="zh-TW" dirty="0"/>
              <a:t>於</a:t>
            </a:r>
            <a:r>
              <a:rPr lang="en-US" altLang="zh-TW" dirty="0">
                <a:solidFill>
                  <a:srgbClr val="FF0000"/>
                </a:solidFill>
              </a:rPr>
              <a:t>1200-1500Z</a:t>
            </a:r>
            <a:r>
              <a:rPr lang="zh-TW" altLang="zh-TW" dirty="0"/>
              <a:t>跑道</a:t>
            </a:r>
            <a:r>
              <a:rPr lang="en-US" altLang="zh-TW" dirty="0"/>
              <a:t>R10</a:t>
            </a:r>
            <a:r>
              <a:rPr lang="zh-TW" altLang="zh-TW" dirty="0"/>
              <a:t>有輕度到中度風切報告</a:t>
            </a:r>
            <a:r>
              <a:rPr lang="zh-TW" altLang="zh-TW" dirty="0" smtClean="0"/>
              <a:t>；</a:t>
            </a:r>
            <a:endParaRPr lang="en-US" altLang="zh-TW" dirty="0" smtClean="0"/>
          </a:p>
          <a:p>
            <a:r>
              <a:rPr lang="zh-TW" altLang="zh-TW" dirty="0" smtClean="0"/>
              <a:t>警告</a:t>
            </a:r>
            <a:r>
              <a:rPr lang="zh-TW" altLang="zh-TW" dirty="0"/>
              <a:t>系統於</a:t>
            </a:r>
            <a:r>
              <a:rPr lang="en-US" altLang="zh-TW" dirty="0">
                <a:solidFill>
                  <a:srgbClr val="FF0000"/>
                </a:solidFill>
              </a:rPr>
              <a:t>1200Z</a:t>
            </a:r>
            <a:r>
              <a:rPr lang="zh-TW" altLang="zh-TW" dirty="0"/>
              <a:t>發出輕度風切</a:t>
            </a:r>
            <a:r>
              <a:rPr lang="en-US" altLang="zh-TW" dirty="0">
                <a:solidFill>
                  <a:srgbClr val="FF0000"/>
                </a:solidFill>
              </a:rPr>
              <a:t>5</a:t>
            </a:r>
            <a:r>
              <a:rPr lang="zh-TW" altLang="zh-TW" dirty="0">
                <a:solidFill>
                  <a:srgbClr val="FF0000"/>
                </a:solidFill>
              </a:rPr>
              <a:t>次</a:t>
            </a:r>
            <a:r>
              <a:rPr lang="zh-TW" altLang="zh-TW" dirty="0"/>
              <a:t>，於</a:t>
            </a:r>
            <a:r>
              <a:rPr lang="en-US" altLang="zh-TW" dirty="0">
                <a:solidFill>
                  <a:srgbClr val="FF0000"/>
                </a:solidFill>
              </a:rPr>
              <a:t>1400Z</a:t>
            </a:r>
            <a:r>
              <a:rPr lang="zh-TW" altLang="zh-TW" dirty="0"/>
              <a:t>發出</a:t>
            </a:r>
            <a:r>
              <a:rPr lang="zh-TW" altLang="zh-TW" dirty="0" smtClean="0"/>
              <a:t>輕度和</a:t>
            </a:r>
            <a:r>
              <a:rPr lang="zh-TW" altLang="zh-TW" dirty="0"/>
              <a:t>中度風切各</a:t>
            </a:r>
            <a:r>
              <a:rPr lang="en-US" altLang="zh-TW" dirty="0">
                <a:solidFill>
                  <a:srgbClr val="FF0000"/>
                </a:solidFill>
              </a:rPr>
              <a:t>8</a:t>
            </a:r>
            <a:r>
              <a:rPr lang="zh-TW" altLang="zh-TW" dirty="0">
                <a:solidFill>
                  <a:srgbClr val="FF0000"/>
                </a:solidFill>
              </a:rPr>
              <a:t>次和</a:t>
            </a:r>
            <a:r>
              <a:rPr lang="en-US" altLang="zh-TW" dirty="0">
                <a:solidFill>
                  <a:srgbClr val="FF0000"/>
                </a:solidFill>
              </a:rPr>
              <a:t>15</a:t>
            </a:r>
            <a:r>
              <a:rPr lang="zh-TW" altLang="zh-TW" dirty="0">
                <a:solidFill>
                  <a:srgbClr val="FF0000"/>
                </a:solidFill>
              </a:rPr>
              <a:t>次</a:t>
            </a:r>
            <a:r>
              <a:rPr lang="zh-TW" altLang="zh-TW" dirty="0" smtClean="0"/>
              <a:t>，</a:t>
            </a:r>
            <a:endParaRPr lang="en-US" altLang="zh-TW" dirty="0" smtClean="0"/>
          </a:p>
          <a:p>
            <a:r>
              <a:rPr lang="zh-TW" altLang="zh-TW" dirty="0" smtClean="0"/>
              <a:t>顯見</a:t>
            </a:r>
            <a:r>
              <a:rPr lang="zh-TW" altLang="zh-TW" dirty="0"/>
              <a:t>風速強，風速跳動大，風切次數多</a:t>
            </a:r>
            <a:r>
              <a:rPr lang="zh-TW" altLang="zh-TW" dirty="0" smtClean="0"/>
              <a:t>。</a:t>
            </a:r>
            <a:endParaRPr lang="zh-TW" altLang="zh-TW" dirty="0"/>
          </a:p>
        </p:txBody>
      </p:sp>
    </p:spTree>
    <p:extLst>
      <p:ext uri="{BB962C8B-B14F-4D97-AF65-F5344CB8AC3E}">
        <p14:creationId xmlns:p14="http://schemas.microsoft.com/office/powerpoint/2010/main" val="3296719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Autofit/>
          </a:bodyPr>
          <a:lstStyle/>
          <a:p>
            <a:r>
              <a:rPr lang="en-US" altLang="zh-TW" sz="3000" dirty="0" smtClean="0"/>
              <a:t>10</a:t>
            </a:r>
            <a:r>
              <a:rPr lang="zh-TW" altLang="zh-TW" sz="3000" dirty="0"/>
              <a:t>月</a:t>
            </a:r>
            <a:r>
              <a:rPr lang="en-US" altLang="zh-TW" sz="3000" dirty="0"/>
              <a:t>5-6</a:t>
            </a:r>
            <a:r>
              <a:rPr lang="zh-TW" altLang="zh-TW" sz="3000" dirty="0" smtClean="0"/>
              <a:t>日風速跳動</a:t>
            </a:r>
            <a:r>
              <a:rPr lang="en-US" altLang="zh-TW" sz="3000" dirty="0" smtClean="0"/>
              <a:t>&gt;1σ</a:t>
            </a:r>
            <a:r>
              <a:rPr lang="zh-TW" altLang="zh-TW" sz="3000" dirty="0" smtClean="0"/>
              <a:t>之</a:t>
            </a:r>
            <a:r>
              <a:rPr lang="zh-TW" altLang="en-US" sz="3000" dirty="0" smtClean="0"/>
              <a:t>分布</a:t>
            </a:r>
            <a:r>
              <a:rPr lang="en-US" altLang="zh-TW" sz="3000" dirty="0" smtClean="0"/>
              <a:t>(III)</a:t>
            </a:r>
            <a:endParaRPr lang="zh-TW" altLang="en-US" sz="3000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191" y="980728"/>
            <a:ext cx="5218628" cy="1728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876" y="2852936"/>
            <a:ext cx="5218113" cy="1872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332" y="4797152"/>
            <a:ext cx="5170487" cy="1633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文字方塊 2"/>
          <p:cNvSpPr txBox="1"/>
          <p:nvPr/>
        </p:nvSpPr>
        <p:spPr>
          <a:xfrm>
            <a:off x="5868144" y="1052736"/>
            <a:ext cx="3096344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>
                <a:solidFill>
                  <a:srgbClr val="FF0000"/>
                </a:solidFill>
              </a:rPr>
              <a:t>5</a:t>
            </a:r>
            <a:r>
              <a:rPr lang="zh-TW" altLang="zh-TW" dirty="0">
                <a:solidFill>
                  <a:srgbClr val="FF0000"/>
                </a:solidFill>
              </a:rPr>
              <a:t>日</a:t>
            </a:r>
            <a:r>
              <a:rPr lang="en-US" altLang="zh-TW" dirty="0">
                <a:solidFill>
                  <a:srgbClr val="FF0000"/>
                </a:solidFill>
              </a:rPr>
              <a:t>1800-2300Z </a:t>
            </a:r>
            <a:r>
              <a:rPr lang="zh-TW" altLang="zh-TW" dirty="0" smtClean="0"/>
              <a:t>風</a:t>
            </a:r>
            <a:r>
              <a:rPr lang="zh-TW" altLang="en-US" dirty="0" smtClean="0"/>
              <a:t>切</a:t>
            </a:r>
            <a:r>
              <a:rPr lang="zh-TW" altLang="zh-TW" dirty="0" smtClean="0"/>
              <a:t>期間</a:t>
            </a:r>
            <a:r>
              <a:rPr lang="zh-TW" altLang="zh-TW" dirty="0"/>
              <a:t>，</a:t>
            </a:r>
            <a:r>
              <a:rPr lang="en-US" altLang="zh-TW" dirty="0"/>
              <a:t>R10</a:t>
            </a:r>
            <a:r>
              <a:rPr lang="zh-TW" altLang="zh-TW" dirty="0"/>
              <a:t>和</a:t>
            </a:r>
            <a:r>
              <a:rPr lang="en-US" altLang="zh-TW" dirty="0"/>
              <a:t>R28</a:t>
            </a:r>
            <a:r>
              <a:rPr lang="zh-TW" altLang="zh-TW" dirty="0"/>
              <a:t>風速</a:t>
            </a:r>
            <a:r>
              <a:rPr lang="zh-TW" altLang="zh-TW" dirty="0" smtClean="0"/>
              <a:t>跳動</a:t>
            </a:r>
            <a:r>
              <a:rPr lang="en-US" altLang="zh-TW" dirty="0" smtClean="0"/>
              <a:t>&gt; </a:t>
            </a:r>
            <a:r>
              <a:rPr lang="en-US" altLang="zh-TW" dirty="0"/>
              <a:t>1σ</a:t>
            </a:r>
            <a:r>
              <a:rPr lang="zh-TW" altLang="zh-TW" dirty="0" smtClean="0"/>
              <a:t>，</a:t>
            </a:r>
            <a:endParaRPr lang="en-US" altLang="zh-TW" dirty="0" smtClean="0"/>
          </a:p>
          <a:p>
            <a:r>
              <a:rPr lang="en-US" altLang="zh-TW" dirty="0" smtClean="0"/>
              <a:t>R10</a:t>
            </a:r>
            <a:r>
              <a:rPr lang="zh-TW" altLang="zh-TW" dirty="0"/>
              <a:t>於</a:t>
            </a:r>
            <a:r>
              <a:rPr lang="en-US" altLang="zh-TW" dirty="0">
                <a:solidFill>
                  <a:srgbClr val="FF0000"/>
                </a:solidFill>
              </a:rPr>
              <a:t>2128Z</a:t>
            </a:r>
            <a:r>
              <a:rPr lang="zh-TW" altLang="zh-TW" dirty="0">
                <a:solidFill>
                  <a:srgbClr val="FF0000"/>
                </a:solidFill>
              </a:rPr>
              <a:t>、</a:t>
            </a:r>
            <a:r>
              <a:rPr lang="en-US" altLang="zh-TW" dirty="0">
                <a:solidFill>
                  <a:srgbClr val="FF0000"/>
                </a:solidFill>
              </a:rPr>
              <a:t>2333Z</a:t>
            </a:r>
            <a:r>
              <a:rPr lang="zh-TW" altLang="zh-TW" dirty="0">
                <a:solidFill>
                  <a:srgbClr val="FF0000"/>
                </a:solidFill>
              </a:rPr>
              <a:t>和</a:t>
            </a:r>
            <a:r>
              <a:rPr lang="en-US" altLang="zh-TW" dirty="0" smtClean="0">
                <a:solidFill>
                  <a:srgbClr val="FF0000"/>
                </a:solidFill>
              </a:rPr>
              <a:t>2346Z</a:t>
            </a:r>
            <a:r>
              <a:rPr lang="zh-TW" altLang="zh-TW" dirty="0" smtClean="0"/>
              <a:t>達</a:t>
            </a:r>
            <a:r>
              <a:rPr lang="en-US" altLang="zh-TW" dirty="0">
                <a:solidFill>
                  <a:srgbClr val="FF0000"/>
                </a:solidFill>
              </a:rPr>
              <a:t>28KT</a:t>
            </a:r>
            <a:r>
              <a:rPr lang="zh-TW" altLang="zh-TW" dirty="0">
                <a:solidFill>
                  <a:srgbClr val="FF0000"/>
                </a:solidFill>
              </a:rPr>
              <a:t>、</a:t>
            </a:r>
            <a:r>
              <a:rPr lang="en-US" altLang="zh-TW" dirty="0">
                <a:solidFill>
                  <a:srgbClr val="FF0000"/>
                </a:solidFill>
              </a:rPr>
              <a:t>27KT</a:t>
            </a:r>
            <a:r>
              <a:rPr lang="zh-TW" altLang="zh-TW" dirty="0">
                <a:solidFill>
                  <a:srgbClr val="FF0000"/>
                </a:solidFill>
              </a:rPr>
              <a:t>和</a:t>
            </a:r>
            <a:r>
              <a:rPr lang="en-US" altLang="zh-TW" dirty="0">
                <a:solidFill>
                  <a:srgbClr val="FF0000"/>
                </a:solidFill>
              </a:rPr>
              <a:t>27KT</a:t>
            </a:r>
            <a:r>
              <a:rPr lang="zh-TW" altLang="zh-TW" dirty="0" smtClean="0"/>
              <a:t>；</a:t>
            </a:r>
            <a:endParaRPr lang="en-US" altLang="zh-TW" dirty="0" smtClean="0"/>
          </a:p>
          <a:p>
            <a:r>
              <a:rPr lang="en-US" altLang="zh-TW" dirty="0" smtClean="0"/>
              <a:t>R28</a:t>
            </a:r>
            <a:r>
              <a:rPr lang="zh-TW" altLang="zh-TW" dirty="0"/>
              <a:t>於</a:t>
            </a:r>
            <a:r>
              <a:rPr lang="en-US" altLang="zh-TW" dirty="0">
                <a:solidFill>
                  <a:srgbClr val="FF0000"/>
                </a:solidFill>
              </a:rPr>
              <a:t>1933Z</a:t>
            </a:r>
            <a:r>
              <a:rPr lang="zh-TW" altLang="zh-TW" dirty="0">
                <a:solidFill>
                  <a:srgbClr val="FF0000"/>
                </a:solidFill>
              </a:rPr>
              <a:t>和</a:t>
            </a:r>
            <a:r>
              <a:rPr lang="en-US" altLang="zh-TW" dirty="0">
                <a:solidFill>
                  <a:srgbClr val="FF0000"/>
                </a:solidFill>
              </a:rPr>
              <a:t>2326Z</a:t>
            </a:r>
            <a:r>
              <a:rPr lang="zh-TW" altLang="zh-TW" dirty="0"/>
              <a:t>風速</a:t>
            </a:r>
            <a:r>
              <a:rPr lang="zh-TW" altLang="zh-TW" dirty="0" smtClean="0"/>
              <a:t>跳動達</a:t>
            </a:r>
            <a:r>
              <a:rPr lang="en-US" altLang="zh-TW" dirty="0">
                <a:solidFill>
                  <a:srgbClr val="FF0000"/>
                </a:solidFill>
              </a:rPr>
              <a:t>24KT</a:t>
            </a:r>
            <a:r>
              <a:rPr lang="zh-TW" altLang="zh-TW" dirty="0">
                <a:solidFill>
                  <a:srgbClr val="FF0000"/>
                </a:solidFill>
              </a:rPr>
              <a:t>和</a:t>
            </a:r>
            <a:r>
              <a:rPr lang="en-US" altLang="zh-TW" dirty="0">
                <a:solidFill>
                  <a:srgbClr val="FF0000"/>
                </a:solidFill>
              </a:rPr>
              <a:t>24KT</a:t>
            </a:r>
            <a:r>
              <a:rPr lang="zh-TW" altLang="zh-TW" dirty="0" smtClean="0"/>
              <a:t>。</a:t>
            </a:r>
            <a:endParaRPr lang="en-US" altLang="zh-TW" dirty="0" smtClean="0"/>
          </a:p>
          <a:p>
            <a:r>
              <a:rPr lang="en-US" altLang="zh-TW" dirty="0" smtClean="0"/>
              <a:t>R10</a:t>
            </a:r>
            <a:r>
              <a:rPr lang="zh-TW" altLang="zh-TW" dirty="0"/>
              <a:t>於</a:t>
            </a:r>
            <a:r>
              <a:rPr lang="en-US" altLang="zh-TW" dirty="0" smtClean="0">
                <a:solidFill>
                  <a:srgbClr val="FF0000"/>
                </a:solidFill>
              </a:rPr>
              <a:t>1800-2300Z</a:t>
            </a:r>
            <a:r>
              <a:rPr lang="zh-TW" altLang="zh-TW" dirty="0" smtClean="0"/>
              <a:t>風速跳動</a:t>
            </a:r>
            <a:r>
              <a:rPr lang="en-US" altLang="zh-TW" dirty="0" smtClean="0"/>
              <a:t>&gt;1</a:t>
            </a:r>
            <a:r>
              <a:rPr lang="zh-TW" altLang="zh-TW" dirty="0"/>
              <a:t>σ之</a:t>
            </a:r>
            <a:r>
              <a:rPr lang="zh-TW" altLang="zh-TW" dirty="0" smtClean="0"/>
              <a:t>次數為</a:t>
            </a:r>
            <a:r>
              <a:rPr lang="en-US" altLang="zh-TW" dirty="0">
                <a:solidFill>
                  <a:srgbClr val="FF0000"/>
                </a:solidFill>
              </a:rPr>
              <a:t>4-17</a:t>
            </a:r>
            <a:r>
              <a:rPr lang="zh-TW" altLang="zh-TW" dirty="0">
                <a:solidFill>
                  <a:srgbClr val="FF0000"/>
                </a:solidFill>
              </a:rPr>
              <a:t>次</a:t>
            </a:r>
            <a:r>
              <a:rPr lang="zh-TW" altLang="zh-TW" dirty="0" smtClean="0"/>
              <a:t>，</a:t>
            </a:r>
            <a:r>
              <a:rPr lang="en-US" altLang="zh-TW" dirty="0" smtClean="0">
                <a:sym typeface="Wingdings" panose="05000000000000000000" pitchFamily="2" charset="2"/>
              </a:rPr>
              <a:t></a:t>
            </a:r>
            <a:r>
              <a:rPr lang="en-US" altLang="zh-TW" dirty="0" smtClean="0">
                <a:solidFill>
                  <a:srgbClr val="FF0000"/>
                </a:solidFill>
              </a:rPr>
              <a:t>2300Z</a:t>
            </a:r>
            <a:r>
              <a:rPr lang="zh-TW" altLang="zh-TW" dirty="0"/>
              <a:t>跳動次數達</a:t>
            </a:r>
            <a:r>
              <a:rPr lang="en-US" altLang="zh-TW" dirty="0">
                <a:solidFill>
                  <a:srgbClr val="FF0000"/>
                </a:solidFill>
              </a:rPr>
              <a:t>17</a:t>
            </a:r>
            <a:r>
              <a:rPr lang="zh-TW" altLang="zh-TW" dirty="0">
                <a:solidFill>
                  <a:srgbClr val="FF0000"/>
                </a:solidFill>
              </a:rPr>
              <a:t>次</a:t>
            </a:r>
            <a:r>
              <a:rPr lang="zh-TW" altLang="zh-TW" dirty="0"/>
              <a:t>；</a:t>
            </a:r>
            <a:r>
              <a:rPr lang="en-US" altLang="zh-TW" dirty="0"/>
              <a:t>R28</a:t>
            </a:r>
            <a:r>
              <a:rPr lang="zh-TW" altLang="zh-TW" dirty="0"/>
              <a:t>於</a:t>
            </a:r>
            <a:r>
              <a:rPr lang="en-US" altLang="zh-TW" dirty="0" smtClean="0">
                <a:solidFill>
                  <a:srgbClr val="FF0000"/>
                </a:solidFill>
              </a:rPr>
              <a:t>1800-2300Z</a:t>
            </a:r>
            <a:r>
              <a:rPr lang="zh-TW" altLang="zh-TW" dirty="0" smtClean="0"/>
              <a:t>時</a:t>
            </a:r>
            <a:r>
              <a:rPr lang="zh-TW" altLang="zh-TW" dirty="0"/>
              <a:t>風速</a:t>
            </a:r>
            <a:r>
              <a:rPr lang="zh-TW" altLang="zh-TW" dirty="0" smtClean="0"/>
              <a:t>跳動</a:t>
            </a:r>
            <a:r>
              <a:rPr lang="en-US" altLang="zh-TW" dirty="0" smtClean="0"/>
              <a:t>&gt;1</a:t>
            </a:r>
            <a:r>
              <a:rPr lang="zh-TW" altLang="zh-TW" dirty="0"/>
              <a:t>σ之</a:t>
            </a:r>
            <a:r>
              <a:rPr lang="zh-TW" altLang="zh-TW" dirty="0" smtClean="0"/>
              <a:t>次數為</a:t>
            </a:r>
            <a:r>
              <a:rPr lang="en-US" altLang="zh-TW" dirty="0">
                <a:solidFill>
                  <a:srgbClr val="FF0000"/>
                </a:solidFill>
              </a:rPr>
              <a:t>2-12</a:t>
            </a:r>
            <a:r>
              <a:rPr lang="zh-TW" altLang="zh-TW" dirty="0" smtClean="0">
                <a:solidFill>
                  <a:srgbClr val="FF0000"/>
                </a:solidFill>
              </a:rPr>
              <a:t>次</a:t>
            </a:r>
            <a:r>
              <a:rPr lang="en-US" altLang="zh-TW" dirty="0" smtClean="0">
                <a:sym typeface="Wingdings" panose="05000000000000000000" pitchFamily="2" charset="2"/>
              </a:rPr>
              <a:t></a:t>
            </a:r>
            <a:r>
              <a:rPr lang="en-US" altLang="zh-TW" dirty="0" smtClean="0"/>
              <a:t>2100Z</a:t>
            </a:r>
            <a:r>
              <a:rPr lang="zh-TW" altLang="zh-TW" dirty="0"/>
              <a:t>跳動次數達</a:t>
            </a:r>
            <a:r>
              <a:rPr lang="en-US" altLang="zh-TW" dirty="0">
                <a:solidFill>
                  <a:srgbClr val="FF0000"/>
                </a:solidFill>
              </a:rPr>
              <a:t>12</a:t>
            </a:r>
            <a:r>
              <a:rPr lang="zh-TW" altLang="zh-TW" dirty="0" smtClean="0">
                <a:solidFill>
                  <a:srgbClr val="FF0000"/>
                </a:solidFill>
              </a:rPr>
              <a:t>次</a:t>
            </a:r>
            <a:r>
              <a:rPr lang="zh-TW" altLang="zh-TW" dirty="0" smtClean="0"/>
              <a:t>。</a:t>
            </a:r>
            <a:endParaRPr lang="en-US" altLang="zh-TW" dirty="0" smtClean="0"/>
          </a:p>
          <a:p>
            <a:r>
              <a:rPr lang="zh-TW" altLang="zh-TW" dirty="0" smtClean="0"/>
              <a:t>氣象台於</a:t>
            </a:r>
            <a:r>
              <a:rPr lang="en-US" altLang="zh-TW" dirty="0" smtClean="0">
                <a:solidFill>
                  <a:srgbClr val="FF0000"/>
                </a:solidFill>
              </a:rPr>
              <a:t>1800-2300Z</a:t>
            </a:r>
            <a:r>
              <a:rPr lang="zh-TW" altLang="en-US" dirty="0" smtClean="0"/>
              <a:t>，</a:t>
            </a:r>
            <a:r>
              <a:rPr lang="en-US" altLang="zh-TW" dirty="0" smtClean="0"/>
              <a:t>R10</a:t>
            </a:r>
            <a:r>
              <a:rPr lang="zh-TW" altLang="zh-TW" dirty="0"/>
              <a:t>有輕度到中度風切報告</a:t>
            </a:r>
            <a:r>
              <a:rPr lang="zh-TW" altLang="zh-TW" dirty="0" smtClean="0"/>
              <a:t>；</a:t>
            </a:r>
            <a:endParaRPr lang="en-US" altLang="zh-TW" dirty="0" smtClean="0"/>
          </a:p>
          <a:p>
            <a:r>
              <a:rPr lang="zh-TW" altLang="zh-TW" dirty="0" smtClean="0"/>
              <a:t>風切系統</a:t>
            </a:r>
            <a:r>
              <a:rPr lang="zh-TW" altLang="zh-TW" dirty="0"/>
              <a:t>於</a:t>
            </a:r>
            <a:r>
              <a:rPr lang="en-US" altLang="zh-TW" dirty="0" smtClean="0"/>
              <a:t>1800-2300Z</a:t>
            </a:r>
            <a:r>
              <a:rPr lang="zh-TW" altLang="zh-TW" dirty="0" smtClean="0"/>
              <a:t>各</a:t>
            </a:r>
            <a:r>
              <a:rPr lang="zh-TW" altLang="zh-TW" dirty="0"/>
              <a:t>發出風切警告</a:t>
            </a:r>
            <a:r>
              <a:rPr lang="en-US" altLang="zh-TW" dirty="0">
                <a:solidFill>
                  <a:srgbClr val="FF0000"/>
                </a:solidFill>
              </a:rPr>
              <a:t>16-41</a:t>
            </a:r>
            <a:r>
              <a:rPr lang="zh-TW" altLang="zh-TW" dirty="0" smtClean="0">
                <a:solidFill>
                  <a:srgbClr val="FF0000"/>
                </a:solidFill>
              </a:rPr>
              <a:t>次</a:t>
            </a:r>
            <a:r>
              <a:rPr lang="en-US" altLang="zh-TW" dirty="0" smtClean="0">
                <a:sym typeface="Wingdings" panose="05000000000000000000" pitchFamily="2" charset="2"/>
              </a:rPr>
              <a:t></a:t>
            </a:r>
            <a:r>
              <a:rPr lang="zh-TW" altLang="zh-TW" dirty="0" smtClean="0"/>
              <a:t>中度</a:t>
            </a:r>
            <a:r>
              <a:rPr lang="zh-TW" altLang="zh-TW" dirty="0"/>
              <a:t>風切警告每小時各發出</a:t>
            </a:r>
            <a:r>
              <a:rPr lang="en-US" altLang="zh-TW" dirty="0">
                <a:solidFill>
                  <a:srgbClr val="FF0000"/>
                </a:solidFill>
              </a:rPr>
              <a:t>8-22</a:t>
            </a:r>
            <a:r>
              <a:rPr lang="zh-TW" altLang="zh-TW" dirty="0">
                <a:solidFill>
                  <a:srgbClr val="FF0000"/>
                </a:solidFill>
              </a:rPr>
              <a:t>次</a:t>
            </a:r>
            <a:r>
              <a:rPr lang="zh-TW" altLang="zh-TW" dirty="0"/>
              <a:t>之多</a:t>
            </a:r>
            <a:r>
              <a:rPr lang="zh-TW" altLang="zh-TW" dirty="0" smtClean="0"/>
              <a:t>。</a:t>
            </a:r>
            <a:endParaRPr lang="en-US" altLang="zh-TW" dirty="0" smtClean="0"/>
          </a:p>
          <a:p>
            <a:r>
              <a:rPr lang="zh-TW" altLang="zh-TW" dirty="0" smtClean="0"/>
              <a:t>仍</a:t>
            </a:r>
            <a:r>
              <a:rPr lang="zh-TW" altLang="zh-TW" dirty="0"/>
              <a:t>可顯示風速越強，風速跳動越大，風切次數越多且強。</a:t>
            </a:r>
          </a:p>
          <a:p>
            <a:endParaRPr lang="en-US" altLang="zh-TW" dirty="0" smtClean="0"/>
          </a:p>
        </p:txBody>
      </p:sp>
    </p:spTree>
    <p:extLst>
      <p:ext uri="{BB962C8B-B14F-4D97-AF65-F5344CB8AC3E}">
        <p14:creationId xmlns:p14="http://schemas.microsoft.com/office/powerpoint/2010/main" val="833502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Autofit/>
          </a:bodyPr>
          <a:lstStyle/>
          <a:p>
            <a:r>
              <a:rPr lang="en-US" altLang="zh-TW" sz="3000" dirty="0" smtClean="0"/>
              <a:t>10</a:t>
            </a:r>
            <a:r>
              <a:rPr lang="zh-TW" altLang="zh-TW" sz="3000" dirty="0"/>
              <a:t>月</a:t>
            </a:r>
            <a:r>
              <a:rPr lang="en-US" altLang="zh-TW" sz="3000" dirty="0"/>
              <a:t>5-6</a:t>
            </a:r>
            <a:r>
              <a:rPr lang="zh-TW" altLang="zh-TW" sz="3000" dirty="0" smtClean="0"/>
              <a:t>日風速跳動</a:t>
            </a:r>
            <a:r>
              <a:rPr lang="en-US" altLang="zh-TW" sz="3000" dirty="0" smtClean="0"/>
              <a:t>&gt;1σ</a:t>
            </a:r>
            <a:r>
              <a:rPr lang="zh-TW" altLang="zh-TW" sz="3000" dirty="0" smtClean="0"/>
              <a:t>之</a:t>
            </a:r>
            <a:r>
              <a:rPr lang="zh-TW" altLang="en-US" sz="3000" dirty="0" smtClean="0"/>
              <a:t>分布</a:t>
            </a:r>
            <a:r>
              <a:rPr lang="en-US" altLang="zh-TW" sz="3000" dirty="0" smtClean="0"/>
              <a:t>(IV)</a:t>
            </a:r>
            <a:endParaRPr lang="zh-TW" altLang="en-US" sz="3000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191" y="980728"/>
            <a:ext cx="4201809" cy="1728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877" y="2852936"/>
            <a:ext cx="4175123" cy="1872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333" y="4797152"/>
            <a:ext cx="4153667" cy="1633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文字方塊 2"/>
          <p:cNvSpPr txBox="1"/>
          <p:nvPr/>
        </p:nvSpPr>
        <p:spPr>
          <a:xfrm>
            <a:off x="4932040" y="962310"/>
            <a:ext cx="4104456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>
                <a:solidFill>
                  <a:srgbClr val="FF0000"/>
                </a:solidFill>
              </a:rPr>
              <a:t>6</a:t>
            </a:r>
            <a:r>
              <a:rPr lang="zh-TW" altLang="zh-TW" dirty="0">
                <a:solidFill>
                  <a:srgbClr val="FF0000"/>
                </a:solidFill>
              </a:rPr>
              <a:t>日</a:t>
            </a:r>
            <a:r>
              <a:rPr lang="en-US" altLang="zh-TW" dirty="0">
                <a:solidFill>
                  <a:srgbClr val="FF0000"/>
                </a:solidFill>
              </a:rPr>
              <a:t>0000-1100Z </a:t>
            </a:r>
            <a:r>
              <a:rPr lang="zh-TW" altLang="zh-TW" dirty="0" smtClean="0"/>
              <a:t>風切期間</a:t>
            </a:r>
            <a:r>
              <a:rPr lang="zh-TW" altLang="zh-TW" dirty="0"/>
              <a:t>，</a:t>
            </a:r>
            <a:r>
              <a:rPr lang="en-US" altLang="zh-TW" dirty="0"/>
              <a:t>R10</a:t>
            </a:r>
            <a:r>
              <a:rPr lang="zh-TW" altLang="zh-TW" dirty="0"/>
              <a:t>和</a:t>
            </a:r>
            <a:r>
              <a:rPr lang="en-US" altLang="zh-TW" dirty="0"/>
              <a:t>R28</a:t>
            </a:r>
            <a:r>
              <a:rPr lang="zh-TW" altLang="zh-TW" dirty="0"/>
              <a:t>風速</a:t>
            </a:r>
            <a:r>
              <a:rPr lang="zh-TW" altLang="zh-TW" dirty="0" smtClean="0"/>
              <a:t>跳動</a:t>
            </a:r>
            <a:r>
              <a:rPr lang="en-US" altLang="zh-TW" dirty="0" smtClean="0"/>
              <a:t>&gt; </a:t>
            </a:r>
            <a:r>
              <a:rPr lang="en-US" altLang="zh-TW" dirty="0"/>
              <a:t>1σ</a:t>
            </a:r>
            <a:r>
              <a:rPr lang="zh-TW" altLang="zh-TW" dirty="0" smtClean="0"/>
              <a:t>，</a:t>
            </a:r>
            <a:endParaRPr lang="en-US" altLang="zh-TW" dirty="0" smtClean="0"/>
          </a:p>
          <a:p>
            <a:r>
              <a:rPr lang="en-US" altLang="zh-TW" dirty="0" smtClean="0"/>
              <a:t>R10</a:t>
            </a:r>
            <a:r>
              <a:rPr lang="zh-TW" altLang="zh-TW" dirty="0"/>
              <a:t>於</a:t>
            </a:r>
            <a:r>
              <a:rPr lang="en-US" altLang="zh-TW" dirty="0">
                <a:solidFill>
                  <a:srgbClr val="FF0000"/>
                </a:solidFill>
              </a:rPr>
              <a:t>0151Z</a:t>
            </a:r>
            <a:r>
              <a:rPr lang="zh-TW" altLang="zh-TW" dirty="0">
                <a:solidFill>
                  <a:srgbClr val="FF0000"/>
                </a:solidFill>
              </a:rPr>
              <a:t>、</a:t>
            </a:r>
            <a:r>
              <a:rPr lang="en-US" altLang="zh-TW" dirty="0">
                <a:solidFill>
                  <a:srgbClr val="FF0000"/>
                </a:solidFill>
              </a:rPr>
              <a:t>0154Z</a:t>
            </a:r>
            <a:r>
              <a:rPr lang="zh-TW" altLang="zh-TW" dirty="0">
                <a:solidFill>
                  <a:srgbClr val="FF0000"/>
                </a:solidFill>
              </a:rPr>
              <a:t>、</a:t>
            </a:r>
            <a:r>
              <a:rPr lang="en-US" altLang="zh-TW" dirty="0">
                <a:solidFill>
                  <a:srgbClr val="FF0000"/>
                </a:solidFill>
              </a:rPr>
              <a:t>0141Z</a:t>
            </a:r>
            <a:r>
              <a:rPr lang="zh-TW" altLang="zh-TW" dirty="0">
                <a:solidFill>
                  <a:srgbClr val="FF0000"/>
                </a:solidFill>
              </a:rPr>
              <a:t>和</a:t>
            </a:r>
            <a:r>
              <a:rPr lang="en-US" altLang="zh-TW" dirty="0" smtClean="0">
                <a:solidFill>
                  <a:srgbClr val="FF0000"/>
                </a:solidFill>
              </a:rPr>
              <a:t>0339Z</a:t>
            </a:r>
            <a:r>
              <a:rPr lang="zh-TW" altLang="zh-TW" dirty="0" smtClean="0"/>
              <a:t>達</a:t>
            </a:r>
            <a:r>
              <a:rPr lang="en-US" altLang="zh-TW" dirty="0">
                <a:solidFill>
                  <a:srgbClr val="FF0000"/>
                </a:solidFill>
              </a:rPr>
              <a:t>44KT</a:t>
            </a:r>
            <a:r>
              <a:rPr lang="zh-TW" altLang="zh-TW" dirty="0">
                <a:solidFill>
                  <a:srgbClr val="FF0000"/>
                </a:solidFill>
              </a:rPr>
              <a:t>、</a:t>
            </a:r>
            <a:r>
              <a:rPr lang="en-US" altLang="zh-TW" dirty="0">
                <a:solidFill>
                  <a:srgbClr val="FF0000"/>
                </a:solidFill>
              </a:rPr>
              <a:t>43KT</a:t>
            </a:r>
            <a:r>
              <a:rPr lang="zh-TW" altLang="zh-TW" dirty="0">
                <a:solidFill>
                  <a:srgbClr val="FF0000"/>
                </a:solidFill>
              </a:rPr>
              <a:t>、</a:t>
            </a:r>
            <a:r>
              <a:rPr lang="en-US" altLang="zh-TW" dirty="0">
                <a:solidFill>
                  <a:srgbClr val="FF0000"/>
                </a:solidFill>
              </a:rPr>
              <a:t>42KT</a:t>
            </a:r>
            <a:r>
              <a:rPr lang="zh-TW" altLang="zh-TW" dirty="0">
                <a:solidFill>
                  <a:srgbClr val="FF0000"/>
                </a:solidFill>
              </a:rPr>
              <a:t>、</a:t>
            </a:r>
            <a:r>
              <a:rPr lang="en-US" altLang="zh-TW" dirty="0">
                <a:solidFill>
                  <a:srgbClr val="FF0000"/>
                </a:solidFill>
              </a:rPr>
              <a:t>42KT</a:t>
            </a:r>
            <a:r>
              <a:rPr lang="zh-TW" altLang="zh-TW" dirty="0">
                <a:solidFill>
                  <a:srgbClr val="FF0000"/>
                </a:solidFill>
              </a:rPr>
              <a:t>和</a:t>
            </a:r>
            <a:r>
              <a:rPr lang="en-US" altLang="zh-TW" dirty="0">
                <a:solidFill>
                  <a:srgbClr val="FF0000"/>
                </a:solidFill>
              </a:rPr>
              <a:t>42KT</a:t>
            </a:r>
            <a:r>
              <a:rPr lang="zh-TW" altLang="zh-TW" dirty="0" smtClean="0"/>
              <a:t>；</a:t>
            </a:r>
            <a:endParaRPr lang="en-US" altLang="zh-TW" dirty="0" smtClean="0"/>
          </a:p>
          <a:p>
            <a:r>
              <a:rPr lang="en-US" altLang="zh-TW" dirty="0" smtClean="0"/>
              <a:t>R28</a:t>
            </a:r>
            <a:r>
              <a:rPr lang="zh-TW" altLang="zh-TW" dirty="0"/>
              <a:t>於</a:t>
            </a:r>
            <a:r>
              <a:rPr lang="en-US" altLang="zh-TW" dirty="0">
                <a:solidFill>
                  <a:srgbClr val="FF0000"/>
                </a:solidFill>
              </a:rPr>
              <a:t>0625Z</a:t>
            </a:r>
            <a:r>
              <a:rPr lang="zh-TW" altLang="zh-TW" dirty="0">
                <a:solidFill>
                  <a:srgbClr val="FF0000"/>
                </a:solidFill>
              </a:rPr>
              <a:t>、</a:t>
            </a:r>
            <a:r>
              <a:rPr lang="en-US" altLang="zh-TW" dirty="0">
                <a:solidFill>
                  <a:srgbClr val="FF0000"/>
                </a:solidFill>
              </a:rPr>
              <a:t>0232Z</a:t>
            </a:r>
            <a:r>
              <a:rPr lang="zh-TW" altLang="zh-TW" dirty="0">
                <a:solidFill>
                  <a:srgbClr val="FF0000"/>
                </a:solidFill>
              </a:rPr>
              <a:t>、</a:t>
            </a:r>
            <a:r>
              <a:rPr lang="en-US" altLang="zh-TW" dirty="0">
                <a:solidFill>
                  <a:srgbClr val="FF0000"/>
                </a:solidFill>
              </a:rPr>
              <a:t>0153Z</a:t>
            </a:r>
            <a:r>
              <a:rPr lang="zh-TW" altLang="zh-TW" dirty="0">
                <a:solidFill>
                  <a:srgbClr val="FF0000"/>
                </a:solidFill>
              </a:rPr>
              <a:t>、</a:t>
            </a:r>
            <a:r>
              <a:rPr lang="en-US" altLang="zh-TW" dirty="0">
                <a:solidFill>
                  <a:srgbClr val="FF0000"/>
                </a:solidFill>
              </a:rPr>
              <a:t>0415Z</a:t>
            </a:r>
            <a:r>
              <a:rPr lang="zh-TW" altLang="zh-TW" dirty="0">
                <a:solidFill>
                  <a:srgbClr val="FF0000"/>
                </a:solidFill>
              </a:rPr>
              <a:t>、</a:t>
            </a:r>
            <a:r>
              <a:rPr lang="en-US" altLang="zh-TW" dirty="0">
                <a:solidFill>
                  <a:srgbClr val="FF0000"/>
                </a:solidFill>
              </a:rPr>
              <a:t>0443Z</a:t>
            </a:r>
            <a:r>
              <a:rPr lang="zh-TW" altLang="zh-TW" dirty="0">
                <a:solidFill>
                  <a:srgbClr val="FF0000"/>
                </a:solidFill>
              </a:rPr>
              <a:t>、</a:t>
            </a:r>
            <a:r>
              <a:rPr lang="en-US" altLang="zh-TW" dirty="0">
                <a:solidFill>
                  <a:srgbClr val="FF0000"/>
                </a:solidFill>
              </a:rPr>
              <a:t>0509Z</a:t>
            </a:r>
            <a:r>
              <a:rPr lang="zh-TW" altLang="zh-TW" dirty="0">
                <a:solidFill>
                  <a:srgbClr val="FF0000"/>
                </a:solidFill>
              </a:rPr>
              <a:t>、</a:t>
            </a:r>
            <a:r>
              <a:rPr lang="en-US" altLang="zh-TW" dirty="0">
                <a:solidFill>
                  <a:srgbClr val="FF0000"/>
                </a:solidFill>
              </a:rPr>
              <a:t>0624Z</a:t>
            </a:r>
            <a:r>
              <a:rPr lang="zh-TW" altLang="zh-TW" dirty="0">
                <a:solidFill>
                  <a:srgbClr val="FF0000"/>
                </a:solidFill>
              </a:rPr>
              <a:t>和</a:t>
            </a:r>
            <a:r>
              <a:rPr lang="en-US" altLang="zh-TW" dirty="0">
                <a:solidFill>
                  <a:srgbClr val="FF0000"/>
                </a:solidFill>
              </a:rPr>
              <a:t>0625Z</a:t>
            </a:r>
            <a:r>
              <a:rPr lang="zh-TW" altLang="zh-TW" dirty="0"/>
              <a:t>風速跳動分別達</a:t>
            </a:r>
            <a:r>
              <a:rPr lang="en-US" altLang="zh-TW" dirty="0">
                <a:solidFill>
                  <a:srgbClr val="FF0000"/>
                </a:solidFill>
              </a:rPr>
              <a:t>45KT</a:t>
            </a:r>
            <a:r>
              <a:rPr lang="zh-TW" altLang="zh-TW" dirty="0">
                <a:solidFill>
                  <a:srgbClr val="FF0000"/>
                </a:solidFill>
              </a:rPr>
              <a:t>、</a:t>
            </a:r>
            <a:r>
              <a:rPr lang="en-US" altLang="zh-TW" dirty="0">
                <a:solidFill>
                  <a:srgbClr val="FF0000"/>
                </a:solidFill>
              </a:rPr>
              <a:t>44KT</a:t>
            </a:r>
            <a:r>
              <a:rPr lang="zh-TW" altLang="zh-TW" dirty="0">
                <a:solidFill>
                  <a:srgbClr val="FF0000"/>
                </a:solidFill>
              </a:rPr>
              <a:t>、</a:t>
            </a:r>
            <a:r>
              <a:rPr lang="en-US" altLang="zh-TW" dirty="0">
                <a:solidFill>
                  <a:srgbClr val="FF0000"/>
                </a:solidFill>
              </a:rPr>
              <a:t>43KT</a:t>
            </a:r>
            <a:r>
              <a:rPr lang="zh-TW" altLang="zh-TW" dirty="0">
                <a:solidFill>
                  <a:srgbClr val="FF0000"/>
                </a:solidFill>
              </a:rPr>
              <a:t>、</a:t>
            </a:r>
            <a:r>
              <a:rPr lang="en-US" altLang="zh-TW" dirty="0">
                <a:solidFill>
                  <a:srgbClr val="FF0000"/>
                </a:solidFill>
              </a:rPr>
              <a:t>43KT</a:t>
            </a:r>
            <a:r>
              <a:rPr lang="zh-TW" altLang="zh-TW" dirty="0">
                <a:solidFill>
                  <a:srgbClr val="FF0000"/>
                </a:solidFill>
              </a:rPr>
              <a:t>、</a:t>
            </a:r>
            <a:r>
              <a:rPr lang="en-US" altLang="zh-TW" dirty="0">
                <a:solidFill>
                  <a:srgbClr val="FF0000"/>
                </a:solidFill>
              </a:rPr>
              <a:t>43KT</a:t>
            </a:r>
            <a:r>
              <a:rPr lang="zh-TW" altLang="zh-TW" dirty="0">
                <a:solidFill>
                  <a:srgbClr val="FF0000"/>
                </a:solidFill>
              </a:rPr>
              <a:t>、</a:t>
            </a:r>
            <a:r>
              <a:rPr lang="en-US" altLang="zh-TW" dirty="0">
                <a:solidFill>
                  <a:srgbClr val="FF0000"/>
                </a:solidFill>
              </a:rPr>
              <a:t>43KT</a:t>
            </a:r>
            <a:r>
              <a:rPr lang="zh-TW" altLang="zh-TW" dirty="0">
                <a:solidFill>
                  <a:srgbClr val="FF0000"/>
                </a:solidFill>
              </a:rPr>
              <a:t>和</a:t>
            </a:r>
            <a:r>
              <a:rPr lang="en-US" altLang="zh-TW" dirty="0">
                <a:solidFill>
                  <a:srgbClr val="FF0000"/>
                </a:solidFill>
              </a:rPr>
              <a:t>43KT</a:t>
            </a:r>
            <a:r>
              <a:rPr lang="zh-TW" altLang="zh-TW" dirty="0" smtClean="0"/>
              <a:t>。</a:t>
            </a:r>
            <a:endParaRPr lang="en-US" altLang="zh-TW" dirty="0" smtClean="0"/>
          </a:p>
          <a:p>
            <a:r>
              <a:rPr lang="en-US" altLang="zh-TW" dirty="0" smtClean="0"/>
              <a:t>R10</a:t>
            </a:r>
            <a:r>
              <a:rPr lang="zh-TW" altLang="zh-TW" dirty="0"/>
              <a:t>於</a:t>
            </a:r>
            <a:r>
              <a:rPr lang="en-US" altLang="zh-TW" dirty="0" smtClean="0">
                <a:solidFill>
                  <a:srgbClr val="FF0000"/>
                </a:solidFill>
              </a:rPr>
              <a:t>0000-1100Z</a:t>
            </a:r>
            <a:r>
              <a:rPr lang="zh-TW" altLang="zh-TW" dirty="0" smtClean="0"/>
              <a:t>風速跳動</a:t>
            </a:r>
            <a:r>
              <a:rPr lang="en-US" altLang="zh-TW" dirty="0" smtClean="0"/>
              <a:t>&gt;1</a:t>
            </a:r>
            <a:r>
              <a:rPr lang="zh-TW" altLang="zh-TW" dirty="0"/>
              <a:t>σ之次數分別為</a:t>
            </a:r>
            <a:r>
              <a:rPr lang="en-US" altLang="zh-TW" dirty="0">
                <a:solidFill>
                  <a:srgbClr val="FF0000"/>
                </a:solidFill>
              </a:rPr>
              <a:t>2-50</a:t>
            </a:r>
            <a:r>
              <a:rPr lang="zh-TW" altLang="zh-TW" dirty="0" smtClean="0">
                <a:solidFill>
                  <a:srgbClr val="FF0000"/>
                </a:solidFill>
              </a:rPr>
              <a:t>次</a:t>
            </a:r>
            <a:r>
              <a:rPr lang="en-US" altLang="zh-TW" dirty="0" smtClean="0">
                <a:solidFill>
                  <a:srgbClr val="FF0000"/>
                </a:solidFill>
                <a:sym typeface="Wingdings" panose="05000000000000000000" pitchFamily="2" charset="2"/>
              </a:rPr>
              <a:t></a:t>
            </a:r>
            <a:r>
              <a:rPr lang="en-US" altLang="zh-TW" dirty="0" smtClean="0">
                <a:solidFill>
                  <a:srgbClr val="FF0000"/>
                </a:solidFill>
              </a:rPr>
              <a:t>0200Z</a:t>
            </a:r>
            <a:r>
              <a:rPr lang="zh-TW" altLang="zh-TW" dirty="0"/>
              <a:t>跳動次數達</a:t>
            </a:r>
            <a:r>
              <a:rPr lang="en-US" altLang="zh-TW" dirty="0">
                <a:solidFill>
                  <a:srgbClr val="FF0000"/>
                </a:solidFill>
              </a:rPr>
              <a:t>50</a:t>
            </a:r>
            <a:r>
              <a:rPr lang="zh-TW" altLang="zh-TW" dirty="0">
                <a:solidFill>
                  <a:srgbClr val="FF0000"/>
                </a:solidFill>
              </a:rPr>
              <a:t>次</a:t>
            </a:r>
            <a:r>
              <a:rPr lang="zh-TW" altLang="zh-TW" dirty="0"/>
              <a:t>；</a:t>
            </a:r>
            <a:r>
              <a:rPr lang="en-US" altLang="zh-TW" dirty="0"/>
              <a:t>R28</a:t>
            </a:r>
            <a:r>
              <a:rPr lang="zh-TW" altLang="zh-TW" dirty="0" smtClean="0"/>
              <a:t>於</a:t>
            </a:r>
            <a:r>
              <a:rPr lang="en-US" altLang="zh-TW" dirty="0" smtClean="0">
                <a:solidFill>
                  <a:srgbClr val="FF0000"/>
                </a:solidFill>
              </a:rPr>
              <a:t>0000-1100Z</a:t>
            </a:r>
            <a:r>
              <a:rPr lang="zh-TW" altLang="zh-TW" dirty="0" smtClean="0"/>
              <a:t>風速跳動</a:t>
            </a:r>
            <a:r>
              <a:rPr lang="en-US" altLang="zh-TW" dirty="0" smtClean="0"/>
              <a:t>&gt;1</a:t>
            </a:r>
            <a:r>
              <a:rPr lang="zh-TW" altLang="zh-TW" dirty="0"/>
              <a:t>σ之</a:t>
            </a:r>
            <a:r>
              <a:rPr lang="zh-TW" altLang="zh-TW" dirty="0" smtClean="0"/>
              <a:t>次數為</a:t>
            </a:r>
            <a:r>
              <a:rPr lang="en-US" altLang="zh-TW" dirty="0">
                <a:solidFill>
                  <a:srgbClr val="FF0000"/>
                </a:solidFill>
              </a:rPr>
              <a:t>1-88</a:t>
            </a:r>
            <a:r>
              <a:rPr lang="zh-TW" altLang="zh-TW" dirty="0" smtClean="0">
                <a:solidFill>
                  <a:srgbClr val="FF0000"/>
                </a:solidFill>
              </a:rPr>
              <a:t>次</a:t>
            </a:r>
            <a:r>
              <a:rPr lang="en-US" altLang="zh-TW" dirty="0" smtClean="0">
                <a:sym typeface="Wingdings" panose="05000000000000000000" pitchFamily="2" charset="2"/>
              </a:rPr>
              <a:t></a:t>
            </a:r>
            <a:r>
              <a:rPr lang="en-US" altLang="zh-TW" dirty="0" smtClean="0">
                <a:solidFill>
                  <a:srgbClr val="FF0000"/>
                </a:solidFill>
              </a:rPr>
              <a:t>0400Z</a:t>
            </a:r>
            <a:r>
              <a:rPr lang="zh-TW" altLang="zh-TW" dirty="0" smtClean="0"/>
              <a:t>跳動達</a:t>
            </a:r>
            <a:r>
              <a:rPr lang="en-US" altLang="zh-TW" dirty="0">
                <a:solidFill>
                  <a:srgbClr val="FF0000"/>
                </a:solidFill>
              </a:rPr>
              <a:t>88</a:t>
            </a:r>
            <a:r>
              <a:rPr lang="zh-TW" altLang="zh-TW" dirty="0">
                <a:solidFill>
                  <a:srgbClr val="FF0000"/>
                </a:solidFill>
              </a:rPr>
              <a:t>次</a:t>
            </a:r>
            <a:r>
              <a:rPr lang="zh-TW" altLang="zh-TW" dirty="0" smtClean="0"/>
              <a:t>。</a:t>
            </a:r>
            <a:endParaRPr lang="en-US" altLang="zh-TW" dirty="0" smtClean="0"/>
          </a:p>
          <a:p>
            <a:r>
              <a:rPr lang="zh-TW" altLang="zh-TW" dirty="0" smtClean="0"/>
              <a:t>氣象台</a:t>
            </a:r>
            <a:r>
              <a:rPr lang="zh-TW" altLang="zh-TW" dirty="0"/>
              <a:t>於</a:t>
            </a:r>
            <a:r>
              <a:rPr lang="en-US" altLang="zh-TW" dirty="0">
                <a:solidFill>
                  <a:srgbClr val="FF0000"/>
                </a:solidFill>
              </a:rPr>
              <a:t>6</a:t>
            </a:r>
            <a:r>
              <a:rPr lang="zh-TW" altLang="zh-TW" dirty="0">
                <a:solidFill>
                  <a:srgbClr val="FF0000"/>
                </a:solidFill>
              </a:rPr>
              <a:t>日</a:t>
            </a:r>
            <a:r>
              <a:rPr lang="en-US" altLang="zh-TW" dirty="0">
                <a:solidFill>
                  <a:srgbClr val="FF0000"/>
                </a:solidFill>
              </a:rPr>
              <a:t>0000-1100Z</a:t>
            </a:r>
            <a:r>
              <a:rPr lang="zh-TW" altLang="zh-TW" dirty="0"/>
              <a:t>跑道</a:t>
            </a:r>
            <a:r>
              <a:rPr lang="en-US" altLang="zh-TW" dirty="0"/>
              <a:t>R28</a:t>
            </a:r>
            <a:r>
              <a:rPr lang="zh-TW" altLang="zh-TW" dirty="0"/>
              <a:t>有輕度到中度風切報告；風</a:t>
            </a:r>
            <a:r>
              <a:rPr lang="zh-TW" altLang="zh-TW" dirty="0" smtClean="0"/>
              <a:t>切系統</a:t>
            </a:r>
            <a:r>
              <a:rPr lang="zh-TW" altLang="zh-TW" dirty="0"/>
              <a:t>於</a:t>
            </a:r>
            <a:r>
              <a:rPr lang="en-US" altLang="zh-TW" dirty="0">
                <a:solidFill>
                  <a:srgbClr val="FF0000"/>
                </a:solidFill>
              </a:rPr>
              <a:t>6</a:t>
            </a:r>
            <a:r>
              <a:rPr lang="zh-TW" altLang="zh-TW" dirty="0">
                <a:solidFill>
                  <a:srgbClr val="FF0000"/>
                </a:solidFill>
              </a:rPr>
              <a:t>日</a:t>
            </a:r>
            <a:r>
              <a:rPr lang="en-US" altLang="zh-TW" dirty="0" smtClean="0">
                <a:solidFill>
                  <a:srgbClr val="FF0000"/>
                </a:solidFill>
              </a:rPr>
              <a:t>0500-1000Z</a:t>
            </a:r>
            <a:r>
              <a:rPr lang="zh-TW" altLang="zh-TW" dirty="0" smtClean="0"/>
              <a:t>各</a:t>
            </a:r>
            <a:r>
              <a:rPr lang="zh-TW" altLang="zh-TW" dirty="0"/>
              <a:t>發出風切警告</a:t>
            </a:r>
            <a:r>
              <a:rPr lang="en-US" altLang="zh-TW" dirty="0">
                <a:solidFill>
                  <a:srgbClr val="FF0000"/>
                </a:solidFill>
              </a:rPr>
              <a:t>3-293</a:t>
            </a:r>
            <a:r>
              <a:rPr lang="zh-TW" altLang="zh-TW" dirty="0">
                <a:solidFill>
                  <a:srgbClr val="FF0000"/>
                </a:solidFill>
              </a:rPr>
              <a:t>次</a:t>
            </a:r>
            <a:r>
              <a:rPr lang="zh-TW" altLang="zh-TW" dirty="0" smtClean="0"/>
              <a:t>，</a:t>
            </a:r>
            <a:r>
              <a:rPr lang="en-US" altLang="zh-TW" dirty="0" smtClean="0">
                <a:sym typeface="Wingdings" panose="05000000000000000000" pitchFamily="2" charset="2"/>
              </a:rPr>
              <a:t></a:t>
            </a:r>
            <a:r>
              <a:rPr lang="zh-TW" altLang="zh-TW" dirty="0" smtClean="0"/>
              <a:t>中度</a:t>
            </a:r>
            <a:r>
              <a:rPr lang="zh-TW" altLang="zh-TW" dirty="0"/>
              <a:t>風切</a:t>
            </a:r>
            <a:r>
              <a:rPr lang="zh-TW" altLang="zh-TW" dirty="0" smtClean="0"/>
              <a:t>警告各</a:t>
            </a:r>
            <a:r>
              <a:rPr lang="zh-TW" altLang="zh-TW" dirty="0"/>
              <a:t>發出</a:t>
            </a:r>
            <a:r>
              <a:rPr lang="en-US" altLang="zh-TW" dirty="0">
                <a:solidFill>
                  <a:srgbClr val="FF0000"/>
                </a:solidFill>
              </a:rPr>
              <a:t>3-218</a:t>
            </a:r>
            <a:r>
              <a:rPr lang="zh-TW" altLang="zh-TW" dirty="0">
                <a:solidFill>
                  <a:srgbClr val="FF0000"/>
                </a:solidFill>
              </a:rPr>
              <a:t>次</a:t>
            </a:r>
            <a:r>
              <a:rPr lang="zh-TW" altLang="zh-TW" dirty="0"/>
              <a:t>，於</a:t>
            </a:r>
            <a:r>
              <a:rPr lang="en-US" altLang="zh-TW" dirty="0">
                <a:solidFill>
                  <a:srgbClr val="FF0000"/>
                </a:solidFill>
              </a:rPr>
              <a:t>0500-0600Z</a:t>
            </a:r>
            <a:r>
              <a:rPr lang="zh-TW" altLang="zh-TW" dirty="0">
                <a:solidFill>
                  <a:srgbClr val="FF0000"/>
                </a:solidFill>
              </a:rPr>
              <a:t>和</a:t>
            </a:r>
            <a:r>
              <a:rPr lang="en-US" altLang="zh-TW" dirty="0">
                <a:solidFill>
                  <a:srgbClr val="FF0000"/>
                </a:solidFill>
              </a:rPr>
              <a:t>0800Z</a:t>
            </a:r>
            <a:r>
              <a:rPr lang="zh-TW" altLang="zh-TW" dirty="0"/>
              <a:t>各發出強烈風切</a:t>
            </a:r>
            <a:r>
              <a:rPr lang="zh-TW" altLang="zh-TW" dirty="0">
                <a:solidFill>
                  <a:srgbClr val="FF0000"/>
                </a:solidFill>
              </a:rPr>
              <a:t>警告</a:t>
            </a:r>
            <a:r>
              <a:rPr lang="en-US" altLang="zh-TW" dirty="0">
                <a:solidFill>
                  <a:srgbClr val="FF0000"/>
                </a:solidFill>
              </a:rPr>
              <a:t> 16</a:t>
            </a:r>
            <a:r>
              <a:rPr lang="zh-TW" altLang="zh-TW" dirty="0">
                <a:solidFill>
                  <a:srgbClr val="FF0000"/>
                </a:solidFill>
              </a:rPr>
              <a:t>次、</a:t>
            </a:r>
            <a:r>
              <a:rPr lang="en-US" altLang="zh-TW" dirty="0">
                <a:solidFill>
                  <a:srgbClr val="FF0000"/>
                </a:solidFill>
              </a:rPr>
              <a:t>14</a:t>
            </a:r>
            <a:r>
              <a:rPr lang="zh-TW" altLang="zh-TW" dirty="0">
                <a:solidFill>
                  <a:srgbClr val="FF0000"/>
                </a:solidFill>
              </a:rPr>
              <a:t>次和</a:t>
            </a:r>
            <a:r>
              <a:rPr lang="en-US" altLang="zh-TW" dirty="0">
                <a:solidFill>
                  <a:srgbClr val="FF0000"/>
                </a:solidFill>
              </a:rPr>
              <a:t>2</a:t>
            </a:r>
            <a:r>
              <a:rPr lang="zh-TW" altLang="zh-TW" dirty="0">
                <a:solidFill>
                  <a:srgbClr val="FF0000"/>
                </a:solidFill>
              </a:rPr>
              <a:t>次</a:t>
            </a:r>
            <a:r>
              <a:rPr lang="zh-TW" altLang="zh-TW" dirty="0"/>
              <a:t>之多</a:t>
            </a:r>
            <a:r>
              <a:rPr lang="zh-TW" altLang="zh-TW" dirty="0" smtClean="0"/>
              <a:t>。</a:t>
            </a:r>
            <a:endParaRPr lang="en-US" altLang="zh-TW" dirty="0" smtClean="0"/>
          </a:p>
          <a:p>
            <a:r>
              <a:rPr lang="zh-TW" altLang="zh-TW" dirty="0" smtClean="0"/>
              <a:t>更</a:t>
            </a:r>
            <a:r>
              <a:rPr lang="zh-TW" altLang="zh-TW" dirty="0"/>
              <a:t>可顯示風速越強，風速跳動越大，風切次數越頻繁，且強度越強</a:t>
            </a:r>
            <a:endParaRPr lang="en-US" altLang="zh-TW" dirty="0" smtClean="0"/>
          </a:p>
          <a:p>
            <a:endParaRPr lang="en-US" altLang="zh-TW" dirty="0" smtClean="0"/>
          </a:p>
        </p:txBody>
      </p:sp>
    </p:spTree>
    <p:extLst>
      <p:ext uri="{BB962C8B-B14F-4D97-AF65-F5344CB8AC3E}">
        <p14:creationId xmlns:p14="http://schemas.microsoft.com/office/powerpoint/2010/main" val="3180991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Autofit/>
          </a:bodyPr>
          <a:lstStyle/>
          <a:p>
            <a:r>
              <a:rPr lang="en-US" altLang="zh-TW" sz="3000" dirty="0" smtClean="0"/>
              <a:t>10</a:t>
            </a:r>
            <a:r>
              <a:rPr lang="zh-TW" altLang="zh-TW" sz="3000" dirty="0"/>
              <a:t>月</a:t>
            </a:r>
            <a:r>
              <a:rPr lang="en-US" altLang="zh-TW" sz="3000" dirty="0"/>
              <a:t>5-6</a:t>
            </a:r>
            <a:r>
              <a:rPr lang="zh-TW" altLang="zh-TW" sz="3000" dirty="0" smtClean="0"/>
              <a:t>日風速跳動</a:t>
            </a:r>
            <a:r>
              <a:rPr lang="en-US" altLang="zh-TW" sz="3000" dirty="0" smtClean="0"/>
              <a:t>&gt;1σ</a:t>
            </a:r>
            <a:r>
              <a:rPr lang="zh-TW" altLang="zh-TW" sz="3000" dirty="0" smtClean="0"/>
              <a:t>之</a:t>
            </a:r>
            <a:r>
              <a:rPr lang="zh-TW" altLang="en-US" sz="3000" dirty="0" smtClean="0"/>
              <a:t>分布</a:t>
            </a:r>
            <a:r>
              <a:rPr lang="en-US" altLang="zh-TW" sz="3000" dirty="0" smtClean="0"/>
              <a:t>(V)</a:t>
            </a:r>
            <a:endParaRPr lang="zh-TW" altLang="en-US" sz="3000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191" y="980728"/>
            <a:ext cx="4201809" cy="1728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877" y="2852936"/>
            <a:ext cx="4175123" cy="1872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333" y="4797152"/>
            <a:ext cx="4153667" cy="1633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文字方塊 2"/>
          <p:cNvSpPr txBox="1"/>
          <p:nvPr/>
        </p:nvSpPr>
        <p:spPr>
          <a:xfrm>
            <a:off x="4932040" y="962310"/>
            <a:ext cx="4104456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>
                <a:solidFill>
                  <a:srgbClr val="FF0000"/>
                </a:solidFill>
              </a:rPr>
              <a:t>6</a:t>
            </a:r>
            <a:r>
              <a:rPr lang="zh-TW" altLang="zh-TW" dirty="0">
                <a:solidFill>
                  <a:srgbClr val="FF0000"/>
                </a:solidFill>
              </a:rPr>
              <a:t>日</a:t>
            </a:r>
            <a:r>
              <a:rPr lang="en-US" altLang="zh-TW" dirty="0">
                <a:solidFill>
                  <a:srgbClr val="FF0000"/>
                </a:solidFill>
              </a:rPr>
              <a:t>0000-1100Z</a:t>
            </a:r>
            <a:r>
              <a:rPr lang="zh-TW" altLang="zh-TW" dirty="0" smtClean="0"/>
              <a:t>颱風侵襲</a:t>
            </a:r>
            <a:r>
              <a:rPr lang="zh-TW" altLang="zh-TW" dirty="0"/>
              <a:t>階段</a:t>
            </a:r>
            <a:r>
              <a:rPr lang="zh-TW" altLang="zh-TW" dirty="0" smtClean="0"/>
              <a:t>，</a:t>
            </a:r>
            <a:endParaRPr lang="en-US" altLang="zh-TW" dirty="0" smtClean="0"/>
          </a:p>
          <a:p>
            <a:r>
              <a:rPr lang="en-US" altLang="zh-TW" dirty="0" smtClean="0"/>
              <a:t>R10</a:t>
            </a:r>
            <a:r>
              <a:rPr lang="zh-TW" altLang="zh-TW" dirty="0"/>
              <a:t>和</a:t>
            </a:r>
            <a:r>
              <a:rPr lang="en-US" altLang="zh-TW" dirty="0"/>
              <a:t>R28</a:t>
            </a:r>
            <a:r>
              <a:rPr lang="zh-TW" altLang="zh-TW" dirty="0"/>
              <a:t>風速</a:t>
            </a:r>
            <a:r>
              <a:rPr lang="zh-TW" altLang="zh-TW" dirty="0" smtClean="0"/>
              <a:t>跳動</a:t>
            </a:r>
            <a:r>
              <a:rPr lang="en-US" altLang="zh-TW" dirty="0" smtClean="0"/>
              <a:t>&gt;1</a:t>
            </a:r>
            <a:r>
              <a:rPr lang="zh-TW" altLang="zh-TW" dirty="0"/>
              <a:t>σ之時段和頻率，與</a:t>
            </a:r>
            <a:r>
              <a:rPr lang="zh-TW" altLang="zh-TW" dirty="0" smtClean="0"/>
              <a:t>機場風</a:t>
            </a:r>
            <a:r>
              <a:rPr lang="zh-TW" altLang="zh-TW" dirty="0"/>
              <a:t>切紀錄之時段和頻率完全符合，尤其在</a:t>
            </a:r>
            <a:r>
              <a:rPr lang="en-US" altLang="zh-TW" dirty="0">
                <a:solidFill>
                  <a:srgbClr val="FF0000"/>
                </a:solidFill>
              </a:rPr>
              <a:t>0100-0600Z</a:t>
            </a:r>
            <a:r>
              <a:rPr lang="zh-TW" altLang="zh-TW" dirty="0"/>
              <a:t>風速</a:t>
            </a:r>
            <a:r>
              <a:rPr lang="zh-TW" altLang="zh-TW" dirty="0" smtClean="0"/>
              <a:t>跳動</a:t>
            </a:r>
            <a:r>
              <a:rPr lang="en-US" altLang="zh-TW" dirty="0" smtClean="0"/>
              <a:t>&gt;1</a:t>
            </a:r>
            <a:r>
              <a:rPr lang="zh-TW" altLang="zh-TW" dirty="0"/>
              <a:t>σ，每小時各出現</a:t>
            </a:r>
            <a:r>
              <a:rPr lang="en-US" altLang="zh-TW" dirty="0">
                <a:solidFill>
                  <a:srgbClr val="FF0000"/>
                </a:solidFill>
              </a:rPr>
              <a:t>50</a:t>
            </a:r>
            <a:r>
              <a:rPr lang="zh-TW" altLang="zh-TW" dirty="0">
                <a:solidFill>
                  <a:srgbClr val="FF0000"/>
                </a:solidFill>
              </a:rPr>
              <a:t>次以上</a:t>
            </a:r>
            <a:r>
              <a:rPr lang="zh-TW" altLang="zh-TW" dirty="0"/>
              <a:t>，於</a:t>
            </a:r>
            <a:r>
              <a:rPr lang="en-US" altLang="zh-TW" dirty="0">
                <a:solidFill>
                  <a:srgbClr val="FF0000"/>
                </a:solidFill>
              </a:rPr>
              <a:t>0400Z</a:t>
            </a:r>
            <a:r>
              <a:rPr lang="zh-TW" altLang="zh-TW" dirty="0"/>
              <a:t>高達</a:t>
            </a:r>
            <a:r>
              <a:rPr lang="en-US" altLang="zh-TW" dirty="0">
                <a:solidFill>
                  <a:srgbClr val="FF0000"/>
                </a:solidFill>
              </a:rPr>
              <a:t>88</a:t>
            </a:r>
            <a:r>
              <a:rPr lang="zh-TW" altLang="zh-TW" dirty="0">
                <a:solidFill>
                  <a:srgbClr val="FF0000"/>
                </a:solidFill>
              </a:rPr>
              <a:t>次</a:t>
            </a:r>
            <a:r>
              <a:rPr lang="zh-TW" altLang="zh-TW" dirty="0"/>
              <a:t>之多</a:t>
            </a:r>
            <a:r>
              <a:rPr lang="zh-TW" altLang="zh-TW" dirty="0" smtClean="0"/>
              <a:t>。</a:t>
            </a:r>
            <a:endParaRPr lang="en-US" altLang="zh-TW" dirty="0" smtClean="0"/>
          </a:p>
          <a:p>
            <a:r>
              <a:rPr lang="zh-TW" altLang="zh-TW" dirty="0" smtClean="0"/>
              <a:t>氣象台</a:t>
            </a:r>
            <a:r>
              <a:rPr lang="zh-TW" altLang="zh-TW" dirty="0"/>
              <a:t>也有輕度或中度風切紀錄，</a:t>
            </a:r>
            <a:r>
              <a:rPr lang="zh-TW" altLang="zh-TW" dirty="0">
                <a:solidFill>
                  <a:srgbClr val="FF0000"/>
                </a:solidFill>
              </a:rPr>
              <a:t>但是風切警告系統於</a:t>
            </a:r>
            <a:r>
              <a:rPr lang="en-US" altLang="zh-TW" dirty="0">
                <a:solidFill>
                  <a:srgbClr val="FF0000"/>
                </a:solidFill>
              </a:rPr>
              <a:t>0000-0400Z</a:t>
            </a:r>
            <a:r>
              <a:rPr lang="zh-TW" altLang="zh-TW" dirty="0">
                <a:solidFill>
                  <a:srgbClr val="FF0000"/>
                </a:solidFill>
              </a:rPr>
              <a:t>卻沒有發布風切警告</a:t>
            </a:r>
            <a:r>
              <a:rPr lang="zh-TW" altLang="zh-TW" dirty="0"/>
              <a:t>。</a:t>
            </a:r>
          </a:p>
          <a:p>
            <a:r>
              <a:rPr lang="en-US" altLang="zh-TW" dirty="0"/>
              <a:t>6</a:t>
            </a:r>
            <a:r>
              <a:rPr lang="zh-TW" altLang="zh-TW" dirty="0"/>
              <a:t>日</a:t>
            </a:r>
            <a:r>
              <a:rPr lang="en-US" altLang="zh-TW" dirty="0"/>
              <a:t>1200-2300Z</a:t>
            </a:r>
            <a:r>
              <a:rPr lang="zh-TW" altLang="zh-TW" dirty="0" smtClean="0"/>
              <a:t>颱風脫離</a:t>
            </a:r>
            <a:r>
              <a:rPr lang="zh-TW" altLang="zh-TW" dirty="0"/>
              <a:t>階段，除了在</a:t>
            </a:r>
            <a:r>
              <a:rPr lang="en-US" altLang="zh-TW" dirty="0">
                <a:solidFill>
                  <a:srgbClr val="FF0000"/>
                </a:solidFill>
              </a:rPr>
              <a:t>1200Z</a:t>
            </a:r>
            <a:r>
              <a:rPr lang="zh-TW" altLang="zh-TW" dirty="0"/>
              <a:t>風速</a:t>
            </a:r>
            <a:r>
              <a:rPr lang="zh-TW" altLang="zh-TW" dirty="0" smtClean="0"/>
              <a:t>跳動</a:t>
            </a:r>
            <a:r>
              <a:rPr lang="en-US" altLang="zh-TW" dirty="0" smtClean="0"/>
              <a:t>&gt;1</a:t>
            </a:r>
            <a:r>
              <a:rPr lang="zh-TW" altLang="zh-TW" dirty="0"/>
              <a:t>σ，每小時出現</a:t>
            </a:r>
            <a:r>
              <a:rPr lang="en-US" altLang="zh-TW" dirty="0">
                <a:solidFill>
                  <a:srgbClr val="FF0000"/>
                </a:solidFill>
              </a:rPr>
              <a:t>1</a:t>
            </a:r>
            <a:r>
              <a:rPr lang="zh-TW" altLang="zh-TW" dirty="0">
                <a:solidFill>
                  <a:srgbClr val="FF0000"/>
                </a:solidFill>
              </a:rPr>
              <a:t>次</a:t>
            </a:r>
            <a:r>
              <a:rPr lang="zh-TW" altLang="zh-TW" dirty="0"/>
              <a:t>，但是機場沒有出現風切之外，其餘時間風速跳動</a:t>
            </a:r>
            <a:r>
              <a:rPr lang="zh-TW" altLang="zh-TW" dirty="0" smtClean="0"/>
              <a:t>沒有</a:t>
            </a:r>
            <a:r>
              <a:rPr lang="en-US" altLang="zh-TW" dirty="0" smtClean="0"/>
              <a:t>&gt;1</a:t>
            </a:r>
            <a:r>
              <a:rPr lang="zh-TW" altLang="zh-TW" dirty="0"/>
              <a:t>σ，機場也沒有出現風切現象，彼此非常有一致性。</a:t>
            </a:r>
          </a:p>
          <a:p>
            <a:r>
              <a:rPr lang="zh-TW" altLang="zh-TW" dirty="0" smtClean="0"/>
              <a:t>颱風接近</a:t>
            </a:r>
            <a:r>
              <a:rPr lang="zh-TW" altLang="zh-TW" dirty="0"/>
              <a:t>和籠罩兩階段，風速越大，風速每秒跳動也越大，風切發生頻率越多，強度越強</a:t>
            </a:r>
            <a:r>
              <a:rPr lang="zh-TW" altLang="zh-TW" dirty="0" smtClean="0"/>
              <a:t>。</a:t>
            </a:r>
            <a:endParaRPr lang="en-US" altLang="zh-TW" dirty="0" smtClean="0"/>
          </a:p>
          <a:p>
            <a:r>
              <a:rPr lang="zh-TW" altLang="zh-TW" dirty="0" smtClean="0"/>
              <a:t>遠離</a:t>
            </a:r>
            <a:r>
              <a:rPr lang="zh-TW" altLang="zh-TW" dirty="0"/>
              <a:t>階段風速減弱，風速每秒跳動就變小，風切現象就不再發生。</a:t>
            </a:r>
          </a:p>
          <a:p>
            <a:endParaRPr lang="en-US" altLang="zh-TW" dirty="0" smtClean="0"/>
          </a:p>
        </p:txBody>
      </p:sp>
    </p:spTree>
    <p:extLst>
      <p:ext uri="{BB962C8B-B14F-4D97-AF65-F5344CB8AC3E}">
        <p14:creationId xmlns:p14="http://schemas.microsoft.com/office/powerpoint/2010/main" val="489849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/>
          </a:bodyPr>
          <a:lstStyle/>
          <a:p>
            <a:r>
              <a:rPr lang="en-US" altLang="zh-TW" sz="3000" dirty="0">
                <a:latin typeface="標楷體" panose="03000509000000000000" pitchFamily="65" charset="-120"/>
                <a:ea typeface="標楷體" panose="03000509000000000000" pitchFamily="65" charset="-120"/>
              </a:rPr>
              <a:t>5-6</a:t>
            </a:r>
            <a:r>
              <a:rPr lang="zh-TW" altLang="zh-TW" sz="3000" dirty="0">
                <a:latin typeface="標楷體" panose="03000509000000000000" pitchFamily="65" charset="-120"/>
                <a:ea typeface="標楷體" panose="03000509000000000000" pitchFamily="65" charset="-120"/>
              </a:rPr>
              <a:t>日松山機場風速</a:t>
            </a:r>
            <a:r>
              <a:rPr lang="zh-TW" altLang="zh-TW" sz="3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跳動</a:t>
            </a:r>
            <a:r>
              <a:rPr lang="en-US" altLang="zh-TW" sz="3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&gt;1σ</a:t>
            </a:r>
            <a:r>
              <a:rPr lang="zh-TW" altLang="zh-TW" sz="3000" dirty="0">
                <a:latin typeface="標楷體" panose="03000509000000000000" pitchFamily="65" charset="-120"/>
                <a:ea typeface="標楷體" panose="03000509000000000000" pitchFamily="65" charset="-120"/>
              </a:rPr>
              <a:t>之次數</a:t>
            </a:r>
            <a:br>
              <a:rPr lang="zh-TW" altLang="zh-TW" sz="3000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sz="1600" dirty="0"/>
              <a:t>(a) R10(</a:t>
            </a:r>
            <a:r>
              <a:rPr lang="zh-TW" altLang="zh-TW" sz="1600" dirty="0"/>
              <a:t>紅色</a:t>
            </a:r>
            <a:r>
              <a:rPr lang="en-US" altLang="zh-TW" sz="1600" dirty="0"/>
              <a:t>) </a:t>
            </a:r>
            <a:r>
              <a:rPr lang="en-US" altLang="zh-TW" sz="1600" dirty="0" smtClean="0"/>
              <a:t>(</a:t>
            </a:r>
            <a:r>
              <a:rPr lang="en-US" altLang="zh-TW" sz="1600" dirty="0"/>
              <a:t>b) R28(</a:t>
            </a:r>
            <a:r>
              <a:rPr lang="zh-TW" altLang="zh-TW" sz="1600" dirty="0"/>
              <a:t>藍色</a:t>
            </a:r>
            <a:r>
              <a:rPr lang="en-US" altLang="zh-TW" sz="1600" dirty="0" smtClean="0"/>
              <a:t>)</a:t>
            </a:r>
            <a:endParaRPr lang="zh-TW" altLang="en-US" sz="1600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196752"/>
            <a:ext cx="4104456" cy="2736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5" y="4077072"/>
            <a:ext cx="4104455" cy="2520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矩形 3"/>
          <p:cNvSpPr/>
          <p:nvPr/>
        </p:nvSpPr>
        <p:spPr>
          <a:xfrm>
            <a:off x="4716016" y="1124744"/>
            <a:ext cx="4248472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6</a:t>
            </a:r>
            <a:r>
              <a:rPr lang="zh-TW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日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0000-1100Z </a:t>
            </a:r>
            <a:r>
              <a:rPr lang="zh-TW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R10</a:t>
            </a:r>
            <a:r>
              <a:rPr lang="zh-TW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和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R28</a:t>
            </a:r>
            <a:r>
              <a:rPr lang="zh-TW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風速</a:t>
            </a:r>
            <a:r>
              <a:rPr lang="zh-TW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跳動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&gt; 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1σ</a:t>
            </a:r>
            <a:r>
              <a:rPr lang="zh-TW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R10</a:t>
            </a:r>
            <a:r>
              <a:rPr lang="zh-TW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於</a:t>
            </a:r>
            <a:r>
              <a:rPr lang="en-US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0151Z</a:t>
            </a:r>
            <a:r>
              <a:rPr lang="zh-TW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lang="en-US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0154Z</a:t>
            </a:r>
            <a:r>
              <a:rPr lang="zh-TW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lang="en-US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0141Z</a:t>
            </a:r>
            <a:r>
              <a:rPr lang="zh-TW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和</a:t>
            </a:r>
            <a:r>
              <a:rPr lang="en-US" altLang="zh-TW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0339Z</a:t>
            </a:r>
            <a:r>
              <a:rPr lang="zh-TW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達</a:t>
            </a:r>
            <a:r>
              <a:rPr lang="en-US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44KT</a:t>
            </a:r>
            <a:r>
              <a:rPr lang="zh-TW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lang="en-US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43KT</a:t>
            </a:r>
            <a:r>
              <a:rPr lang="zh-TW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lang="en-US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42KT</a:t>
            </a:r>
            <a:r>
              <a:rPr lang="zh-TW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lang="en-US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42KT</a:t>
            </a:r>
            <a:r>
              <a:rPr lang="zh-TW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和</a:t>
            </a:r>
            <a:r>
              <a:rPr lang="en-US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42KT</a:t>
            </a:r>
            <a:r>
              <a:rPr lang="zh-TW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；</a:t>
            </a:r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R28</a:t>
            </a:r>
            <a:r>
              <a:rPr lang="zh-TW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於</a:t>
            </a:r>
            <a:r>
              <a:rPr lang="en-US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0625Z</a:t>
            </a:r>
            <a:r>
              <a:rPr lang="zh-TW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lang="en-US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0232Z</a:t>
            </a:r>
            <a:r>
              <a:rPr lang="zh-TW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lang="en-US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0153Z</a:t>
            </a:r>
            <a:r>
              <a:rPr lang="zh-TW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lang="en-US" altLang="zh-TW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0415Z</a:t>
            </a:r>
            <a:r>
              <a:rPr lang="zh-TW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lang="en-US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0443Z</a:t>
            </a:r>
            <a:r>
              <a:rPr lang="zh-TW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lang="en-US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0509Z</a:t>
            </a:r>
            <a:r>
              <a:rPr lang="zh-TW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lang="en-US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0624Z</a:t>
            </a:r>
            <a:r>
              <a:rPr lang="zh-TW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和</a:t>
            </a:r>
            <a:r>
              <a:rPr lang="en-US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0625Z</a:t>
            </a:r>
            <a:r>
              <a:rPr lang="zh-TW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風速</a:t>
            </a:r>
            <a:r>
              <a:rPr lang="zh-TW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跳動達</a:t>
            </a:r>
            <a:r>
              <a:rPr lang="en-US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45KT</a:t>
            </a:r>
            <a:r>
              <a:rPr lang="zh-TW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lang="en-US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44KT</a:t>
            </a:r>
            <a:r>
              <a:rPr lang="zh-TW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lang="en-US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43KT</a:t>
            </a:r>
            <a:r>
              <a:rPr lang="zh-TW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lang="en-US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43KT</a:t>
            </a:r>
            <a:r>
              <a:rPr lang="zh-TW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lang="en-US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43KT</a:t>
            </a:r>
            <a:r>
              <a:rPr lang="zh-TW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lang="en-US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43KT</a:t>
            </a:r>
            <a:r>
              <a:rPr lang="zh-TW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和</a:t>
            </a:r>
            <a:r>
              <a:rPr lang="en-US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43KT</a:t>
            </a:r>
            <a:r>
              <a:rPr lang="zh-TW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R10</a:t>
            </a:r>
            <a:r>
              <a:rPr lang="zh-TW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於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0000-1100Z</a:t>
            </a:r>
            <a:r>
              <a:rPr lang="zh-TW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風速跳動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&gt;1</a:t>
            </a:r>
            <a:r>
              <a:rPr lang="zh-TW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σ之次數分別為</a:t>
            </a:r>
            <a:r>
              <a:rPr lang="en-US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2-50</a:t>
            </a:r>
            <a:r>
              <a:rPr lang="zh-TW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次</a:t>
            </a:r>
            <a:r>
              <a:rPr lang="zh-TW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  <a:sym typeface="Wingdings" panose="05000000000000000000" pitchFamily="2" charset="2"/>
              </a:rPr>
              <a:t></a:t>
            </a:r>
            <a:r>
              <a:rPr lang="en-US" altLang="zh-TW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0200Z</a:t>
            </a:r>
            <a:r>
              <a:rPr lang="zh-TW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跳動次數達</a:t>
            </a:r>
            <a:r>
              <a:rPr lang="en-US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50</a:t>
            </a:r>
            <a:r>
              <a:rPr lang="zh-TW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次</a:t>
            </a:r>
            <a:r>
              <a:rPr lang="zh-TW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；</a:t>
            </a:r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R28</a:t>
            </a:r>
            <a:r>
              <a:rPr lang="zh-TW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於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0000-1100Z</a:t>
            </a:r>
            <a:r>
              <a:rPr lang="zh-TW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風速跳動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&gt;1</a:t>
            </a:r>
            <a:r>
              <a:rPr lang="zh-TW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σ之</a:t>
            </a:r>
            <a:r>
              <a:rPr lang="zh-TW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次數為</a:t>
            </a:r>
            <a:r>
              <a:rPr lang="en-US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1-88</a:t>
            </a:r>
            <a:r>
              <a:rPr lang="zh-TW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次</a:t>
            </a:r>
            <a:r>
              <a:rPr lang="zh-TW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  <a:sym typeface="Wingdings" panose="05000000000000000000" pitchFamily="2" charset="2"/>
              </a:rPr>
              <a:t></a:t>
            </a:r>
            <a:r>
              <a:rPr lang="en-US" altLang="zh-TW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0400Z</a:t>
            </a:r>
            <a:r>
              <a:rPr lang="zh-TW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跳動次數達</a:t>
            </a:r>
            <a:r>
              <a:rPr lang="en-US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88</a:t>
            </a:r>
            <a:r>
              <a:rPr lang="zh-TW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次</a:t>
            </a:r>
            <a:r>
              <a:rPr lang="zh-TW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。氣象台於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6</a:t>
            </a:r>
            <a:r>
              <a:rPr lang="zh-TW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日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0000-1100Z</a:t>
            </a:r>
            <a:r>
              <a:rPr lang="zh-TW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跑道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R28</a:t>
            </a:r>
            <a:r>
              <a:rPr lang="zh-TW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有輕度到中度風切報告</a:t>
            </a:r>
            <a:r>
              <a:rPr lang="zh-TW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；</a:t>
            </a:r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r"/>
            <a:r>
              <a:rPr lang="zh-TW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風切系統</a:t>
            </a:r>
            <a:r>
              <a:rPr lang="zh-TW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於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6</a:t>
            </a:r>
            <a:r>
              <a:rPr lang="zh-TW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日</a:t>
            </a:r>
            <a:r>
              <a:rPr lang="en-US" altLang="zh-TW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0500-1000Z</a:t>
            </a:r>
            <a:r>
              <a:rPr lang="zh-TW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發出</a:t>
            </a:r>
            <a:r>
              <a:rPr lang="zh-TW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風切警告</a:t>
            </a:r>
            <a:r>
              <a:rPr lang="en-US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3-293</a:t>
            </a:r>
            <a:r>
              <a:rPr lang="zh-TW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次</a:t>
            </a:r>
            <a:r>
              <a:rPr lang="zh-TW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  <a:sym typeface="Wingdings" panose="05000000000000000000" pitchFamily="2" charset="2"/>
              </a:rPr>
              <a:t></a:t>
            </a:r>
            <a:r>
              <a:rPr lang="zh-TW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中度</a:t>
            </a:r>
            <a:r>
              <a:rPr lang="zh-TW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風切</a:t>
            </a:r>
            <a:r>
              <a:rPr lang="zh-TW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警告發出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3-218</a:t>
            </a:r>
            <a:r>
              <a:rPr lang="zh-TW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次，於</a:t>
            </a:r>
            <a:r>
              <a:rPr lang="en-US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0500-0600Z</a:t>
            </a:r>
            <a:r>
              <a:rPr lang="zh-TW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和</a:t>
            </a:r>
            <a:r>
              <a:rPr lang="en-US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0800Z</a:t>
            </a:r>
            <a:r>
              <a:rPr lang="zh-TW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各發出強烈風切</a:t>
            </a:r>
            <a:r>
              <a:rPr lang="zh-TW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警告</a:t>
            </a:r>
            <a:r>
              <a:rPr lang="en-US" altLang="zh-TW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16</a:t>
            </a:r>
            <a:r>
              <a:rPr lang="zh-TW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次、</a:t>
            </a:r>
            <a:r>
              <a:rPr lang="en-US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14</a:t>
            </a:r>
            <a:r>
              <a:rPr lang="zh-TW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次和</a:t>
            </a:r>
            <a:r>
              <a:rPr lang="en-US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</a:t>
            </a:r>
            <a:r>
              <a:rPr lang="zh-TW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次</a:t>
            </a:r>
            <a:r>
              <a:rPr lang="zh-TW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之多。更可</a:t>
            </a:r>
            <a:r>
              <a:rPr lang="zh-TW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顯風速</a:t>
            </a:r>
            <a:r>
              <a:rPr lang="zh-TW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強，風速跳動大，風切更頻繁且次數更強。</a:t>
            </a: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026381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/>
          </a:bodyPr>
          <a:lstStyle/>
          <a:p>
            <a:r>
              <a:rPr lang="en-US" altLang="zh-TW" sz="3000" dirty="0"/>
              <a:t>10</a:t>
            </a:r>
            <a:r>
              <a:rPr lang="zh-TW" altLang="zh-TW" sz="3000" dirty="0"/>
              <a:t>月</a:t>
            </a:r>
            <a:r>
              <a:rPr lang="en-US" altLang="zh-TW" sz="3000" dirty="0"/>
              <a:t>5-6</a:t>
            </a:r>
            <a:r>
              <a:rPr lang="zh-TW" altLang="zh-TW" sz="3000" dirty="0" smtClean="0"/>
              <a:t>日機場</a:t>
            </a:r>
            <a:r>
              <a:rPr lang="zh-TW" altLang="zh-TW" sz="3000" dirty="0"/>
              <a:t>氣壓跳動大於</a:t>
            </a:r>
            <a:r>
              <a:rPr lang="en-US" altLang="zh-TW" sz="3000" dirty="0"/>
              <a:t>1σ</a:t>
            </a:r>
            <a:r>
              <a:rPr lang="zh-TW" altLang="zh-TW" sz="3000" dirty="0" smtClean="0"/>
              <a:t>之</a:t>
            </a:r>
            <a:r>
              <a:rPr lang="zh-TW" altLang="en-US" sz="3000" dirty="0" smtClean="0"/>
              <a:t>分布</a:t>
            </a:r>
            <a:r>
              <a:rPr lang="en-US" altLang="zh-TW" sz="3000" dirty="0" smtClean="0"/>
              <a:t>(I)</a:t>
            </a:r>
            <a:endParaRPr lang="zh-TW" altLang="en-US" sz="3000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5" y="1052736"/>
            <a:ext cx="4320480" cy="18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996952"/>
            <a:ext cx="4320481" cy="1656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797152"/>
            <a:ext cx="4320481" cy="1593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文字方塊 2"/>
          <p:cNvSpPr txBox="1"/>
          <p:nvPr/>
        </p:nvSpPr>
        <p:spPr>
          <a:xfrm>
            <a:off x="5076056" y="1141147"/>
            <a:ext cx="3753071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/>
              <a:t>5</a:t>
            </a:r>
            <a:r>
              <a:rPr lang="zh-TW" altLang="zh-TW" dirty="0"/>
              <a:t>日</a:t>
            </a:r>
            <a:r>
              <a:rPr lang="en-US" altLang="zh-TW" dirty="0" smtClean="0"/>
              <a:t>0100-0600Z</a:t>
            </a:r>
            <a:r>
              <a:rPr lang="zh-TW" altLang="en-US" dirty="0" smtClean="0"/>
              <a:t>，</a:t>
            </a:r>
            <a:endParaRPr lang="en-US" altLang="zh-TW" dirty="0" smtClean="0"/>
          </a:p>
          <a:p>
            <a:r>
              <a:rPr lang="en-US" altLang="zh-TW" dirty="0" smtClean="0"/>
              <a:t>R10</a:t>
            </a:r>
            <a:r>
              <a:rPr lang="zh-TW" altLang="zh-TW" dirty="0"/>
              <a:t>於</a:t>
            </a:r>
            <a:r>
              <a:rPr lang="en-US" altLang="zh-TW" dirty="0" smtClean="0">
                <a:solidFill>
                  <a:srgbClr val="FF0000"/>
                </a:solidFill>
              </a:rPr>
              <a:t>0122-0511Z</a:t>
            </a:r>
            <a:r>
              <a:rPr lang="zh-TW" altLang="zh-TW" dirty="0"/>
              <a:t>氣壓</a:t>
            </a:r>
            <a:r>
              <a:rPr lang="zh-TW" altLang="zh-TW" dirty="0" smtClean="0"/>
              <a:t>跳動</a:t>
            </a:r>
            <a:r>
              <a:rPr lang="en-US" altLang="zh-TW" dirty="0" smtClean="0"/>
              <a:t>&gt;1σ</a:t>
            </a:r>
            <a:r>
              <a:rPr lang="zh-TW" altLang="zh-TW" dirty="0" smtClean="0"/>
              <a:t>，</a:t>
            </a:r>
            <a:r>
              <a:rPr lang="en-US" altLang="zh-TW" dirty="0" smtClean="0">
                <a:sym typeface="Wingdings" panose="05000000000000000000" pitchFamily="2" charset="2"/>
              </a:rPr>
              <a:t></a:t>
            </a:r>
            <a:r>
              <a:rPr lang="en-US" altLang="zh-TW" dirty="0" smtClean="0"/>
              <a:t>R10</a:t>
            </a:r>
            <a:r>
              <a:rPr lang="zh-TW" altLang="zh-TW" dirty="0"/>
              <a:t>於</a:t>
            </a:r>
            <a:r>
              <a:rPr lang="en-US" altLang="zh-TW" dirty="0">
                <a:solidFill>
                  <a:srgbClr val="FF0000"/>
                </a:solidFill>
              </a:rPr>
              <a:t>0310Z</a:t>
            </a:r>
            <a:r>
              <a:rPr lang="zh-TW" altLang="zh-TW" dirty="0"/>
              <a:t>氣壓跳動每分鐘達</a:t>
            </a:r>
            <a:r>
              <a:rPr lang="en-US" altLang="zh-TW" dirty="0">
                <a:solidFill>
                  <a:srgbClr val="FF0000"/>
                </a:solidFill>
              </a:rPr>
              <a:t>0.4hPa</a:t>
            </a:r>
            <a:endParaRPr lang="en-US" altLang="zh-TW" dirty="0" smtClean="0">
              <a:solidFill>
                <a:srgbClr val="FF0000"/>
              </a:solidFill>
            </a:endParaRPr>
          </a:p>
          <a:p>
            <a:r>
              <a:rPr lang="en-US" altLang="zh-TW" dirty="0" smtClean="0"/>
              <a:t>R28</a:t>
            </a:r>
            <a:r>
              <a:rPr lang="zh-TW" altLang="zh-TW" dirty="0"/>
              <a:t>於</a:t>
            </a:r>
            <a:r>
              <a:rPr lang="en-US" altLang="zh-TW" dirty="0"/>
              <a:t>0041-0627Z</a:t>
            </a:r>
            <a:r>
              <a:rPr lang="zh-TW" altLang="zh-TW" dirty="0"/>
              <a:t>氣壓</a:t>
            </a:r>
            <a:r>
              <a:rPr lang="zh-TW" altLang="zh-TW" dirty="0" smtClean="0"/>
              <a:t>跳動</a:t>
            </a:r>
            <a:r>
              <a:rPr lang="en-US" altLang="zh-TW" dirty="0" smtClean="0"/>
              <a:t>&gt;1σ</a:t>
            </a:r>
            <a:r>
              <a:rPr lang="zh-TW" altLang="zh-TW" dirty="0" smtClean="0"/>
              <a:t>。</a:t>
            </a:r>
            <a:endParaRPr lang="en-US" altLang="zh-TW" dirty="0" smtClean="0"/>
          </a:p>
          <a:p>
            <a:r>
              <a:rPr lang="en-US" altLang="zh-TW" dirty="0" smtClean="0"/>
              <a:t>(</a:t>
            </a:r>
            <a:r>
              <a:rPr lang="zh-TW" altLang="zh-TW" dirty="0"/>
              <a:t>氣象台於</a:t>
            </a:r>
            <a:r>
              <a:rPr lang="en-US" altLang="zh-TW" dirty="0">
                <a:solidFill>
                  <a:srgbClr val="FF0000"/>
                </a:solidFill>
              </a:rPr>
              <a:t>0100-0600Z</a:t>
            </a:r>
            <a:r>
              <a:rPr lang="zh-TW" altLang="zh-TW" dirty="0"/>
              <a:t>跑道</a:t>
            </a:r>
            <a:r>
              <a:rPr lang="en-US" altLang="zh-TW" dirty="0"/>
              <a:t>R10</a:t>
            </a:r>
            <a:r>
              <a:rPr lang="zh-TW" altLang="zh-TW" dirty="0"/>
              <a:t>有輕度到中度風切報告；風</a:t>
            </a:r>
            <a:r>
              <a:rPr lang="zh-TW" altLang="zh-TW" dirty="0" smtClean="0"/>
              <a:t>切系統</a:t>
            </a:r>
            <a:r>
              <a:rPr lang="zh-TW" altLang="zh-TW" dirty="0"/>
              <a:t>於</a:t>
            </a:r>
            <a:r>
              <a:rPr lang="en-US" altLang="zh-TW" dirty="0" smtClean="0">
                <a:solidFill>
                  <a:srgbClr val="FF0000"/>
                </a:solidFill>
              </a:rPr>
              <a:t>0100Z</a:t>
            </a:r>
            <a:r>
              <a:rPr lang="zh-TW" altLang="zh-TW" dirty="0" smtClean="0"/>
              <a:t>發出</a:t>
            </a:r>
            <a:r>
              <a:rPr lang="zh-TW" altLang="zh-TW" dirty="0"/>
              <a:t>輕度風切和中度風切各</a:t>
            </a:r>
            <a:r>
              <a:rPr lang="en-US" altLang="zh-TW" dirty="0">
                <a:solidFill>
                  <a:srgbClr val="FF0000"/>
                </a:solidFill>
              </a:rPr>
              <a:t>1</a:t>
            </a:r>
            <a:r>
              <a:rPr lang="zh-TW" altLang="zh-TW" dirty="0" smtClean="0">
                <a:solidFill>
                  <a:srgbClr val="FF0000"/>
                </a:solidFill>
              </a:rPr>
              <a:t>次</a:t>
            </a:r>
            <a:r>
              <a:rPr lang="en-US" altLang="zh-TW" dirty="0" smtClean="0"/>
              <a:t>)</a:t>
            </a:r>
          </a:p>
          <a:p>
            <a:r>
              <a:rPr lang="en-US" altLang="zh-TW" dirty="0" smtClean="0"/>
              <a:t>5</a:t>
            </a:r>
            <a:r>
              <a:rPr lang="zh-TW" altLang="zh-TW" dirty="0"/>
              <a:t>日</a:t>
            </a:r>
            <a:r>
              <a:rPr lang="en-US" altLang="zh-TW" dirty="0" smtClean="0">
                <a:solidFill>
                  <a:srgbClr val="FF0000"/>
                </a:solidFill>
              </a:rPr>
              <a:t>1200-1500Z</a:t>
            </a:r>
            <a:r>
              <a:rPr lang="zh-TW" altLang="en-US" dirty="0" smtClean="0"/>
              <a:t>，</a:t>
            </a:r>
            <a:endParaRPr lang="en-US" altLang="zh-TW" dirty="0" smtClean="0"/>
          </a:p>
          <a:p>
            <a:r>
              <a:rPr lang="en-US" altLang="zh-TW" dirty="0" smtClean="0"/>
              <a:t>R10</a:t>
            </a:r>
            <a:r>
              <a:rPr lang="zh-TW" altLang="zh-TW" dirty="0"/>
              <a:t>於</a:t>
            </a:r>
            <a:r>
              <a:rPr lang="en-US" altLang="zh-TW" dirty="0" smtClean="0">
                <a:solidFill>
                  <a:srgbClr val="FF0000"/>
                </a:solidFill>
              </a:rPr>
              <a:t>1205-1431Z</a:t>
            </a:r>
            <a:r>
              <a:rPr lang="zh-TW" altLang="zh-TW" dirty="0"/>
              <a:t>氣壓</a:t>
            </a:r>
            <a:r>
              <a:rPr lang="zh-TW" altLang="zh-TW" dirty="0" smtClean="0"/>
              <a:t>跳動</a:t>
            </a:r>
            <a:r>
              <a:rPr lang="en-US" altLang="zh-TW" dirty="0" smtClean="0"/>
              <a:t>&gt;1σ</a:t>
            </a:r>
          </a:p>
          <a:p>
            <a:r>
              <a:rPr lang="en-US" altLang="zh-TW" dirty="0" smtClean="0"/>
              <a:t>R28</a:t>
            </a:r>
            <a:r>
              <a:rPr lang="zh-TW" altLang="zh-TW" dirty="0"/>
              <a:t>於</a:t>
            </a:r>
            <a:r>
              <a:rPr lang="en-US" altLang="zh-TW" dirty="0">
                <a:solidFill>
                  <a:srgbClr val="FF0000"/>
                </a:solidFill>
              </a:rPr>
              <a:t>1200-1553Z</a:t>
            </a:r>
            <a:r>
              <a:rPr lang="zh-TW" altLang="zh-TW" dirty="0"/>
              <a:t>氣壓</a:t>
            </a:r>
            <a:r>
              <a:rPr lang="zh-TW" altLang="zh-TW" dirty="0" smtClean="0"/>
              <a:t>跳動</a:t>
            </a:r>
            <a:r>
              <a:rPr lang="en-US" altLang="zh-TW" dirty="0" smtClean="0"/>
              <a:t>&gt;1σ</a:t>
            </a:r>
            <a:r>
              <a:rPr lang="zh-TW" altLang="zh-TW" dirty="0" smtClean="0"/>
              <a:t>。</a:t>
            </a:r>
            <a:endParaRPr lang="en-US" altLang="zh-TW" dirty="0" smtClean="0"/>
          </a:p>
          <a:p>
            <a:r>
              <a:rPr lang="en-US" altLang="zh-TW" dirty="0" smtClean="0"/>
              <a:t>(</a:t>
            </a:r>
            <a:r>
              <a:rPr lang="zh-TW" altLang="zh-TW" dirty="0" smtClean="0"/>
              <a:t>氣象台</a:t>
            </a:r>
            <a:r>
              <a:rPr lang="zh-TW" altLang="zh-TW" dirty="0"/>
              <a:t>於</a:t>
            </a:r>
            <a:r>
              <a:rPr lang="en-US" altLang="zh-TW" dirty="0"/>
              <a:t>1200-1500Z</a:t>
            </a:r>
            <a:r>
              <a:rPr lang="zh-TW" altLang="zh-TW" dirty="0"/>
              <a:t>跑道</a:t>
            </a:r>
            <a:r>
              <a:rPr lang="en-US" altLang="zh-TW" dirty="0"/>
              <a:t>R10</a:t>
            </a:r>
            <a:r>
              <a:rPr lang="zh-TW" altLang="zh-TW" dirty="0"/>
              <a:t>有輕度到中度風切報告；風切警告系統於</a:t>
            </a:r>
            <a:r>
              <a:rPr lang="en-US" altLang="zh-TW" dirty="0">
                <a:solidFill>
                  <a:srgbClr val="FF0000"/>
                </a:solidFill>
              </a:rPr>
              <a:t>1200Z</a:t>
            </a:r>
            <a:r>
              <a:rPr lang="zh-TW" altLang="zh-TW" dirty="0"/>
              <a:t>發出輕度風切</a:t>
            </a:r>
            <a:r>
              <a:rPr lang="en-US" altLang="zh-TW" dirty="0">
                <a:solidFill>
                  <a:srgbClr val="FF0000"/>
                </a:solidFill>
              </a:rPr>
              <a:t>5</a:t>
            </a:r>
            <a:r>
              <a:rPr lang="zh-TW" altLang="zh-TW" dirty="0">
                <a:solidFill>
                  <a:srgbClr val="FF0000"/>
                </a:solidFill>
              </a:rPr>
              <a:t>次</a:t>
            </a:r>
            <a:r>
              <a:rPr lang="zh-TW" altLang="zh-TW" dirty="0"/>
              <a:t>，於</a:t>
            </a:r>
            <a:r>
              <a:rPr lang="en-US" altLang="zh-TW" dirty="0">
                <a:solidFill>
                  <a:srgbClr val="FF0000"/>
                </a:solidFill>
              </a:rPr>
              <a:t>1400Z</a:t>
            </a:r>
            <a:r>
              <a:rPr lang="zh-TW" altLang="zh-TW" dirty="0"/>
              <a:t>發出</a:t>
            </a:r>
            <a:r>
              <a:rPr lang="zh-TW" altLang="zh-TW" dirty="0" smtClean="0"/>
              <a:t>輕度和</a:t>
            </a:r>
            <a:r>
              <a:rPr lang="zh-TW" altLang="zh-TW" dirty="0"/>
              <a:t>中度風切各</a:t>
            </a:r>
            <a:r>
              <a:rPr lang="en-US" altLang="zh-TW" dirty="0">
                <a:solidFill>
                  <a:srgbClr val="FF0000"/>
                </a:solidFill>
              </a:rPr>
              <a:t>8</a:t>
            </a:r>
            <a:r>
              <a:rPr lang="zh-TW" altLang="zh-TW" dirty="0">
                <a:solidFill>
                  <a:srgbClr val="FF0000"/>
                </a:solidFill>
              </a:rPr>
              <a:t>次和</a:t>
            </a:r>
            <a:r>
              <a:rPr lang="en-US" altLang="zh-TW" dirty="0">
                <a:solidFill>
                  <a:srgbClr val="FF0000"/>
                </a:solidFill>
              </a:rPr>
              <a:t>15</a:t>
            </a:r>
            <a:r>
              <a:rPr lang="zh-TW" altLang="zh-TW" dirty="0" smtClean="0">
                <a:solidFill>
                  <a:srgbClr val="FF0000"/>
                </a:solidFill>
              </a:rPr>
              <a:t>次</a:t>
            </a:r>
            <a:r>
              <a:rPr lang="en-US" altLang="zh-TW" dirty="0" smtClean="0"/>
              <a:t>)</a:t>
            </a:r>
            <a:r>
              <a:rPr lang="zh-TW" altLang="zh-TW" dirty="0" smtClean="0"/>
              <a:t>。</a:t>
            </a:r>
            <a:endParaRPr lang="zh-TW" altLang="zh-TW" dirty="0"/>
          </a:p>
          <a:p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4077885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/>
          </a:bodyPr>
          <a:lstStyle/>
          <a:p>
            <a:r>
              <a:rPr lang="en-US" altLang="zh-TW" sz="3000" dirty="0"/>
              <a:t>10</a:t>
            </a:r>
            <a:r>
              <a:rPr lang="zh-TW" altLang="zh-TW" sz="3000" dirty="0"/>
              <a:t>月</a:t>
            </a:r>
            <a:r>
              <a:rPr lang="en-US" altLang="zh-TW" sz="3000" dirty="0"/>
              <a:t>5-6</a:t>
            </a:r>
            <a:r>
              <a:rPr lang="zh-TW" altLang="zh-TW" sz="3000" dirty="0" smtClean="0"/>
              <a:t>日機場</a:t>
            </a:r>
            <a:r>
              <a:rPr lang="zh-TW" altLang="zh-TW" sz="3000" dirty="0"/>
              <a:t>氣壓跳動大於</a:t>
            </a:r>
            <a:r>
              <a:rPr lang="en-US" altLang="zh-TW" sz="3000" dirty="0"/>
              <a:t>1σ</a:t>
            </a:r>
            <a:r>
              <a:rPr lang="zh-TW" altLang="zh-TW" sz="3000" dirty="0" smtClean="0"/>
              <a:t>之</a:t>
            </a:r>
            <a:r>
              <a:rPr lang="zh-TW" altLang="en-US" sz="3000" dirty="0" smtClean="0"/>
              <a:t>分布</a:t>
            </a:r>
            <a:r>
              <a:rPr lang="en-US" altLang="zh-TW" sz="3000" dirty="0" smtClean="0"/>
              <a:t>(II)</a:t>
            </a:r>
            <a:endParaRPr lang="zh-TW" altLang="en-US" sz="3000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5" y="1052736"/>
            <a:ext cx="2880319" cy="18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5" y="2996952"/>
            <a:ext cx="2880319" cy="1656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5" y="4797152"/>
            <a:ext cx="2880319" cy="1593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文字方塊 2"/>
          <p:cNvSpPr txBox="1"/>
          <p:nvPr/>
        </p:nvSpPr>
        <p:spPr>
          <a:xfrm>
            <a:off x="3563888" y="1008888"/>
            <a:ext cx="5328592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/>
              <a:t>5</a:t>
            </a:r>
            <a:r>
              <a:rPr lang="zh-TW" altLang="zh-TW" dirty="0"/>
              <a:t>日</a:t>
            </a:r>
            <a:r>
              <a:rPr lang="en-US" altLang="zh-TW" dirty="0" smtClean="0"/>
              <a:t>1800-2300Z</a:t>
            </a:r>
            <a:r>
              <a:rPr lang="zh-TW" altLang="zh-TW" dirty="0" smtClean="0"/>
              <a:t>，</a:t>
            </a:r>
            <a:endParaRPr lang="en-US" altLang="zh-TW" dirty="0" smtClean="0"/>
          </a:p>
          <a:p>
            <a:r>
              <a:rPr lang="en-US" altLang="zh-TW" dirty="0" smtClean="0"/>
              <a:t>R10</a:t>
            </a:r>
            <a:r>
              <a:rPr lang="zh-TW" altLang="zh-TW" dirty="0"/>
              <a:t>於</a:t>
            </a:r>
            <a:r>
              <a:rPr lang="en-US" altLang="zh-TW" dirty="0">
                <a:solidFill>
                  <a:srgbClr val="FF0000"/>
                </a:solidFill>
              </a:rPr>
              <a:t>1826-2346Z</a:t>
            </a:r>
            <a:r>
              <a:rPr lang="zh-TW" altLang="zh-TW" dirty="0"/>
              <a:t>氣壓</a:t>
            </a:r>
            <a:r>
              <a:rPr lang="zh-TW" altLang="zh-TW" dirty="0" smtClean="0"/>
              <a:t>跳動</a:t>
            </a:r>
            <a:r>
              <a:rPr lang="en-US" altLang="zh-TW" dirty="0" smtClean="0"/>
              <a:t>&gt;1σ</a:t>
            </a:r>
            <a:r>
              <a:rPr lang="zh-TW" altLang="zh-TW" dirty="0" smtClean="0"/>
              <a:t>，</a:t>
            </a:r>
            <a:r>
              <a:rPr lang="en-US" altLang="zh-TW" dirty="0" smtClean="0">
                <a:sym typeface="Wingdings" panose="05000000000000000000" pitchFamily="2" charset="2"/>
              </a:rPr>
              <a:t></a:t>
            </a:r>
            <a:r>
              <a:rPr lang="en-US" altLang="zh-TW" dirty="0" smtClean="0"/>
              <a:t>2245Z</a:t>
            </a:r>
            <a:r>
              <a:rPr lang="zh-TW" altLang="zh-TW" dirty="0"/>
              <a:t>達</a:t>
            </a:r>
            <a:r>
              <a:rPr lang="en-US" altLang="zh-TW" dirty="0">
                <a:solidFill>
                  <a:srgbClr val="FF0000"/>
                </a:solidFill>
              </a:rPr>
              <a:t>0.5hPa</a:t>
            </a:r>
            <a:r>
              <a:rPr lang="zh-TW" altLang="zh-TW" dirty="0"/>
              <a:t>；</a:t>
            </a:r>
            <a:r>
              <a:rPr lang="en-US" altLang="zh-TW" dirty="0"/>
              <a:t>R28</a:t>
            </a:r>
            <a:r>
              <a:rPr lang="zh-TW" altLang="zh-TW" dirty="0"/>
              <a:t>於</a:t>
            </a:r>
            <a:r>
              <a:rPr lang="en-US" altLang="zh-TW" dirty="0">
                <a:solidFill>
                  <a:srgbClr val="FF0000"/>
                </a:solidFill>
              </a:rPr>
              <a:t>1801-2352Z</a:t>
            </a:r>
            <a:r>
              <a:rPr lang="zh-TW" altLang="zh-TW" dirty="0"/>
              <a:t>氣壓</a:t>
            </a:r>
            <a:r>
              <a:rPr lang="zh-TW" altLang="zh-TW" dirty="0" smtClean="0"/>
              <a:t>跳動</a:t>
            </a:r>
            <a:r>
              <a:rPr lang="en-US" altLang="zh-TW" dirty="0" smtClean="0"/>
              <a:t>&gt;1σ</a:t>
            </a:r>
            <a:r>
              <a:rPr lang="zh-TW" altLang="zh-TW" dirty="0" smtClean="0"/>
              <a:t>，</a:t>
            </a:r>
            <a:endParaRPr lang="en-US" altLang="zh-TW" dirty="0" smtClean="0"/>
          </a:p>
          <a:p>
            <a:r>
              <a:rPr lang="en-US" altLang="zh-TW" dirty="0"/>
              <a:t>(</a:t>
            </a:r>
            <a:r>
              <a:rPr lang="zh-TW" altLang="zh-TW" dirty="0" smtClean="0"/>
              <a:t>氣象台</a:t>
            </a:r>
            <a:r>
              <a:rPr lang="zh-TW" altLang="zh-TW" dirty="0"/>
              <a:t>於</a:t>
            </a:r>
            <a:r>
              <a:rPr lang="en-US" altLang="zh-TW" dirty="0" smtClean="0"/>
              <a:t>1800-2300Z</a:t>
            </a:r>
            <a:r>
              <a:rPr lang="zh-TW" altLang="en-US" dirty="0" smtClean="0"/>
              <a:t>，</a:t>
            </a:r>
            <a:r>
              <a:rPr lang="en-US" altLang="zh-TW" dirty="0" smtClean="0"/>
              <a:t>R10</a:t>
            </a:r>
            <a:r>
              <a:rPr lang="zh-TW" altLang="zh-TW" dirty="0"/>
              <a:t>有輕度到中度風切報告</a:t>
            </a:r>
            <a:r>
              <a:rPr lang="zh-TW" altLang="zh-TW" dirty="0" smtClean="0"/>
              <a:t>；</a:t>
            </a:r>
            <a:endParaRPr lang="en-US" altLang="zh-TW" dirty="0" smtClean="0"/>
          </a:p>
          <a:p>
            <a:r>
              <a:rPr lang="zh-TW" altLang="zh-TW" dirty="0" smtClean="0"/>
              <a:t>風</a:t>
            </a:r>
            <a:r>
              <a:rPr lang="zh-TW" altLang="zh-TW" dirty="0"/>
              <a:t>切警告系統於</a:t>
            </a:r>
            <a:r>
              <a:rPr lang="en-US" altLang="zh-TW" dirty="0"/>
              <a:t>1800-2300Z</a:t>
            </a:r>
            <a:r>
              <a:rPr lang="zh-TW" altLang="zh-TW" dirty="0"/>
              <a:t>每小時各發出風切警告</a:t>
            </a:r>
            <a:r>
              <a:rPr lang="en-US" altLang="zh-TW" dirty="0">
                <a:solidFill>
                  <a:srgbClr val="FF0000"/>
                </a:solidFill>
              </a:rPr>
              <a:t>16-41</a:t>
            </a:r>
            <a:r>
              <a:rPr lang="zh-TW" altLang="zh-TW" dirty="0">
                <a:solidFill>
                  <a:srgbClr val="FF0000"/>
                </a:solidFill>
              </a:rPr>
              <a:t>次</a:t>
            </a:r>
            <a:r>
              <a:rPr lang="zh-TW" altLang="zh-TW" dirty="0"/>
              <a:t>，其中中度風切</a:t>
            </a:r>
            <a:r>
              <a:rPr lang="zh-TW" altLang="zh-TW" dirty="0" smtClean="0"/>
              <a:t>警告各</a:t>
            </a:r>
            <a:r>
              <a:rPr lang="zh-TW" altLang="zh-TW" dirty="0"/>
              <a:t>發出</a:t>
            </a:r>
            <a:r>
              <a:rPr lang="en-US" altLang="zh-TW" dirty="0">
                <a:solidFill>
                  <a:srgbClr val="FF0000"/>
                </a:solidFill>
              </a:rPr>
              <a:t>8-22</a:t>
            </a:r>
            <a:r>
              <a:rPr lang="zh-TW" altLang="zh-TW" dirty="0">
                <a:solidFill>
                  <a:srgbClr val="FF0000"/>
                </a:solidFill>
              </a:rPr>
              <a:t>次</a:t>
            </a:r>
            <a:r>
              <a:rPr lang="zh-TW" altLang="zh-TW" dirty="0" smtClean="0"/>
              <a:t>之多</a:t>
            </a:r>
            <a:r>
              <a:rPr lang="en-US" altLang="zh-TW" dirty="0" smtClean="0"/>
              <a:t>)</a:t>
            </a:r>
          </a:p>
          <a:p>
            <a:r>
              <a:rPr lang="en-US" altLang="zh-TW" dirty="0"/>
              <a:t>6</a:t>
            </a:r>
            <a:r>
              <a:rPr lang="zh-TW" altLang="zh-TW" dirty="0" smtClean="0"/>
              <a:t>日</a:t>
            </a:r>
            <a:r>
              <a:rPr lang="en-US" altLang="zh-TW" dirty="0" smtClean="0"/>
              <a:t>0000-1100Z </a:t>
            </a:r>
            <a:r>
              <a:rPr lang="zh-TW" altLang="zh-TW" dirty="0" smtClean="0"/>
              <a:t>，</a:t>
            </a:r>
            <a:endParaRPr lang="en-US" altLang="zh-TW" dirty="0" smtClean="0"/>
          </a:p>
          <a:p>
            <a:r>
              <a:rPr lang="en-US" altLang="zh-TW" dirty="0" smtClean="0"/>
              <a:t>R10</a:t>
            </a:r>
            <a:r>
              <a:rPr lang="zh-TW" altLang="zh-TW" dirty="0"/>
              <a:t>於</a:t>
            </a:r>
            <a:r>
              <a:rPr lang="en-US" altLang="zh-TW" dirty="0">
                <a:solidFill>
                  <a:srgbClr val="FF0000"/>
                </a:solidFill>
              </a:rPr>
              <a:t>0001-1112Z</a:t>
            </a:r>
            <a:r>
              <a:rPr lang="zh-TW" altLang="zh-TW" dirty="0"/>
              <a:t>氣壓</a:t>
            </a:r>
            <a:r>
              <a:rPr lang="zh-TW" altLang="zh-TW" dirty="0" smtClean="0"/>
              <a:t>跳動</a:t>
            </a:r>
            <a:r>
              <a:rPr lang="en-US" altLang="zh-TW" dirty="0" smtClean="0"/>
              <a:t>&gt;1σ</a:t>
            </a:r>
            <a:r>
              <a:rPr lang="zh-TW" altLang="zh-TW" dirty="0" smtClean="0"/>
              <a:t>，</a:t>
            </a:r>
            <a:r>
              <a:rPr lang="en-US" altLang="zh-TW" dirty="0" smtClean="0">
                <a:sym typeface="Wingdings" panose="05000000000000000000" pitchFamily="2" charset="2"/>
              </a:rPr>
              <a:t></a:t>
            </a:r>
            <a:r>
              <a:rPr lang="en-US" altLang="zh-TW" dirty="0" smtClean="0"/>
              <a:t>0206Z</a:t>
            </a:r>
            <a:r>
              <a:rPr lang="zh-TW" altLang="zh-TW" dirty="0"/>
              <a:t>和</a:t>
            </a:r>
            <a:r>
              <a:rPr lang="en-US" altLang="zh-TW" dirty="0"/>
              <a:t>0251Z</a:t>
            </a:r>
            <a:r>
              <a:rPr lang="zh-TW" altLang="zh-TW" dirty="0"/>
              <a:t>氣壓跳動高達</a:t>
            </a:r>
            <a:r>
              <a:rPr lang="en-US" altLang="zh-TW" dirty="0">
                <a:solidFill>
                  <a:srgbClr val="FF0000"/>
                </a:solidFill>
              </a:rPr>
              <a:t>0.6hPa</a:t>
            </a:r>
            <a:r>
              <a:rPr lang="zh-TW" altLang="zh-TW" dirty="0" smtClean="0"/>
              <a:t>；</a:t>
            </a:r>
            <a:endParaRPr lang="en-US" altLang="zh-TW" dirty="0" smtClean="0"/>
          </a:p>
          <a:p>
            <a:r>
              <a:rPr lang="en-US" altLang="zh-TW" dirty="0" smtClean="0"/>
              <a:t>R28</a:t>
            </a:r>
            <a:r>
              <a:rPr lang="zh-TW" altLang="zh-TW" dirty="0"/>
              <a:t>於</a:t>
            </a:r>
            <a:r>
              <a:rPr lang="en-US" altLang="zh-TW" dirty="0">
                <a:solidFill>
                  <a:srgbClr val="FF0000"/>
                </a:solidFill>
              </a:rPr>
              <a:t>0005-1052Z</a:t>
            </a:r>
            <a:r>
              <a:rPr lang="zh-TW" altLang="zh-TW" dirty="0"/>
              <a:t>氣壓</a:t>
            </a:r>
            <a:r>
              <a:rPr lang="zh-TW" altLang="zh-TW" dirty="0" smtClean="0"/>
              <a:t>跳動</a:t>
            </a:r>
            <a:r>
              <a:rPr lang="en-US" altLang="zh-TW" dirty="0" smtClean="0"/>
              <a:t>&gt;1σ</a:t>
            </a:r>
            <a:r>
              <a:rPr lang="zh-TW" altLang="zh-TW" dirty="0"/>
              <a:t>，其中於</a:t>
            </a:r>
            <a:r>
              <a:rPr lang="en-US" altLang="zh-TW" dirty="0"/>
              <a:t>0156Z</a:t>
            </a:r>
            <a:r>
              <a:rPr lang="zh-TW" altLang="zh-TW" dirty="0"/>
              <a:t>氣壓跳動達</a:t>
            </a:r>
            <a:r>
              <a:rPr lang="en-US" altLang="zh-TW" dirty="0">
                <a:solidFill>
                  <a:srgbClr val="FF0000"/>
                </a:solidFill>
              </a:rPr>
              <a:t>0.5hPa</a:t>
            </a:r>
            <a:r>
              <a:rPr lang="zh-TW" altLang="zh-TW" dirty="0" smtClean="0"/>
              <a:t>。</a:t>
            </a:r>
            <a:endParaRPr lang="en-US" altLang="zh-TW" dirty="0" smtClean="0"/>
          </a:p>
          <a:p>
            <a:r>
              <a:rPr lang="en-US" altLang="zh-TW" dirty="0"/>
              <a:t>(</a:t>
            </a:r>
            <a:r>
              <a:rPr lang="zh-TW" altLang="zh-TW" dirty="0" smtClean="0"/>
              <a:t>氣象台</a:t>
            </a:r>
            <a:r>
              <a:rPr lang="zh-TW" altLang="zh-TW" dirty="0"/>
              <a:t>於</a:t>
            </a:r>
            <a:r>
              <a:rPr lang="en-US" altLang="zh-TW" dirty="0"/>
              <a:t>6</a:t>
            </a:r>
            <a:r>
              <a:rPr lang="zh-TW" altLang="zh-TW" dirty="0"/>
              <a:t>日</a:t>
            </a:r>
            <a:r>
              <a:rPr lang="en-US" altLang="zh-TW" dirty="0" smtClean="0"/>
              <a:t>0000-1100Z</a:t>
            </a:r>
            <a:r>
              <a:rPr lang="zh-TW" altLang="en-US" dirty="0" smtClean="0"/>
              <a:t>，</a:t>
            </a:r>
            <a:r>
              <a:rPr lang="en-US" altLang="zh-TW" dirty="0" smtClean="0"/>
              <a:t>R28</a:t>
            </a:r>
            <a:r>
              <a:rPr lang="zh-TW" altLang="zh-TW" dirty="0"/>
              <a:t>有輕度到中度風切報告</a:t>
            </a:r>
            <a:r>
              <a:rPr lang="zh-TW" altLang="zh-TW" dirty="0" smtClean="0"/>
              <a:t>；</a:t>
            </a:r>
            <a:endParaRPr lang="en-US" altLang="zh-TW" dirty="0" smtClean="0"/>
          </a:p>
          <a:p>
            <a:r>
              <a:rPr lang="zh-TW" altLang="zh-TW" dirty="0" smtClean="0"/>
              <a:t>風切系統</a:t>
            </a:r>
            <a:r>
              <a:rPr lang="zh-TW" altLang="zh-TW" dirty="0"/>
              <a:t>於</a:t>
            </a:r>
            <a:r>
              <a:rPr lang="en-US" altLang="zh-TW" dirty="0"/>
              <a:t>6</a:t>
            </a:r>
            <a:r>
              <a:rPr lang="zh-TW" altLang="zh-TW" dirty="0"/>
              <a:t>日</a:t>
            </a:r>
            <a:r>
              <a:rPr lang="en-US" altLang="zh-TW" dirty="0" smtClean="0">
                <a:solidFill>
                  <a:srgbClr val="FF0000"/>
                </a:solidFill>
              </a:rPr>
              <a:t>0500-1000Z</a:t>
            </a:r>
            <a:r>
              <a:rPr lang="zh-TW" altLang="zh-TW" dirty="0" smtClean="0"/>
              <a:t>各</a:t>
            </a:r>
            <a:r>
              <a:rPr lang="zh-TW" altLang="zh-TW" dirty="0"/>
              <a:t>發出風切警告</a:t>
            </a:r>
            <a:r>
              <a:rPr lang="en-US" altLang="zh-TW" dirty="0">
                <a:solidFill>
                  <a:srgbClr val="FF0000"/>
                </a:solidFill>
              </a:rPr>
              <a:t>3-293</a:t>
            </a:r>
            <a:r>
              <a:rPr lang="zh-TW" altLang="zh-TW" dirty="0">
                <a:solidFill>
                  <a:srgbClr val="FF0000"/>
                </a:solidFill>
              </a:rPr>
              <a:t>次</a:t>
            </a:r>
            <a:r>
              <a:rPr lang="zh-TW" altLang="zh-TW" dirty="0"/>
              <a:t>，其中中度風切</a:t>
            </a:r>
            <a:r>
              <a:rPr lang="zh-TW" altLang="zh-TW" dirty="0" smtClean="0"/>
              <a:t>警告各</a:t>
            </a:r>
            <a:r>
              <a:rPr lang="zh-TW" altLang="zh-TW" dirty="0"/>
              <a:t>發出</a:t>
            </a:r>
            <a:r>
              <a:rPr lang="en-US" altLang="zh-TW" dirty="0">
                <a:solidFill>
                  <a:srgbClr val="FF0000"/>
                </a:solidFill>
              </a:rPr>
              <a:t>3-218</a:t>
            </a:r>
            <a:r>
              <a:rPr lang="zh-TW" altLang="zh-TW" dirty="0">
                <a:solidFill>
                  <a:srgbClr val="FF0000"/>
                </a:solidFill>
              </a:rPr>
              <a:t>次</a:t>
            </a:r>
            <a:r>
              <a:rPr lang="zh-TW" altLang="zh-TW" dirty="0"/>
              <a:t>，於</a:t>
            </a:r>
            <a:r>
              <a:rPr lang="en-US" altLang="zh-TW" dirty="0">
                <a:solidFill>
                  <a:srgbClr val="FF0000"/>
                </a:solidFill>
              </a:rPr>
              <a:t>0500-0600Z</a:t>
            </a:r>
            <a:r>
              <a:rPr lang="zh-TW" altLang="zh-TW" dirty="0">
                <a:solidFill>
                  <a:srgbClr val="FF0000"/>
                </a:solidFill>
              </a:rPr>
              <a:t>和</a:t>
            </a:r>
            <a:r>
              <a:rPr lang="en-US" altLang="zh-TW" dirty="0">
                <a:solidFill>
                  <a:srgbClr val="FF0000"/>
                </a:solidFill>
              </a:rPr>
              <a:t>0800Z</a:t>
            </a:r>
            <a:r>
              <a:rPr lang="zh-TW" altLang="zh-TW" dirty="0"/>
              <a:t>各發出強烈風切</a:t>
            </a:r>
            <a:r>
              <a:rPr lang="zh-TW" altLang="zh-TW" dirty="0">
                <a:solidFill>
                  <a:srgbClr val="FF0000"/>
                </a:solidFill>
              </a:rPr>
              <a:t>警告</a:t>
            </a:r>
            <a:r>
              <a:rPr lang="en-US" altLang="zh-TW" dirty="0">
                <a:solidFill>
                  <a:srgbClr val="FF0000"/>
                </a:solidFill>
              </a:rPr>
              <a:t> 16</a:t>
            </a:r>
            <a:r>
              <a:rPr lang="zh-TW" altLang="zh-TW" dirty="0">
                <a:solidFill>
                  <a:srgbClr val="FF0000"/>
                </a:solidFill>
              </a:rPr>
              <a:t>次、</a:t>
            </a:r>
            <a:r>
              <a:rPr lang="en-US" altLang="zh-TW" dirty="0">
                <a:solidFill>
                  <a:srgbClr val="FF0000"/>
                </a:solidFill>
              </a:rPr>
              <a:t>14</a:t>
            </a:r>
            <a:r>
              <a:rPr lang="zh-TW" altLang="zh-TW" dirty="0">
                <a:solidFill>
                  <a:srgbClr val="FF0000"/>
                </a:solidFill>
              </a:rPr>
              <a:t>次和</a:t>
            </a:r>
            <a:r>
              <a:rPr lang="en-US" altLang="zh-TW" dirty="0">
                <a:solidFill>
                  <a:srgbClr val="FF0000"/>
                </a:solidFill>
              </a:rPr>
              <a:t>2</a:t>
            </a:r>
            <a:r>
              <a:rPr lang="zh-TW" altLang="zh-TW" dirty="0">
                <a:solidFill>
                  <a:srgbClr val="FF0000"/>
                </a:solidFill>
              </a:rPr>
              <a:t>次之多</a:t>
            </a:r>
            <a:r>
              <a:rPr lang="zh-TW" altLang="zh-TW" dirty="0" smtClean="0"/>
              <a:t>。</a:t>
            </a:r>
            <a:endParaRPr lang="en-US" altLang="zh-TW" dirty="0" smtClean="0"/>
          </a:p>
          <a:p>
            <a:r>
              <a:rPr lang="en-US" altLang="zh-TW" dirty="0"/>
              <a:t>6</a:t>
            </a:r>
            <a:r>
              <a:rPr lang="zh-TW" altLang="zh-TW" dirty="0"/>
              <a:t>日</a:t>
            </a:r>
            <a:r>
              <a:rPr lang="en-US" altLang="zh-TW" dirty="0" smtClean="0"/>
              <a:t>1200-2300Z</a:t>
            </a:r>
            <a:r>
              <a:rPr lang="zh-TW" altLang="zh-TW" dirty="0" smtClean="0"/>
              <a:t>暴風</a:t>
            </a:r>
            <a:r>
              <a:rPr lang="zh-TW" altLang="zh-TW" dirty="0"/>
              <a:t>圈脫離階段，除了在</a:t>
            </a:r>
            <a:r>
              <a:rPr lang="en-US" altLang="zh-TW" dirty="0"/>
              <a:t>1200-1300Z</a:t>
            </a:r>
            <a:r>
              <a:rPr lang="zh-TW" altLang="zh-TW" dirty="0"/>
              <a:t>氣壓</a:t>
            </a:r>
            <a:r>
              <a:rPr lang="zh-TW" altLang="zh-TW" dirty="0" smtClean="0"/>
              <a:t>跳動</a:t>
            </a:r>
            <a:r>
              <a:rPr lang="en-US" altLang="zh-TW" dirty="0"/>
              <a:t>&gt;1</a:t>
            </a:r>
            <a:r>
              <a:rPr lang="zh-TW" altLang="zh-TW" dirty="0"/>
              <a:t>σ，但是機場沒有出現風切之外，其餘時間</a:t>
            </a:r>
            <a:r>
              <a:rPr lang="zh-TW" altLang="zh-TW" dirty="0">
                <a:solidFill>
                  <a:srgbClr val="FF0000"/>
                </a:solidFill>
              </a:rPr>
              <a:t>氣壓跳動</a:t>
            </a:r>
            <a:r>
              <a:rPr lang="zh-TW" altLang="zh-TW" dirty="0" smtClean="0">
                <a:solidFill>
                  <a:srgbClr val="FF0000"/>
                </a:solidFill>
              </a:rPr>
              <a:t>沒有</a:t>
            </a:r>
            <a:r>
              <a:rPr lang="en-US" altLang="zh-TW" dirty="0" smtClean="0">
                <a:solidFill>
                  <a:srgbClr val="FF0000"/>
                </a:solidFill>
              </a:rPr>
              <a:t>&gt;1</a:t>
            </a:r>
            <a:r>
              <a:rPr lang="zh-TW" altLang="zh-TW" dirty="0">
                <a:solidFill>
                  <a:srgbClr val="FF0000"/>
                </a:solidFill>
              </a:rPr>
              <a:t>σ，機場也沒有出現風切現象</a:t>
            </a:r>
            <a:r>
              <a:rPr lang="zh-TW" altLang="zh-TW" dirty="0"/>
              <a:t>，彼此非常有一致性。</a:t>
            </a:r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1842497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/>
          </a:bodyPr>
          <a:lstStyle/>
          <a:p>
            <a:r>
              <a:rPr lang="en-US" altLang="zh-TW" sz="3000" dirty="0"/>
              <a:t>10</a:t>
            </a:r>
            <a:r>
              <a:rPr lang="zh-TW" altLang="zh-TW" sz="3000" dirty="0"/>
              <a:t>月</a:t>
            </a:r>
            <a:r>
              <a:rPr lang="en-US" altLang="zh-TW" sz="3000" dirty="0"/>
              <a:t>5-6</a:t>
            </a:r>
            <a:r>
              <a:rPr lang="zh-TW" altLang="zh-TW" sz="3000" dirty="0" smtClean="0"/>
              <a:t>日機場</a:t>
            </a:r>
            <a:r>
              <a:rPr lang="zh-TW" altLang="zh-TW" sz="3000" dirty="0"/>
              <a:t>氣壓跳動大於</a:t>
            </a:r>
            <a:r>
              <a:rPr lang="en-US" altLang="zh-TW" sz="3000" dirty="0"/>
              <a:t>1σ</a:t>
            </a:r>
            <a:r>
              <a:rPr lang="zh-TW" altLang="zh-TW" sz="3000" dirty="0" smtClean="0"/>
              <a:t>之</a:t>
            </a:r>
            <a:r>
              <a:rPr lang="zh-TW" altLang="en-US" sz="3000" dirty="0" smtClean="0"/>
              <a:t>次數</a:t>
            </a:r>
            <a:r>
              <a:rPr lang="en-US" altLang="zh-TW" sz="3000" dirty="0" smtClean="0"/>
              <a:t>(I)</a:t>
            </a:r>
            <a:endParaRPr lang="zh-TW" altLang="en-US" sz="3000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5" y="1268760"/>
            <a:ext cx="4392488" cy="2448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005064"/>
            <a:ext cx="4392489" cy="2517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文字方塊 2"/>
          <p:cNvSpPr txBox="1"/>
          <p:nvPr/>
        </p:nvSpPr>
        <p:spPr>
          <a:xfrm>
            <a:off x="5364088" y="1268760"/>
            <a:ext cx="3456384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/>
              <a:t>5</a:t>
            </a:r>
            <a:r>
              <a:rPr lang="zh-TW" altLang="zh-TW" dirty="0"/>
              <a:t>日</a:t>
            </a:r>
            <a:r>
              <a:rPr lang="en-US" altLang="zh-TW" dirty="0" smtClean="0"/>
              <a:t>0100-0600Z</a:t>
            </a:r>
            <a:r>
              <a:rPr lang="zh-TW" altLang="en-US" dirty="0" smtClean="0"/>
              <a:t>，</a:t>
            </a:r>
            <a:endParaRPr lang="en-US" altLang="zh-TW" dirty="0"/>
          </a:p>
          <a:p>
            <a:r>
              <a:rPr lang="en-US" altLang="zh-TW" dirty="0"/>
              <a:t>R10</a:t>
            </a:r>
            <a:r>
              <a:rPr lang="zh-TW" altLang="zh-TW" dirty="0"/>
              <a:t>於</a:t>
            </a:r>
            <a:r>
              <a:rPr lang="en-US" altLang="zh-TW" dirty="0">
                <a:solidFill>
                  <a:srgbClr val="FF0000"/>
                </a:solidFill>
              </a:rPr>
              <a:t>0100-0500Z</a:t>
            </a:r>
            <a:r>
              <a:rPr lang="zh-TW" altLang="zh-TW" dirty="0"/>
              <a:t>每小時氣壓</a:t>
            </a:r>
            <a:r>
              <a:rPr lang="zh-TW" altLang="zh-TW" dirty="0" smtClean="0"/>
              <a:t>跳動</a:t>
            </a:r>
            <a:r>
              <a:rPr lang="en-US" altLang="zh-TW" dirty="0" smtClean="0"/>
              <a:t>&gt;1</a:t>
            </a:r>
            <a:r>
              <a:rPr lang="zh-TW" altLang="zh-TW" dirty="0"/>
              <a:t>σ之</a:t>
            </a:r>
            <a:r>
              <a:rPr lang="zh-TW" altLang="zh-TW" dirty="0" smtClean="0"/>
              <a:t>次數為</a:t>
            </a:r>
            <a:r>
              <a:rPr lang="en-US" altLang="zh-TW" dirty="0">
                <a:solidFill>
                  <a:srgbClr val="FF0000"/>
                </a:solidFill>
              </a:rPr>
              <a:t>6-30</a:t>
            </a:r>
            <a:r>
              <a:rPr lang="zh-TW" altLang="zh-TW" dirty="0">
                <a:solidFill>
                  <a:srgbClr val="FF0000"/>
                </a:solidFill>
              </a:rPr>
              <a:t>次</a:t>
            </a:r>
            <a:r>
              <a:rPr lang="zh-TW" altLang="zh-TW" dirty="0" smtClean="0"/>
              <a:t>，</a:t>
            </a:r>
            <a:r>
              <a:rPr lang="en-US" altLang="zh-TW" dirty="0" smtClean="0">
                <a:sym typeface="Wingdings" panose="05000000000000000000" pitchFamily="2" charset="2"/>
              </a:rPr>
              <a:t></a:t>
            </a:r>
            <a:r>
              <a:rPr lang="en-US" altLang="zh-TW" dirty="0" smtClean="0">
                <a:solidFill>
                  <a:srgbClr val="FF0000"/>
                </a:solidFill>
              </a:rPr>
              <a:t>0300Z</a:t>
            </a:r>
            <a:r>
              <a:rPr lang="zh-TW" altLang="zh-TW" dirty="0"/>
              <a:t>跳動次數達</a:t>
            </a:r>
            <a:r>
              <a:rPr lang="en-US" altLang="zh-TW" dirty="0">
                <a:solidFill>
                  <a:srgbClr val="FF0000"/>
                </a:solidFill>
              </a:rPr>
              <a:t>30</a:t>
            </a:r>
            <a:r>
              <a:rPr lang="zh-TW" altLang="zh-TW" dirty="0">
                <a:solidFill>
                  <a:srgbClr val="FF0000"/>
                </a:solidFill>
              </a:rPr>
              <a:t>次</a:t>
            </a:r>
            <a:r>
              <a:rPr lang="zh-TW" altLang="zh-TW" dirty="0" smtClean="0"/>
              <a:t>；</a:t>
            </a:r>
            <a:r>
              <a:rPr lang="en-US" altLang="zh-TW" dirty="0" smtClean="0"/>
              <a:t>( R10</a:t>
            </a:r>
            <a:r>
              <a:rPr lang="zh-TW" altLang="en-US" dirty="0" smtClean="0"/>
              <a:t>，</a:t>
            </a:r>
            <a:r>
              <a:rPr lang="en-US" altLang="zh-TW" dirty="0" smtClean="0"/>
              <a:t> 0100-0400Z</a:t>
            </a:r>
            <a:r>
              <a:rPr lang="zh-TW" altLang="zh-TW" dirty="0" smtClean="0"/>
              <a:t>風速跳動</a:t>
            </a:r>
            <a:r>
              <a:rPr lang="en-US" altLang="zh-TW" dirty="0" smtClean="0"/>
              <a:t>&gt;1</a:t>
            </a:r>
            <a:r>
              <a:rPr lang="zh-TW" altLang="zh-TW" dirty="0"/>
              <a:t>σ之次數分別為</a:t>
            </a:r>
            <a:r>
              <a:rPr lang="en-US" altLang="zh-TW" dirty="0">
                <a:solidFill>
                  <a:srgbClr val="FF0000"/>
                </a:solidFill>
              </a:rPr>
              <a:t>1-6</a:t>
            </a:r>
            <a:r>
              <a:rPr lang="zh-TW" altLang="zh-TW" dirty="0" smtClean="0">
                <a:solidFill>
                  <a:srgbClr val="FF0000"/>
                </a:solidFill>
              </a:rPr>
              <a:t>次</a:t>
            </a:r>
            <a:r>
              <a:rPr lang="en-US" altLang="zh-TW" dirty="0" smtClean="0"/>
              <a:t>)</a:t>
            </a:r>
            <a:endParaRPr lang="en-US" altLang="zh-TW" dirty="0"/>
          </a:p>
          <a:p>
            <a:r>
              <a:rPr lang="en-US" altLang="zh-TW" dirty="0"/>
              <a:t>R28</a:t>
            </a:r>
            <a:r>
              <a:rPr lang="zh-TW" altLang="zh-TW" dirty="0"/>
              <a:t>於</a:t>
            </a:r>
            <a:r>
              <a:rPr lang="en-US" altLang="zh-TW" dirty="0" smtClean="0"/>
              <a:t>0100-0600Z</a:t>
            </a:r>
            <a:r>
              <a:rPr lang="zh-TW" altLang="zh-TW" dirty="0" smtClean="0"/>
              <a:t>氣壓跳動</a:t>
            </a:r>
            <a:r>
              <a:rPr lang="en-US" altLang="zh-TW" dirty="0" smtClean="0"/>
              <a:t>&gt;1</a:t>
            </a:r>
            <a:r>
              <a:rPr lang="zh-TW" altLang="zh-TW" dirty="0"/>
              <a:t>σ之</a:t>
            </a:r>
            <a:r>
              <a:rPr lang="zh-TW" altLang="zh-TW" dirty="0" smtClean="0"/>
              <a:t>次數為</a:t>
            </a:r>
            <a:r>
              <a:rPr lang="en-US" altLang="zh-TW" dirty="0">
                <a:solidFill>
                  <a:srgbClr val="FF0000"/>
                </a:solidFill>
              </a:rPr>
              <a:t>6-18</a:t>
            </a:r>
            <a:r>
              <a:rPr lang="zh-TW" altLang="zh-TW" dirty="0" smtClean="0">
                <a:solidFill>
                  <a:srgbClr val="FF0000"/>
                </a:solidFill>
              </a:rPr>
              <a:t>次</a:t>
            </a:r>
            <a:r>
              <a:rPr lang="zh-TW" altLang="zh-TW" dirty="0" smtClean="0"/>
              <a:t> </a:t>
            </a:r>
            <a:r>
              <a:rPr lang="en-US" altLang="zh-TW" dirty="0" smtClean="0"/>
              <a:t>( </a:t>
            </a:r>
            <a:r>
              <a:rPr lang="en-US" altLang="zh-TW" dirty="0"/>
              <a:t>R28</a:t>
            </a:r>
            <a:r>
              <a:rPr lang="zh-TW" altLang="zh-TW" dirty="0"/>
              <a:t>於</a:t>
            </a:r>
            <a:r>
              <a:rPr lang="en-US" altLang="zh-TW" dirty="0" smtClean="0"/>
              <a:t>0100-0600Z</a:t>
            </a:r>
            <a:r>
              <a:rPr lang="zh-TW" altLang="zh-TW" dirty="0" smtClean="0"/>
              <a:t>風速跳動</a:t>
            </a:r>
            <a:r>
              <a:rPr lang="en-US" altLang="zh-TW" dirty="0" smtClean="0"/>
              <a:t>&gt;1</a:t>
            </a:r>
            <a:r>
              <a:rPr lang="zh-TW" altLang="zh-TW" dirty="0"/>
              <a:t>σ之次數分別為</a:t>
            </a:r>
            <a:r>
              <a:rPr lang="en-US" altLang="zh-TW" dirty="0">
                <a:solidFill>
                  <a:srgbClr val="FF0000"/>
                </a:solidFill>
              </a:rPr>
              <a:t>5-14</a:t>
            </a:r>
            <a:r>
              <a:rPr lang="zh-TW" altLang="zh-TW" dirty="0" smtClean="0">
                <a:solidFill>
                  <a:srgbClr val="FF0000"/>
                </a:solidFill>
              </a:rPr>
              <a:t>次</a:t>
            </a:r>
            <a:r>
              <a:rPr lang="en-US" altLang="zh-TW" dirty="0" smtClean="0"/>
              <a:t>)</a:t>
            </a:r>
          </a:p>
          <a:p>
            <a:r>
              <a:rPr lang="zh-TW" altLang="zh-TW" dirty="0" smtClean="0"/>
              <a:t>氣象台</a:t>
            </a:r>
            <a:r>
              <a:rPr lang="zh-TW" altLang="zh-TW" dirty="0"/>
              <a:t>於</a:t>
            </a:r>
            <a:r>
              <a:rPr lang="en-US" altLang="zh-TW" dirty="0" smtClean="0"/>
              <a:t>0100-0600Z</a:t>
            </a:r>
            <a:r>
              <a:rPr lang="zh-TW" altLang="en-US" dirty="0" smtClean="0"/>
              <a:t>，</a:t>
            </a:r>
            <a:r>
              <a:rPr lang="en-US" altLang="zh-TW" dirty="0" smtClean="0"/>
              <a:t>R10</a:t>
            </a:r>
            <a:r>
              <a:rPr lang="zh-TW" altLang="zh-TW" dirty="0"/>
              <a:t>有輕度到中度風切報告</a:t>
            </a:r>
            <a:r>
              <a:rPr lang="zh-TW" altLang="zh-TW" dirty="0" smtClean="0"/>
              <a:t>；</a:t>
            </a:r>
            <a:endParaRPr lang="en-US" altLang="zh-TW" dirty="0" smtClean="0"/>
          </a:p>
          <a:p>
            <a:r>
              <a:rPr lang="zh-TW" altLang="zh-TW" dirty="0" smtClean="0"/>
              <a:t>風切系統</a:t>
            </a:r>
            <a:r>
              <a:rPr lang="zh-TW" altLang="zh-TW" dirty="0"/>
              <a:t>於</a:t>
            </a:r>
            <a:r>
              <a:rPr lang="en-US" altLang="zh-TW" dirty="0" smtClean="0">
                <a:solidFill>
                  <a:srgbClr val="FF0000"/>
                </a:solidFill>
              </a:rPr>
              <a:t>0100Z</a:t>
            </a:r>
            <a:r>
              <a:rPr lang="zh-TW" altLang="zh-TW" dirty="0" smtClean="0"/>
              <a:t>發出輕度和</a:t>
            </a:r>
            <a:r>
              <a:rPr lang="zh-TW" altLang="zh-TW" dirty="0"/>
              <a:t>中度風切各</a:t>
            </a:r>
            <a:r>
              <a:rPr lang="en-US" altLang="zh-TW" dirty="0">
                <a:solidFill>
                  <a:srgbClr val="FF0000"/>
                </a:solidFill>
              </a:rPr>
              <a:t>1</a:t>
            </a:r>
            <a:r>
              <a:rPr lang="zh-TW" altLang="zh-TW" dirty="0">
                <a:solidFill>
                  <a:srgbClr val="FF0000"/>
                </a:solidFill>
              </a:rPr>
              <a:t>次</a:t>
            </a:r>
            <a:r>
              <a:rPr lang="zh-TW" altLang="zh-TW" dirty="0"/>
              <a:t>，顯示氣壓跳動時段和次數與風切現象發生一致。</a:t>
            </a:r>
          </a:p>
        </p:txBody>
      </p:sp>
    </p:spTree>
    <p:extLst>
      <p:ext uri="{BB962C8B-B14F-4D97-AF65-F5344CB8AC3E}">
        <p14:creationId xmlns:p14="http://schemas.microsoft.com/office/powerpoint/2010/main" val="1720538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/>
          </a:bodyPr>
          <a:lstStyle/>
          <a:p>
            <a:r>
              <a:rPr lang="en-US" altLang="zh-TW" sz="3000" dirty="0"/>
              <a:t>10</a:t>
            </a:r>
            <a:r>
              <a:rPr lang="zh-TW" altLang="zh-TW" sz="3000" dirty="0"/>
              <a:t>月</a:t>
            </a:r>
            <a:r>
              <a:rPr lang="en-US" altLang="zh-TW" sz="3000" dirty="0"/>
              <a:t>5-6</a:t>
            </a:r>
            <a:r>
              <a:rPr lang="zh-TW" altLang="zh-TW" sz="3000" dirty="0" smtClean="0"/>
              <a:t>日氣壓</a:t>
            </a:r>
            <a:r>
              <a:rPr lang="zh-TW" altLang="zh-TW" sz="3000" dirty="0"/>
              <a:t>跳動大於</a:t>
            </a:r>
            <a:r>
              <a:rPr lang="en-US" altLang="zh-TW" sz="3000" dirty="0"/>
              <a:t>1σ</a:t>
            </a:r>
            <a:r>
              <a:rPr lang="zh-TW" altLang="zh-TW" sz="3000" dirty="0" smtClean="0"/>
              <a:t>之</a:t>
            </a:r>
            <a:r>
              <a:rPr lang="zh-TW" altLang="en-US" sz="3000" dirty="0" smtClean="0"/>
              <a:t>次數</a:t>
            </a:r>
            <a:r>
              <a:rPr lang="en-US" altLang="zh-TW" sz="3000" dirty="0" smtClean="0"/>
              <a:t>(II)</a:t>
            </a:r>
            <a:endParaRPr lang="zh-TW" altLang="en-US" sz="3000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5" y="1268760"/>
            <a:ext cx="3240359" cy="2448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5" y="4005064"/>
            <a:ext cx="3240359" cy="2517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文字方塊 2"/>
          <p:cNvSpPr txBox="1"/>
          <p:nvPr/>
        </p:nvSpPr>
        <p:spPr>
          <a:xfrm>
            <a:off x="3995936" y="1167527"/>
            <a:ext cx="504056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/>
              <a:t>5</a:t>
            </a:r>
            <a:r>
              <a:rPr lang="zh-TW" altLang="zh-TW" dirty="0"/>
              <a:t>日</a:t>
            </a:r>
            <a:r>
              <a:rPr lang="en-US" altLang="zh-TW" dirty="0"/>
              <a:t>1200-1500Z </a:t>
            </a:r>
            <a:r>
              <a:rPr lang="zh-TW" altLang="en-US" dirty="0" smtClean="0"/>
              <a:t>，</a:t>
            </a:r>
            <a:endParaRPr lang="en-US" altLang="zh-TW" dirty="0" smtClean="0"/>
          </a:p>
          <a:p>
            <a:r>
              <a:rPr lang="en-US" altLang="zh-TW" dirty="0" smtClean="0"/>
              <a:t>R10</a:t>
            </a:r>
            <a:r>
              <a:rPr lang="zh-TW" altLang="zh-TW" dirty="0"/>
              <a:t>於</a:t>
            </a:r>
            <a:r>
              <a:rPr lang="en-US" altLang="zh-TW" dirty="0">
                <a:solidFill>
                  <a:srgbClr val="FF0000"/>
                </a:solidFill>
              </a:rPr>
              <a:t>1400Z</a:t>
            </a:r>
            <a:r>
              <a:rPr lang="zh-TW" altLang="zh-TW" dirty="0"/>
              <a:t>氣壓</a:t>
            </a:r>
            <a:r>
              <a:rPr lang="zh-TW" altLang="zh-TW" dirty="0" smtClean="0"/>
              <a:t>跳動</a:t>
            </a:r>
            <a:r>
              <a:rPr lang="en-US" altLang="zh-TW" dirty="0" smtClean="0"/>
              <a:t>&gt;1</a:t>
            </a:r>
            <a:r>
              <a:rPr lang="zh-TW" altLang="zh-TW" dirty="0"/>
              <a:t>σ之次數為</a:t>
            </a:r>
            <a:r>
              <a:rPr lang="en-US" altLang="zh-TW" dirty="0">
                <a:solidFill>
                  <a:srgbClr val="FF0000"/>
                </a:solidFill>
              </a:rPr>
              <a:t>18</a:t>
            </a:r>
            <a:r>
              <a:rPr lang="zh-TW" altLang="zh-TW" dirty="0">
                <a:solidFill>
                  <a:srgbClr val="FF0000"/>
                </a:solidFill>
              </a:rPr>
              <a:t>次</a:t>
            </a:r>
            <a:r>
              <a:rPr lang="zh-TW" altLang="zh-TW" dirty="0" smtClean="0"/>
              <a:t>；</a:t>
            </a:r>
            <a:r>
              <a:rPr lang="en-US" altLang="zh-TW" dirty="0" smtClean="0"/>
              <a:t>(1200-1500Z</a:t>
            </a:r>
            <a:r>
              <a:rPr lang="zh-TW" altLang="zh-TW" dirty="0" smtClean="0"/>
              <a:t>風速跳動</a:t>
            </a:r>
            <a:r>
              <a:rPr lang="en-US" altLang="zh-TW" dirty="0" smtClean="0"/>
              <a:t>&gt;1</a:t>
            </a:r>
            <a:r>
              <a:rPr lang="zh-TW" altLang="zh-TW" dirty="0"/>
              <a:t>σ之</a:t>
            </a:r>
            <a:r>
              <a:rPr lang="zh-TW" altLang="zh-TW" dirty="0" smtClean="0"/>
              <a:t>次數為</a:t>
            </a:r>
            <a:r>
              <a:rPr lang="en-US" altLang="zh-TW" dirty="0">
                <a:solidFill>
                  <a:srgbClr val="FF0000"/>
                </a:solidFill>
              </a:rPr>
              <a:t>1-4</a:t>
            </a:r>
            <a:r>
              <a:rPr lang="zh-TW" altLang="zh-TW" dirty="0" smtClean="0">
                <a:solidFill>
                  <a:srgbClr val="FF0000"/>
                </a:solidFill>
              </a:rPr>
              <a:t>次</a:t>
            </a:r>
            <a:r>
              <a:rPr lang="en-US" altLang="zh-TW" dirty="0" smtClean="0"/>
              <a:t>)</a:t>
            </a:r>
          </a:p>
          <a:p>
            <a:r>
              <a:rPr lang="en-US" altLang="zh-TW" dirty="0" smtClean="0"/>
              <a:t>R28</a:t>
            </a:r>
            <a:r>
              <a:rPr lang="zh-TW" altLang="zh-TW" dirty="0"/>
              <a:t>於 </a:t>
            </a:r>
            <a:r>
              <a:rPr lang="en-US" altLang="zh-TW" dirty="0" smtClean="0"/>
              <a:t>1200-1500Z</a:t>
            </a:r>
            <a:r>
              <a:rPr lang="zh-TW" altLang="zh-TW" dirty="0" smtClean="0"/>
              <a:t>氣壓跳動</a:t>
            </a:r>
            <a:r>
              <a:rPr lang="en-US" altLang="zh-TW" dirty="0" smtClean="0"/>
              <a:t>&gt;1</a:t>
            </a:r>
            <a:r>
              <a:rPr lang="zh-TW" altLang="zh-TW" dirty="0"/>
              <a:t>σ之</a:t>
            </a:r>
            <a:r>
              <a:rPr lang="zh-TW" altLang="zh-TW" dirty="0" smtClean="0"/>
              <a:t>次數為</a:t>
            </a:r>
            <a:r>
              <a:rPr lang="en-US" altLang="zh-TW" dirty="0">
                <a:solidFill>
                  <a:srgbClr val="FF0000"/>
                </a:solidFill>
              </a:rPr>
              <a:t>12-48</a:t>
            </a:r>
            <a:r>
              <a:rPr lang="zh-TW" altLang="zh-TW" dirty="0" smtClean="0">
                <a:solidFill>
                  <a:srgbClr val="FF0000"/>
                </a:solidFill>
              </a:rPr>
              <a:t>次</a:t>
            </a:r>
            <a:r>
              <a:rPr lang="zh-TW" altLang="zh-TW" dirty="0" smtClean="0"/>
              <a:t>。</a:t>
            </a:r>
            <a:r>
              <a:rPr lang="en-US" altLang="zh-TW" dirty="0" smtClean="0"/>
              <a:t>(1200-1400Z</a:t>
            </a:r>
            <a:r>
              <a:rPr lang="zh-TW" altLang="zh-TW" dirty="0" smtClean="0"/>
              <a:t>風速跳動</a:t>
            </a:r>
            <a:r>
              <a:rPr lang="en-US" altLang="zh-TW" dirty="0" smtClean="0"/>
              <a:t>&gt;1</a:t>
            </a:r>
            <a:r>
              <a:rPr lang="zh-TW" altLang="zh-TW" dirty="0"/>
              <a:t>σ之</a:t>
            </a:r>
            <a:r>
              <a:rPr lang="zh-TW" altLang="zh-TW" dirty="0" smtClean="0"/>
              <a:t>次數為</a:t>
            </a:r>
            <a:r>
              <a:rPr lang="en-US" altLang="zh-TW" dirty="0">
                <a:solidFill>
                  <a:srgbClr val="FF0000"/>
                </a:solidFill>
              </a:rPr>
              <a:t>2-29</a:t>
            </a:r>
            <a:r>
              <a:rPr lang="zh-TW" altLang="zh-TW" dirty="0" smtClean="0">
                <a:solidFill>
                  <a:srgbClr val="FF0000"/>
                </a:solidFill>
              </a:rPr>
              <a:t>次</a:t>
            </a:r>
            <a:r>
              <a:rPr lang="en-US" altLang="zh-TW" dirty="0" smtClean="0"/>
              <a:t>)</a:t>
            </a:r>
          </a:p>
          <a:p>
            <a:r>
              <a:rPr lang="zh-TW" altLang="zh-TW" dirty="0" smtClean="0"/>
              <a:t>氣象台</a:t>
            </a:r>
            <a:r>
              <a:rPr lang="zh-TW" altLang="zh-TW" dirty="0"/>
              <a:t>於</a:t>
            </a:r>
            <a:r>
              <a:rPr lang="en-US" altLang="zh-TW" dirty="0" smtClean="0"/>
              <a:t>1200-1500Z</a:t>
            </a:r>
            <a:r>
              <a:rPr lang="zh-TW" altLang="en-US" dirty="0" smtClean="0"/>
              <a:t>，</a:t>
            </a:r>
            <a:r>
              <a:rPr lang="en-US" altLang="zh-TW" dirty="0" smtClean="0"/>
              <a:t>R10</a:t>
            </a:r>
            <a:r>
              <a:rPr lang="zh-TW" altLang="zh-TW" dirty="0"/>
              <a:t>有輕度到中度風切報告</a:t>
            </a:r>
            <a:r>
              <a:rPr lang="zh-TW" altLang="zh-TW" dirty="0" smtClean="0"/>
              <a:t>；</a:t>
            </a:r>
            <a:endParaRPr lang="en-US" altLang="zh-TW" dirty="0" smtClean="0"/>
          </a:p>
          <a:p>
            <a:r>
              <a:rPr lang="zh-TW" altLang="zh-TW" dirty="0" smtClean="0"/>
              <a:t>風切系統</a:t>
            </a:r>
            <a:r>
              <a:rPr lang="zh-TW" altLang="zh-TW" dirty="0"/>
              <a:t>於</a:t>
            </a:r>
            <a:r>
              <a:rPr lang="en-US" altLang="zh-TW" dirty="0">
                <a:solidFill>
                  <a:srgbClr val="FF0000"/>
                </a:solidFill>
              </a:rPr>
              <a:t>1200Z</a:t>
            </a:r>
            <a:r>
              <a:rPr lang="zh-TW" altLang="zh-TW" dirty="0"/>
              <a:t>發出輕度風切</a:t>
            </a:r>
            <a:r>
              <a:rPr lang="en-US" altLang="zh-TW" dirty="0">
                <a:solidFill>
                  <a:srgbClr val="FF0000"/>
                </a:solidFill>
              </a:rPr>
              <a:t>5</a:t>
            </a:r>
            <a:r>
              <a:rPr lang="zh-TW" altLang="zh-TW" dirty="0">
                <a:solidFill>
                  <a:srgbClr val="FF0000"/>
                </a:solidFill>
              </a:rPr>
              <a:t>次</a:t>
            </a:r>
            <a:r>
              <a:rPr lang="zh-TW" altLang="zh-TW" dirty="0"/>
              <a:t>，於</a:t>
            </a:r>
            <a:r>
              <a:rPr lang="en-US" altLang="zh-TW" dirty="0">
                <a:solidFill>
                  <a:srgbClr val="FF0000"/>
                </a:solidFill>
              </a:rPr>
              <a:t>1400Z</a:t>
            </a:r>
            <a:r>
              <a:rPr lang="zh-TW" altLang="zh-TW" dirty="0"/>
              <a:t>發出</a:t>
            </a:r>
            <a:r>
              <a:rPr lang="zh-TW" altLang="zh-TW" dirty="0" smtClean="0"/>
              <a:t>輕度和</a:t>
            </a:r>
            <a:r>
              <a:rPr lang="zh-TW" altLang="zh-TW" dirty="0"/>
              <a:t>中度風切各</a:t>
            </a:r>
            <a:r>
              <a:rPr lang="en-US" altLang="zh-TW" dirty="0">
                <a:solidFill>
                  <a:srgbClr val="FF0000"/>
                </a:solidFill>
              </a:rPr>
              <a:t>8</a:t>
            </a:r>
            <a:r>
              <a:rPr lang="zh-TW" altLang="zh-TW" dirty="0">
                <a:solidFill>
                  <a:srgbClr val="FF0000"/>
                </a:solidFill>
              </a:rPr>
              <a:t>次和</a:t>
            </a:r>
            <a:r>
              <a:rPr lang="en-US" altLang="zh-TW" dirty="0">
                <a:solidFill>
                  <a:srgbClr val="FF0000"/>
                </a:solidFill>
              </a:rPr>
              <a:t>15</a:t>
            </a:r>
            <a:r>
              <a:rPr lang="zh-TW" altLang="zh-TW" dirty="0">
                <a:solidFill>
                  <a:srgbClr val="FF0000"/>
                </a:solidFill>
              </a:rPr>
              <a:t>次</a:t>
            </a:r>
            <a:r>
              <a:rPr lang="zh-TW" altLang="zh-TW" dirty="0" smtClean="0"/>
              <a:t>。</a:t>
            </a:r>
            <a:endParaRPr lang="en-US" altLang="zh-TW" dirty="0" smtClean="0"/>
          </a:p>
          <a:p>
            <a:r>
              <a:rPr lang="en-US" altLang="zh-TW" dirty="0" smtClean="0"/>
              <a:t>5</a:t>
            </a:r>
            <a:r>
              <a:rPr lang="zh-TW" altLang="zh-TW" dirty="0"/>
              <a:t>日</a:t>
            </a:r>
            <a:r>
              <a:rPr lang="en-US" altLang="zh-TW" dirty="0"/>
              <a:t>1800-2300Z </a:t>
            </a:r>
            <a:r>
              <a:rPr lang="zh-TW" altLang="zh-TW" dirty="0" smtClean="0"/>
              <a:t>，</a:t>
            </a:r>
            <a:endParaRPr lang="en-US" altLang="zh-TW" dirty="0" smtClean="0"/>
          </a:p>
          <a:p>
            <a:r>
              <a:rPr lang="en-US" altLang="zh-TW" dirty="0" smtClean="0"/>
              <a:t>R10</a:t>
            </a:r>
            <a:r>
              <a:rPr lang="zh-TW" altLang="zh-TW" dirty="0"/>
              <a:t>於</a:t>
            </a:r>
            <a:r>
              <a:rPr lang="en-US" altLang="zh-TW" dirty="0" smtClean="0"/>
              <a:t>1800-2300Z</a:t>
            </a:r>
            <a:r>
              <a:rPr lang="zh-TW" altLang="zh-TW" dirty="0" smtClean="0"/>
              <a:t>氣壓跳動</a:t>
            </a:r>
            <a:r>
              <a:rPr lang="en-US" altLang="zh-TW" dirty="0" smtClean="0"/>
              <a:t>&gt;1</a:t>
            </a:r>
            <a:r>
              <a:rPr lang="zh-TW" altLang="zh-TW" dirty="0"/>
              <a:t>σ之</a:t>
            </a:r>
            <a:r>
              <a:rPr lang="zh-TW" altLang="zh-TW" dirty="0" smtClean="0"/>
              <a:t>次數為</a:t>
            </a:r>
            <a:r>
              <a:rPr lang="en-US" altLang="zh-TW" dirty="0">
                <a:solidFill>
                  <a:srgbClr val="FF0000"/>
                </a:solidFill>
              </a:rPr>
              <a:t>12-60</a:t>
            </a:r>
            <a:r>
              <a:rPr lang="zh-TW" altLang="zh-TW" dirty="0">
                <a:solidFill>
                  <a:srgbClr val="FF0000"/>
                </a:solidFill>
              </a:rPr>
              <a:t>次</a:t>
            </a:r>
            <a:r>
              <a:rPr lang="zh-TW" altLang="zh-TW" dirty="0"/>
              <a:t> </a:t>
            </a:r>
            <a:r>
              <a:rPr lang="en-US" altLang="zh-TW" dirty="0"/>
              <a:t>(1800-2300Z</a:t>
            </a:r>
            <a:r>
              <a:rPr lang="zh-TW" altLang="zh-TW" dirty="0"/>
              <a:t>每小時風速</a:t>
            </a:r>
            <a:r>
              <a:rPr lang="zh-TW" altLang="zh-TW" dirty="0" smtClean="0"/>
              <a:t>跳動</a:t>
            </a:r>
            <a:r>
              <a:rPr lang="en-US" altLang="zh-TW" dirty="0" smtClean="0"/>
              <a:t>&gt;1</a:t>
            </a:r>
            <a:r>
              <a:rPr lang="zh-TW" altLang="zh-TW" dirty="0"/>
              <a:t>σ之</a:t>
            </a:r>
            <a:r>
              <a:rPr lang="zh-TW" altLang="zh-TW" dirty="0" smtClean="0"/>
              <a:t>次數為</a:t>
            </a:r>
            <a:r>
              <a:rPr lang="en-US" altLang="zh-TW" dirty="0">
                <a:solidFill>
                  <a:srgbClr val="FF0000"/>
                </a:solidFill>
              </a:rPr>
              <a:t>4-17</a:t>
            </a:r>
            <a:r>
              <a:rPr lang="zh-TW" altLang="zh-TW" dirty="0">
                <a:solidFill>
                  <a:srgbClr val="FF0000"/>
                </a:solidFill>
              </a:rPr>
              <a:t>次</a:t>
            </a:r>
            <a:r>
              <a:rPr lang="en-US" altLang="zh-TW" dirty="0"/>
              <a:t>)</a:t>
            </a:r>
            <a:r>
              <a:rPr lang="zh-TW" altLang="zh-TW" dirty="0"/>
              <a:t> ；</a:t>
            </a:r>
            <a:endParaRPr lang="en-US" altLang="zh-TW" dirty="0"/>
          </a:p>
          <a:p>
            <a:r>
              <a:rPr lang="en-US" altLang="zh-TW" dirty="0"/>
              <a:t>R28</a:t>
            </a:r>
            <a:r>
              <a:rPr lang="zh-TW" altLang="zh-TW" dirty="0"/>
              <a:t>於 </a:t>
            </a:r>
            <a:r>
              <a:rPr lang="en-US" altLang="zh-TW" dirty="0" smtClean="0"/>
              <a:t>1800-2300Z</a:t>
            </a:r>
            <a:r>
              <a:rPr lang="zh-TW" altLang="zh-TW" dirty="0" smtClean="0"/>
              <a:t>氣壓跳動</a:t>
            </a:r>
            <a:r>
              <a:rPr lang="en-US" altLang="zh-TW" dirty="0" smtClean="0"/>
              <a:t>&gt;1</a:t>
            </a:r>
            <a:r>
              <a:rPr lang="zh-TW" altLang="zh-TW" dirty="0"/>
              <a:t>σ之</a:t>
            </a:r>
            <a:r>
              <a:rPr lang="zh-TW" altLang="zh-TW" dirty="0" smtClean="0"/>
              <a:t>次數為</a:t>
            </a:r>
            <a:r>
              <a:rPr lang="en-US" altLang="zh-TW" dirty="0">
                <a:solidFill>
                  <a:srgbClr val="FF0000"/>
                </a:solidFill>
              </a:rPr>
              <a:t>30-54</a:t>
            </a:r>
            <a:r>
              <a:rPr lang="zh-TW" altLang="zh-TW" dirty="0">
                <a:solidFill>
                  <a:srgbClr val="FF0000"/>
                </a:solidFill>
              </a:rPr>
              <a:t>次</a:t>
            </a:r>
            <a:r>
              <a:rPr lang="zh-TW" altLang="zh-TW" dirty="0"/>
              <a:t>。</a:t>
            </a:r>
            <a:r>
              <a:rPr lang="en-US" altLang="zh-TW" dirty="0"/>
              <a:t>(</a:t>
            </a:r>
            <a:r>
              <a:rPr lang="en-US" altLang="zh-TW" dirty="0" smtClean="0"/>
              <a:t>1800-2300Z</a:t>
            </a:r>
            <a:r>
              <a:rPr lang="zh-TW" altLang="zh-TW" dirty="0" smtClean="0"/>
              <a:t>風速跳動</a:t>
            </a:r>
            <a:r>
              <a:rPr lang="en-US" altLang="zh-TW" dirty="0" smtClean="0"/>
              <a:t>&gt;1</a:t>
            </a:r>
            <a:r>
              <a:rPr lang="zh-TW" altLang="zh-TW" dirty="0"/>
              <a:t>σ之</a:t>
            </a:r>
            <a:r>
              <a:rPr lang="zh-TW" altLang="zh-TW" dirty="0" smtClean="0"/>
              <a:t>次數為</a:t>
            </a:r>
            <a:r>
              <a:rPr lang="en-US" altLang="zh-TW" dirty="0">
                <a:solidFill>
                  <a:srgbClr val="FF0000"/>
                </a:solidFill>
              </a:rPr>
              <a:t>2-12</a:t>
            </a:r>
            <a:r>
              <a:rPr lang="zh-TW" altLang="zh-TW" dirty="0">
                <a:solidFill>
                  <a:srgbClr val="FF0000"/>
                </a:solidFill>
              </a:rPr>
              <a:t>次</a:t>
            </a:r>
            <a:r>
              <a:rPr lang="en-US" altLang="zh-TW" dirty="0"/>
              <a:t>)</a:t>
            </a:r>
          </a:p>
          <a:p>
            <a:r>
              <a:rPr lang="zh-TW" altLang="zh-TW" dirty="0"/>
              <a:t>氣象台於</a:t>
            </a:r>
            <a:r>
              <a:rPr lang="en-US" altLang="zh-TW" dirty="0"/>
              <a:t>1800-2300Z</a:t>
            </a:r>
            <a:r>
              <a:rPr lang="zh-TW" altLang="zh-TW" dirty="0"/>
              <a:t>跑道</a:t>
            </a:r>
            <a:r>
              <a:rPr lang="en-US" altLang="zh-TW" dirty="0"/>
              <a:t>R10</a:t>
            </a:r>
            <a:r>
              <a:rPr lang="zh-TW" altLang="zh-TW" dirty="0"/>
              <a:t>有輕度到中度風切報告</a:t>
            </a:r>
            <a:r>
              <a:rPr lang="zh-TW" altLang="zh-TW" dirty="0" smtClean="0"/>
              <a:t>；</a:t>
            </a:r>
            <a:endParaRPr lang="en-US" altLang="zh-TW" dirty="0" smtClean="0"/>
          </a:p>
          <a:p>
            <a:r>
              <a:rPr lang="zh-TW" altLang="zh-TW" dirty="0" smtClean="0"/>
              <a:t>風切系統</a:t>
            </a:r>
            <a:r>
              <a:rPr lang="zh-TW" altLang="zh-TW" dirty="0"/>
              <a:t>於</a:t>
            </a:r>
            <a:r>
              <a:rPr lang="en-US" altLang="zh-TW" dirty="0" smtClean="0"/>
              <a:t>1800-2300Z</a:t>
            </a:r>
            <a:r>
              <a:rPr lang="zh-TW" altLang="zh-TW" dirty="0" smtClean="0"/>
              <a:t>發出</a:t>
            </a:r>
            <a:r>
              <a:rPr lang="zh-TW" altLang="zh-TW" dirty="0"/>
              <a:t>風切警告</a:t>
            </a:r>
            <a:r>
              <a:rPr lang="en-US" altLang="zh-TW" dirty="0">
                <a:solidFill>
                  <a:srgbClr val="FF0000"/>
                </a:solidFill>
              </a:rPr>
              <a:t>16-41</a:t>
            </a:r>
            <a:r>
              <a:rPr lang="zh-TW" altLang="zh-TW" dirty="0">
                <a:solidFill>
                  <a:srgbClr val="FF0000"/>
                </a:solidFill>
              </a:rPr>
              <a:t>次</a:t>
            </a:r>
            <a:r>
              <a:rPr lang="zh-TW" altLang="zh-TW" dirty="0"/>
              <a:t>，其中中度風切</a:t>
            </a:r>
            <a:r>
              <a:rPr lang="zh-TW" altLang="zh-TW" dirty="0" smtClean="0"/>
              <a:t>警告發出</a:t>
            </a:r>
            <a:r>
              <a:rPr lang="en-US" altLang="zh-TW" dirty="0">
                <a:solidFill>
                  <a:srgbClr val="FF0000"/>
                </a:solidFill>
              </a:rPr>
              <a:t>8-22</a:t>
            </a:r>
            <a:r>
              <a:rPr lang="zh-TW" altLang="zh-TW" dirty="0">
                <a:solidFill>
                  <a:srgbClr val="FF0000"/>
                </a:solidFill>
              </a:rPr>
              <a:t>次</a:t>
            </a:r>
            <a:r>
              <a:rPr lang="zh-TW" altLang="zh-TW" dirty="0" smtClean="0">
                <a:solidFill>
                  <a:srgbClr val="FF0000"/>
                </a:solidFill>
              </a:rPr>
              <a:t>之多</a:t>
            </a:r>
            <a:r>
              <a:rPr lang="zh-TW" altLang="zh-TW" dirty="0" smtClean="0"/>
              <a:t>。</a:t>
            </a:r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1189134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571500"/>
          </a:xfrm>
        </p:spPr>
        <p:txBody>
          <a:bodyPr>
            <a:normAutofit fontScale="90000"/>
          </a:bodyPr>
          <a:lstStyle/>
          <a:p>
            <a:r>
              <a:rPr lang="en-US" altLang="zh-TW" b="1" dirty="0" smtClean="0">
                <a:solidFill>
                  <a:srgbClr val="FF0000"/>
                </a:solidFill>
              </a:rPr>
              <a:t>Stochastic Process</a:t>
            </a:r>
            <a:endParaRPr lang="zh-TW" altLang="en-US" b="1" dirty="0">
              <a:solidFill>
                <a:srgbClr val="FF0000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67544" y="476672"/>
            <a:ext cx="8229600" cy="3456384"/>
          </a:xfrm>
        </p:spPr>
        <p:txBody>
          <a:bodyPr>
            <a:normAutofit fontScale="92500"/>
          </a:bodyPr>
          <a:lstStyle/>
          <a:p>
            <a:r>
              <a:rPr lang="en-US" altLang="zh-TW" sz="2800" dirty="0" smtClean="0">
                <a:ea typeface="新細明體" pitchFamily="18" charset="-120"/>
              </a:rPr>
              <a:t>Sequentially arriving (noisy or ambiguous) observations</a:t>
            </a:r>
          </a:p>
          <a:p>
            <a:r>
              <a:rPr lang="en-US" altLang="zh-TW" sz="2800" dirty="0" smtClean="0">
                <a:ea typeface="新細明體" pitchFamily="18" charset="-120"/>
              </a:rPr>
              <a:t>Recursive filtering:</a:t>
            </a:r>
          </a:p>
          <a:p>
            <a:pPr>
              <a:buFont typeface="Monotype Sorts" pitchFamily="2" charset="2"/>
              <a:buNone/>
            </a:pPr>
            <a:r>
              <a:rPr lang="en-US" altLang="zh-TW" sz="2800" dirty="0" smtClean="0">
                <a:ea typeface="新細明體" pitchFamily="18" charset="-120"/>
              </a:rPr>
              <a:t>		–Predict next state </a:t>
            </a:r>
            <a:r>
              <a:rPr lang="en-US" altLang="zh-TW" sz="2800" dirty="0" err="1" smtClean="0">
                <a:ea typeface="新細明體" pitchFamily="18" charset="-120"/>
              </a:rPr>
              <a:t>pdf</a:t>
            </a:r>
            <a:r>
              <a:rPr lang="en-US" altLang="zh-TW" sz="2800" dirty="0" smtClean="0">
                <a:ea typeface="新細明體" pitchFamily="18" charset="-120"/>
              </a:rPr>
              <a:t> from current estimate</a:t>
            </a:r>
          </a:p>
          <a:p>
            <a:pPr>
              <a:buFont typeface="Monotype Sorts" pitchFamily="2" charset="2"/>
              <a:buNone/>
            </a:pPr>
            <a:r>
              <a:rPr lang="en-US" altLang="zh-TW" sz="2800" dirty="0" smtClean="0">
                <a:ea typeface="新細明體" pitchFamily="18" charset="-120"/>
              </a:rPr>
              <a:t>		–Update the prediction using sequentially arriving new measurements</a:t>
            </a:r>
          </a:p>
          <a:p>
            <a:r>
              <a:rPr lang="en-US" altLang="zh-TW" sz="2800" dirty="0" smtClean="0">
                <a:ea typeface="新細明體" pitchFamily="18" charset="-120"/>
              </a:rPr>
              <a:t>Optimal Bayesian solution: recursively calculating exact posterior density</a:t>
            </a:r>
          </a:p>
          <a:p>
            <a:endParaRPr lang="zh-TW" alt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717032"/>
            <a:ext cx="5472608" cy="3140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3563888" y="3933056"/>
            <a:ext cx="5760640" cy="2924944"/>
            <a:chOff x="240" y="144"/>
            <a:chExt cx="5376" cy="1680"/>
          </a:xfrm>
        </p:grpSpPr>
        <p:graphicFrame>
          <p:nvGraphicFramePr>
            <p:cNvPr id="6" name="Object 5"/>
            <p:cNvGraphicFramePr>
              <a:graphicFrameLocks noChangeAspect="1"/>
            </p:cNvGraphicFramePr>
            <p:nvPr/>
          </p:nvGraphicFramePr>
          <p:xfrm>
            <a:off x="1161" y="624"/>
            <a:ext cx="3361" cy="44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00" name="Equation" r:id="rId4" imgW="1904760" imgH="279360" progId="">
                    <p:embed/>
                  </p:oleObj>
                </mc:Choice>
                <mc:Fallback>
                  <p:oleObj name="Equation" r:id="rId4" imgW="1904760" imgH="279360" progId="">
                    <p:embed/>
                    <p:pic>
                      <p:nvPicPr>
                        <p:cNvPr id="0" name="Picture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61" y="624"/>
                          <a:ext cx="3361" cy="44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7" name="Object 6"/>
            <p:cNvGraphicFramePr>
              <a:graphicFrameLocks noChangeAspect="1"/>
            </p:cNvGraphicFramePr>
            <p:nvPr/>
          </p:nvGraphicFramePr>
          <p:xfrm>
            <a:off x="1127" y="1104"/>
            <a:ext cx="2813" cy="67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01" name="Equation" r:id="rId6" imgW="1600200" imgH="431640" progId="">
                    <p:embed/>
                  </p:oleObj>
                </mc:Choice>
                <mc:Fallback>
                  <p:oleObj name="Equation" r:id="rId6" imgW="1600200" imgH="431640" progId="">
                    <p:embed/>
                    <p:pic>
                      <p:nvPicPr>
                        <p:cNvPr id="0" name="Picture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27" y="1104"/>
                          <a:ext cx="2813" cy="67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8" name="Text Box 7"/>
            <p:cNvSpPr txBox="1">
              <a:spLocks noChangeArrowheads="1"/>
            </p:cNvSpPr>
            <p:nvPr/>
          </p:nvSpPr>
          <p:spPr bwMode="auto">
            <a:xfrm>
              <a:off x="336" y="288"/>
              <a:ext cx="3954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1" hangingPunct="1">
                <a:lnSpc>
                  <a:spcPct val="100000"/>
                </a:lnSpc>
              </a:pPr>
              <a:r>
                <a:rPr lang="en-US" altLang="zh-TW">
                  <a:solidFill>
                    <a:srgbClr val="000099"/>
                  </a:solidFill>
                  <a:latin typeface="Comic Sans MS" pitchFamily="66" charset="0"/>
                  <a:ea typeface="新細明體" pitchFamily="18" charset="-120"/>
                </a:rPr>
                <a:t>Recall “law of total probability” and “Bayes’ rule”</a:t>
              </a:r>
            </a:p>
          </p:txBody>
        </p:sp>
        <p:sp>
          <p:nvSpPr>
            <p:cNvPr id="9" name="Rectangle 8"/>
            <p:cNvSpPr>
              <a:spLocks noChangeArrowheads="1"/>
            </p:cNvSpPr>
            <p:nvPr/>
          </p:nvSpPr>
          <p:spPr bwMode="auto">
            <a:xfrm>
              <a:off x="240" y="144"/>
              <a:ext cx="5376" cy="1680"/>
            </a:xfrm>
            <a:prstGeom prst="rect">
              <a:avLst/>
            </a:prstGeom>
            <a:noFill/>
            <a:ln w="12700">
              <a:solidFill>
                <a:srgbClr val="008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/>
          </a:bodyPr>
          <a:lstStyle/>
          <a:p>
            <a:r>
              <a:rPr lang="en-US" altLang="zh-TW" sz="3000" dirty="0"/>
              <a:t>10</a:t>
            </a:r>
            <a:r>
              <a:rPr lang="zh-TW" altLang="zh-TW" sz="3000" dirty="0"/>
              <a:t>月</a:t>
            </a:r>
            <a:r>
              <a:rPr lang="en-US" altLang="zh-TW" sz="3000" dirty="0"/>
              <a:t>5-6</a:t>
            </a:r>
            <a:r>
              <a:rPr lang="zh-TW" altLang="zh-TW" sz="3000" dirty="0" smtClean="0"/>
              <a:t>日氣壓</a:t>
            </a:r>
            <a:r>
              <a:rPr lang="zh-TW" altLang="zh-TW" sz="3000" dirty="0"/>
              <a:t>跳動大於</a:t>
            </a:r>
            <a:r>
              <a:rPr lang="en-US" altLang="zh-TW" sz="3000" dirty="0"/>
              <a:t>1σ</a:t>
            </a:r>
            <a:r>
              <a:rPr lang="zh-TW" altLang="zh-TW" sz="3000" dirty="0" smtClean="0"/>
              <a:t>之</a:t>
            </a:r>
            <a:r>
              <a:rPr lang="zh-TW" altLang="en-US" sz="3000" dirty="0" smtClean="0"/>
              <a:t>次數</a:t>
            </a:r>
            <a:r>
              <a:rPr lang="en-US" altLang="zh-TW" sz="3000" dirty="0" smtClean="0"/>
              <a:t>(III)</a:t>
            </a:r>
            <a:endParaRPr lang="zh-TW" altLang="en-US" sz="3000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268760"/>
            <a:ext cx="4883319" cy="2448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005064"/>
            <a:ext cx="4824536" cy="2517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文字方塊 2"/>
          <p:cNvSpPr txBox="1"/>
          <p:nvPr/>
        </p:nvSpPr>
        <p:spPr>
          <a:xfrm>
            <a:off x="5580112" y="1196752"/>
            <a:ext cx="324036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/>
              <a:t>5</a:t>
            </a:r>
            <a:r>
              <a:rPr lang="zh-TW" altLang="zh-TW" dirty="0"/>
              <a:t>日</a:t>
            </a:r>
            <a:r>
              <a:rPr lang="en-US" altLang="zh-TW" dirty="0" smtClean="0"/>
              <a:t>0000-2300Z</a:t>
            </a:r>
          </a:p>
          <a:p>
            <a:r>
              <a:rPr lang="zh-TW" altLang="zh-TW" dirty="0" smtClean="0"/>
              <a:t>颱風接近</a:t>
            </a:r>
            <a:r>
              <a:rPr lang="zh-TW" altLang="zh-TW" dirty="0"/>
              <a:t>階段，除了</a:t>
            </a:r>
            <a:r>
              <a:rPr lang="en-US" altLang="zh-TW" dirty="0"/>
              <a:t>0000Z</a:t>
            </a:r>
            <a:r>
              <a:rPr lang="zh-TW" altLang="zh-TW" dirty="0"/>
              <a:t>、</a:t>
            </a:r>
            <a:r>
              <a:rPr lang="en-US" altLang="zh-TW" dirty="0"/>
              <a:t>0700-1100Z</a:t>
            </a:r>
            <a:r>
              <a:rPr lang="zh-TW" altLang="zh-TW" dirty="0"/>
              <a:t>和</a:t>
            </a:r>
            <a:r>
              <a:rPr lang="en-US" altLang="zh-TW" dirty="0"/>
              <a:t>1600-1700Z</a:t>
            </a:r>
            <a:r>
              <a:rPr lang="zh-TW" altLang="zh-TW" dirty="0"/>
              <a:t>，氣壓跳動</a:t>
            </a:r>
            <a:r>
              <a:rPr lang="zh-TW" altLang="zh-TW" dirty="0" smtClean="0"/>
              <a:t>出現</a:t>
            </a:r>
            <a:r>
              <a:rPr lang="en-US" altLang="zh-TW" dirty="0" smtClean="0"/>
              <a:t>&gt;1σ</a:t>
            </a:r>
            <a:r>
              <a:rPr lang="zh-TW" altLang="zh-TW" dirty="0"/>
              <a:t>而機場沒有風切之外，其餘多數時段</a:t>
            </a:r>
            <a:r>
              <a:rPr lang="en-US" altLang="zh-TW" dirty="0"/>
              <a:t>R10</a:t>
            </a:r>
            <a:r>
              <a:rPr lang="zh-TW" altLang="zh-TW" dirty="0"/>
              <a:t>和</a:t>
            </a:r>
            <a:r>
              <a:rPr lang="en-US" altLang="zh-TW" dirty="0"/>
              <a:t>R28</a:t>
            </a:r>
            <a:r>
              <a:rPr lang="zh-TW" altLang="zh-TW" dirty="0">
                <a:solidFill>
                  <a:srgbClr val="FF0000"/>
                </a:solidFill>
              </a:rPr>
              <a:t>氣壓</a:t>
            </a:r>
            <a:r>
              <a:rPr lang="zh-TW" altLang="zh-TW" dirty="0" smtClean="0">
                <a:solidFill>
                  <a:srgbClr val="FF0000"/>
                </a:solidFill>
              </a:rPr>
              <a:t>跳動</a:t>
            </a:r>
            <a:r>
              <a:rPr lang="en-US" altLang="zh-TW" dirty="0" smtClean="0">
                <a:solidFill>
                  <a:srgbClr val="FF0000"/>
                </a:solidFill>
              </a:rPr>
              <a:t>&gt;1</a:t>
            </a:r>
            <a:r>
              <a:rPr lang="zh-TW" altLang="zh-TW" dirty="0">
                <a:solidFill>
                  <a:srgbClr val="FF0000"/>
                </a:solidFill>
              </a:rPr>
              <a:t>σ之時段和頻率，與機場風切出現頻率，兩者都有相當一致性，尤其氣象台天氣報告有中度風切紀錄時，氣壓跳動都</a:t>
            </a:r>
            <a:r>
              <a:rPr lang="zh-TW" altLang="zh-TW" dirty="0" smtClean="0">
                <a:solidFill>
                  <a:srgbClr val="FF0000"/>
                </a:solidFill>
              </a:rPr>
              <a:t>出現</a:t>
            </a:r>
            <a:r>
              <a:rPr lang="en-US" altLang="zh-TW" dirty="0" smtClean="0">
                <a:solidFill>
                  <a:srgbClr val="FF0000"/>
                </a:solidFill>
              </a:rPr>
              <a:t>&gt;1</a:t>
            </a:r>
            <a:r>
              <a:rPr lang="zh-TW" altLang="zh-TW" dirty="0">
                <a:solidFill>
                  <a:srgbClr val="FF0000"/>
                </a:solidFill>
              </a:rPr>
              <a:t>σ，且有相當多次。</a:t>
            </a:r>
          </a:p>
        </p:txBody>
      </p:sp>
    </p:spTree>
    <p:extLst>
      <p:ext uri="{BB962C8B-B14F-4D97-AF65-F5344CB8AC3E}">
        <p14:creationId xmlns:p14="http://schemas.microsoft.com/office/powerpoint/2010/main" val="2140447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/>
          </a:bodyPr>
          <a:lstStyle/>
          <a:p>
            <a:r>
              <a:rPr lang="en-US" altLang="zh-TW" sz="3000" dirty="0"/>
              <a:t>10</a:t>
            </a:r>
            <a:r>
              <a:rPr lang="zh-TW" altLang="zh-TW" sz="3000" dirty="0"/>
              <a:t>月</a:t>
            </a:r>
            <a:r>
              <a:rPr lang="en-US" altLang="zh-TW" sz="3000" dirty="0"/>
              <a:t>5-6</a:t>
            </a:r>
            <a:r>
              <a:rPr lang="zh-TW" altLang="zh-TW" sz="3000" dirty="0" smtClean="0"/>
              <a:t>日氣壓</a:t>
            </a:r>
            <a:r>
              <a:rPr lang="zh-TW" altLang="zh-TW" sz="3000" dirty="0"/>
              <a:t>跳動大於</a:t>
            </a:r>
            <a:r>
              <a:rPr lang="en-US" altLang="zh-TW" sz="3000" dirty="0"/>
              <a:t>1σ</a:t>
            </a:r>
            <a:r>
              <a:rPr lang="zh-TW" altLang="zh-TW" sz="3000" dirty="0" smtClean="0"/>
              <a:t>之</a:t>
            </a:r>
            <a:r>
              <a:rPr lang="zh-TW" altLang="en-US" sz="3000" dirty="0" smtClean="0"/>
              <a:t>次數</a:t>
            </a:r>
            <a:r>
              <a:rPr lang="en-US" altLang="zh-TW" sz="3000" dirty="0" smtClean="0"/>
              <a:t>(IV)</a:t>
            </a:r>
            <a:endParaRPr lang="zh-TW" altLang="en-US" sz="3000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5" y="1268760"/>
            <a:ext cx="4320480" cy="2448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005064"/>
            <a:ext cx="4320481" cy="2517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文字方塊 2"/>
          <p:cNvSpPr txBox="1"/>
          <p:nvPr/>
        </p:nvSpPr>
        <p:spPr>
          <a:xfrm>
            <a:off x="5076056" y="1316375"/>
            <a:ext cx="3744416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/>
              <a:t>6</a:t>
            </a:r>
            <a:r>
              <a:rPr lang="zh-TW" altLang="zh-TW" dirty="0"/>
              <a:t>日</a:t>
            </a:r>
            <a:r>
              <a:rPr lang="en-US" altLang="zh-TW" dirty="0"/>
              <a:t>0000-1100Z </a:t>
            </a:r>
            <a:r>
              <a:rPr lang="zh-TW" altLang="zh-TW" dirty="0" smtClean="0"/>
              <a:t>風切期間，</a:t>
            </a:r>
            <a:endParaRPr lang="en-US" altLang="zh-TW" dirty="0" smtClean="0"/>
          </a:p>
          <a:p>
            <a:r>
              <a:rPr lang="en-US" altLang="zh-TW" dirty="0" smtClean="0"/>
              <a:t>R10</a:t>
            </a:r>
            <a:r>
              <a:rPr lang="zh-TW" altLang="en-US" dirty="0" smtClean="0"/>
              <a:t>，</a:t>
            </a:r>
            <a:r>
              <a:rPr lang="en-US" altLang="zh-TW" dirty="0" smtClean="0"/>
              <a:t> 0000-1100Z</a:t>
            </a:r>
            <a:r>
              <a:rPr lang="zh-TW" altLang="zh-TW" dirty="0" smtClean="0"/>
              <a:t>氣壓跳動</a:t>
            </a:r>
            <a:r>
              <a:rPr lang="en-US" altLang="zh-TW" dirty="0" smtClean="0"/>
              <a:t>&gt;1</a:t>
            </a:r>
            <a:r>
              <a:rPr lang="zh-TW" altLang="zh-TW" dirty="0"/>
              <a:t>σ之</a:t>
            </a:r>
            <a:r>
              <a:rPr lang="zh-TW" altLang="zh-TW" dirty="0" smtClean="0"/>
              <a:t>次數為</a:t>
            </a:r>
            <a:r>
              <a:rPr lang="en-US" altLang="zh-TW" dirty="0">
                <a:solidFill>
                  <a:srgbClr val="FF0000"/>
                </a:solidFill>
              </a:rPr>
              <a:t>6-174</a:t>
            </a:r>
            <a:r>
              <a:rPr lang="zh-TW" altLang="zh-TW" dirty="0" smtClean="0">
                <a:solidFill>
                  <a:srgbClr val="FF0000"/>
                </a:solidFill>
              </a:rPr>
              <a:t>次</a:t>
            </a:r>
            <a:r>
              <a:rPr lang="zh-TW" altLang="zh-TW" dirty="0" smtClean="0"/>
              <a:t> </a:t>
            </a:r>
            <a:r>
              <a:rPr lang="en-US" altLang="zh-TW" dirty="0" smtClean="0"/>
              <a:t>(R10</a:t>
            </a:r>
            <a:r>
              <a:rPr lang="zh-TW" altLang="en-US" dirty="0"/>
              <a:t>，</a:t>
            </a:r>
            <a:r>
              <a:rPr lang="en-US" altLang="zh-TW" dirty="0" smtClean="0"/>
              <a:t>0000-1100Z</a:t>
            </a:r>
            <a:r>
              <a:rPr lang="zh-TW" altLang="zh-TW" dirty="0" smtClean="0"/>
              <a:t>風速跳動</a:t>
            </a:r>
            <a:r>
              <a:rPr lang="en-US" altLang="zh-TW" dirty="0" smtClean="0"/>
              <a:t>&gt;1</a:t>
            </a:r>
            <a:r>
              <a:rPr lang="zh-TW" altLang="zh-TW" dirty="0"/>
              <a:t>σ之</a:t>
            </a:r>
            <a:r>
              <a:rPr lang="zh-TW" altLang="zh-TW" dirty="0" smtClean="0"/>
              <a:t>次數為</a:t>
            </a:r>
            <a:r>
              <a:rPr lang="en-US" altLang="zh-TW" dirty="0">
                <a:solidFill>
                  <a:srgbClr val="FF0000"/>
                </a:solidFill>
              </a:rPr>
              <a:t>2-50</a:t>
            </a:r>
            <a:r>
              <a:rPr lang="zh-TW" altLang="zh-TW" dirty="0" smtClean="0">
                <a:solidFill>
                  <a:srgbClr val="FF0000"/>
                </a:solidFill>
              </a:rPr>
              <a:t>次</a:t>
            </a:r>
            <a:r>
              <a:rPr lang="en-US" altLang="zh-TW" dirty="0" smtClean="0"/>
              <a:t>)</a:t>
            </a:r>
          </a:p>
          <a:p>
            <a:endParaRPr lang="en-US" altLang="zh-TW" dirty="0" smtClean="0"/>
          </a:p>
          <a:p>
            <a:r>
              <a:rPr lang="en-US" altLang="zh-TW" dirty="0" smtClean="0"/>
              <a:t>R28</a:t>
            </a:r>
            <a:r>
              <a:rPr lang="zh-TW" altLang="zh-TW" dirty="0"/>
              <a:t>於</a:t>
            </a:r>
            <a:r>
              <a:rPr lang="en-US" altLang="zh-TW" dirty="0" smtClean="0"/>
              <a:t>0000-1000Z</a:t>
            </a:r>
            <a:r>
              <a:rPr lang="zh-TW" altLang="zh-TW" dirty="0" smtClean="0"/>
              <a:t>氣壓跳動</a:t>
            </a:r>
            <a:r>
              <a:rPr lang="en-US" altLang="zh-TW" dirty="0" smtClean="0"/>
              <a:t>&gt;1</a:t>
            </a:r>
            <a:r>
              <a:rPr lang="zh-TW" altLang="zh-TW" dirty="0"/>
              <a:t>σ之</a:t>
            </a:r>
            <a:r>
              <a:rPr lang="zh-TW" altLang="zh-TW" dirty="0" smtClean="0"/>
              <a:t>次數為</a:t>
            </a:r>
            <a:r>
              <a:rPr lang="en-US" altLang="zh-TW" dirty="0">
                <a:solidFill>
                  <a:srgbClr val="FF0000"/>
                </a:solidFill>
              </a:rPr>
              <a:t>24-114</a:t>
            </a:r>
            <a:r>
              <a:rPr lang="zh-TW" altLang="zh-TW" dirty="0" smtClean="0">
                <a:solidFill>
                  <a:srgbClr val="FF0000"/>
                </a:solidFill>
              </a:rPr>
              <a:t>次</a:t>
            </a:r>
            <a:r>
              <a:rPr lang="zh-TW" altLang="zh-TW" dirty="0" smtClean="0"/>
              <a:t>。</a:t>
            </a:r>
            <a:r>
              <a:rPr lang="en-US" altLang="zh-TW" dirty="0" smtClean="0"/>
              <a:t>(0000-1100Z</a:t>
            </a:r>
            <a:r>
              <a:rPr lang="zh-TW" altLang="zh-TW" dirty="0" smtClean="0"/>
              <a:t>風速跳動</a:t>
            </a:r>
            <a:r>
              <a:rPr lang="en-US" altLang="zh-TW" dirty="0" smtClean="0"/>
              <a:t>&gt;1</a:t>
            </a:r>
            <a:r>
              <a:rPr lang="zh-TW" altLang="zh-TW" dirty="0"/>
              <a:t>σ之</a:t>
            </a:r>
            <a:r>
              <a:rPr lang="zh-TW" altLang="zh-TW" dirty="0" smtClean="0"/>
              <a:t>次數為</a:t>
            </a:r>
            <a:r>
              <a:rPr lang="en-US" altLang="zh-TW" dirty="0">
                <a:solidFill>
                  <a:srgbClr val="FF0000"/>
                </a:solidFill>
              </a:rPr>
              <a:t>1-88</a:t>
            </a:r>
            <a:r>
              <a:rPr lang="zh-TW" altLang="zh-TW" dirty="0" smtClean="0">
                <a:solidFill>
                  <a:srgbClr val="FF0000"/>
                </a:solidFill>
              </a:rPr>
              <a:t>次</a:t>
            </a:r>
            <a:r>
              <a:rPr lang="en-US" altLang="zh-TW" dirty="0" smtClean="0"/>
              <a:t>)</a:t>
            </a:r>
          </a:p>
          <a:p>
            <a:r>
              <a:rPr lang="zh-TW" altLang="zh-TW" dirty="0" smtClean="0"/>
              <a:t>氣象台</a:t>
            </a:r>
            <a:r>
              <a:rPr lang="zh-TW" altLang="zh-TW" dirty="0"/>
              <a:t>於</a:t>
            </a:r>
            <a:r>
              <a:rPr lang="en-US" altLang="zh-TW" dirty="0"/>
              <a:t>6</a:t>
            </a:r>
            <a:r>
              <a:rPr lang="zh-TW" altLang="zh-TW" dirty="0"/>
              <a:t>日</a:t>
            </a:r>
            <a:r>
              <a:rPr lang="en-US" altLang="zh-TW" dirty="0"/>
              <a:t>0000-1100Z</a:t>
            </a:r>
            <a:r>
              <a:rPr lang="zh-TW" altLang="zh-TW" dirty="0"/>
              <a:t>跑道</a:t>
            </a:r>
            <a:r>
              <a:rPr lang="en-US" altLang="zh-TW" dirty="0"/>
              <a:t>R28</a:t>
            </a:r>
            <a:r>
              <a:rPr lang="zh-TW" altLang="zh-TW" dirty="0"/>
              <a:t>有輕度到中度風切報告</a:t>
            </a:r>
            <a:r>
              <a:rPr lang="zh-TW" altLang="zh-TW" dirty="0" smtClean="0"/>
              <a:t>；</a:t>
            </a:r>
            <a:endParaRPr lang="en-US" altLang="zh-TW" dirty="0" smtClean="0"/>
          </a:p>
          <a:p>
            <a:r>
              <a:rPr lang="zh-TW" altLang="zh-TW" dirty="0" smtClean="0"/>
              <a:t>風切系統</a:t>
            </a:r>
            <a:r>
              <a:rPr lang="zh-TW" altLang="zh-TW" dirty="0"/>
              <a:t>於</a:t>
            </a:r>
            <a:r>
              <a:rPr lang="en-US" altLang="zh-TW" dirty="0"/>
              <a:t>6</a:t>
            </a:r>
            <a:r>
              <a:rPr lang="zh-TW" altLang="zh-TW" dirty="0"/>
              <a:t>日</a:t>
            </a:r>
            <a:r>
              <a:rPr lang="en-US" altLang="zh-TW" dirty="0" smtClean="0"/>
              <a:t>0500-1000Z</a:t>
            </a:r>
            <a:r>
              <a:rPr lang="zh-TW" altLang="zh-TW" dirty="0" smtClean="0"/>
              <a:t>發出</a:t>
            </a:r>
            <a:r>
              <a:rPr lang="zh-TW" altLang="zh-TW" dirty="0"/>
              <a:t>風切警告</a:t>
            </a:r>
            <a:r>
              <a:rPr lang="en-US" altLang="zh-TW" dirty="0">
                <a:solidFill>
                  <a:srgbClr val="FF0000"/>
                </a:solidFill>
              </a:rPr>
              <a:t>3-293</a:t>
            </a:r>
            <a:r>
              <a:rPr lang="zh-TW" altLang="zh-TW" dirty="0">
                <a:solidFill>
                  <a:srgbClr val="FF0000"/>
                </a:solidFill>
              </a:rPr>
              <a:t>次</a:t>
            </a:r>
            <a:r>
              <a:rPr lang="zh-TW" altLang="zh-TW" dirty="0" smtClean="0"/>
              <a:t>，</a:t>
            </a:r>
            <a:r>
              <a:rPr lang="en-US" altLang="zh-TW" dirty="0" smtClean="0">
                <a:sym typeface="Wingdings" panose="05000000000000000000" pitchFamily="2" charset="2"/>
              </a:rPr>
              <a:t></a:t>
            </a:r>
            <a:r>
              <a:rPr lang="zh-TW" altLang="zh-TW" dirty="0" smtClean="0"/>
              <a:t>中度</a:t>
            </a:r>
            <a:r>
              <a:rPr lang="zh-TW" altLang="zh-TW" dirty="0"/>
              <a:t>風切</a:t>
            </a:r>
            <a:r>
              <a:rPr lang="zh-TW" altLang="zh-TW" dirty="0" smtClean="0"/>
              <a:t>警告各</a:t>
            </a:r>
            <a:r>
              <a:rPr lang="zh-TW" altLang="zh-TW" dirty="0"/>
              <a:t>發出</a:t>
            </a:r>
            <a:r>
              <a:rPr lang="en-US" altLang="zh-TW" dirty="0">
                <a:solidFill>
                  <a:srgbClr val="FF0000"/>
                </a:solidFill>
              </a:rPr>
              <a:t>3-218</a:t>
            </a:r>
            <a:r>
              <a:rPr lang="zh-TW" altLang="zh-TW" dirty="0">
                <a:solidFill>
                  <a:srgbClr val="FF0000"/>
                </a:solidFill>
              </a:rPr>
              <a:t>次</a:t>
            </a:r>
            <a:r>
              <a:rPr lang="zh-TW" altLang="zh-TW" dirty="0"/>
              <a:t>，於</a:t>
            </a:r>
            <a:r>
              <a:rPr lang="en-US" altLang="zh-TW" dirty="0">
                <a:solidFill>
                  <a:srgbClr val="FF0000"/>
                </a:solidFill>
              </a:rPr>
              <a:t>0500-0600Z</a:t>
            </a:r>
            <a:r>
              <a:rPr lang="zh-TW" altLang="zh-TW" dirty="0">
                <a:solidFill>
                  <a:srgbClr val="FF0000"/>
                </a:solidFill>
              </a:rPr>
              <a:t>和</a:t>
            </a:r>
            <a:r>
              <a:rPr lang="en-US" altLang="zh-TW" dirty="0">
                <a:solidFill>
                  <a:srgbClr val="FF0000"/>
                </a:solidFill>
              </a:rPr>
              <a:t>0800Z</a:t>
            </a:r>
            <a:r>
              <a:rPr lang="zh-TW" altLang="zh-TW" dirty="0"/>
              <a:t>各發出強烈風切警告</a:t>
            </a:r>
            <a:r>
              <a:rPr lang="en-US" altLang="zh-TW" dirty="0"/>
              <a:t> </a:t>
            </a:r>
            <a:r>
              <a:rPr lang="en-US" altLang="zh-TW" dirty="0">
                <a:solidFill>
                  <a:srgbClr val="FF0000"/>
                </a:solidFill>
              </a:rPr>
              <a:t>16</a:t>
            </a:r>
            <a:r>
              <a:rPr lang="zh-TW" altLang="zh-TW" dirty="0">
                <a:solidFill>
                  <a:srgbClr val="FF0000"/>
                </a:solidFill>
              </a:rPr>
              <a:t>次、</a:t>
            </a:r>
            <a:r>
              <a:rPr lang="en-US" altLang="zh-TW" dirty="0">
                <a:solidFill>
                  <a:srgbClr val="FF0000"/>
                </a:solidFill>
              </a:rPr>
              <a:t>14</a:t>
            </a:r>
            <a:r>
              <a:rPr lang="zh-TW" altLang="zh-TW" dirty="0">
                <a:solidFill>
                  <a:srgbClr val="FF0000"/>
                </a:solidFill>
              </a:rPr>
              <a:t>次和</a:t>
            </a:r>
            <a:r>
              <a:rPr lang="en-US" altLang="zh-TW" dirty="0">
                <a:solidFill>
                  <a:srgbClr val="FF0000"/>
                </a:solidFill>
              </a:rPr>
              <a:t>2</a:t>
            </a:r>
            <a:r>
              <a:rPr lang="zh-TW" altLang="zh-TW" dirty="0">
                <a:solidFill>
                  <a:srgbClr val="FF0000"/>
                </a:solidFill>
              </a:rPr>
              <a:t>次</a:t>
            </a:r>
            <a:r>
              <a:rPr lang="zh-TW" altLang="zh-TW" dirty="0"/>
              <a:t>之多</a:t>
            </a:r>
            <a:r>
              <a:rPr lang="zh-TW" altLang="zh-TW" dirty="0" smtClean="0"/>
              <a:t>。</a:t>
            </a:r>
            <a:endParaRPr lang="en-US" altLang="zh-TW" dirty="0" smtClean="0"/>
          </a:p>
          <a:p>
            <a:r>
              <a:rPr lang="zh-TW" altLang="zh-TW" dirty="0" smtClean="0"/>
              <a:t>顯示</a:t>
            </a:r>
            <a:r>
              <a:rPr lang="zh-TW" altLang="zh-TW" dirty="0"/>
              <a:t>氣壓跳動</a:t>
            </a:r>
            <a:r>
              <a:rPr lang="zh-TW" altLang="zh-TW" dirty="0" smtClean="0"/>
              <a:t>次數</a:t>
            </a:r>
            <a:r>
              <a:rPr lang="zh-TW" altLang="en-US" dirty="0"/>
              <a:t>越</a:t>
            </a:r>
            <a:r>
              <a:rPr lang="zh-TW" altLang="zh-TW" dirty="0" smtClean="0"/>
              <a:t>多</a:t>
            </a:r>
            <a:r>
              <a:rPr lang="zh-TW" altLang="zh-TW" dirty="0"/>
              <a:t>，風</a:t>
            </a:r>
            <a:r>
              <a:rPr lang="zh-TW" altLang="zh-TW" dirty="0" smtClean="0"/>
              <a:t>切</a:t>
            </a:r>
            <a:r>
              <a:rPr lang="zh-TW" altLang="en-US" dirty="0" smtClean="0"/>
              <a:t>越</a:t>
            </a:r>
            <a:r>
              <a:rPr lang="zh-TW" altLang="zh-TW" dirty="0" smtClean="0"/>
              <a:t>頻繁</a:t>
            </a:r>
            <a:r>
              <a:rPr lang="zh-TW" altLang="zh-TW" dirty="0"/>
              <a:t>，</a:t>
            </a:r>
            <a:r>
              <a:rPr lang="zh-TW" altLang="zh-TW" dirty="0" smtClean="0"/>
              <a:t>強度</a:t>
            </a:r>
            <a:r>
              <a:rPr lang="zh-TW" altLang="en-US" dirty="0" smtClean="0"/>
              <a:t>越</a:t>
            </a:r>
            <a:r>
              <a:rPr lang="zh-TW" altLang="zh-TW" dirty="0" smtClean="0"/>
              <a:t>強</a:t>
            </a:r>
            <a:r>
              <a:rPr lang="zh-TW" altLang="zh-TW" dirty="0"/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3535063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/>
          </a:bodyPr>
          <a:lstStyle/>
          <a:p>
            <a:r>
              <a:rPr lang="en-US" altLang="zh-TW" sz="3000" dirty="0"/>
              <a:t>10</a:t>
            </a:r>
            <a:r>
              <a:rPr lang="zh-TW" altLang="zh-TW" sz="3000" dirty="0"/>
              <a:t>月</a:t>
            </a:r>
            <a:r>
              <a:rPr lang="en-US" altLang="zh-TW" sz="3000" dirty="0"/>
              <a:t>5-6</a:t>
            </a:r>
            <a:r>
              <a:rPr lang="zh-TW" altLang="zh-TW" sz="3000" dirty="0" smtClean="0"/>
              <a:t>日氣壓</a:t>
            </a:r>
            <a:r>
              <a:rPr lang="zh-TW" altLang="zh-TW" sz="3000" dirty="0"/>
              <a:t>跳動大於</a:t>
            </a:r>
            <a:r>
              <a:rPr lang="en-US" altLang="zh-TW" sz="3000" dirty="0"/>
              <a:t>1σ</a:t>
            </a:r>
            <a:r>
              <a:rPr lang="zh-TW" altLang="zh-TW" sz="3000" dirty="0" smtClean="0"/>
              <a:t>之</a:t>
            </a:r>
            <a:r>
              <a:rPr lang="zh-TW" altLang="en-US" sz="3000" dirty="0" smtClean="0"/>
              <a:t>次數</a:t>
            </a:r>
            <a:r>
              <a:rPr lang="en-US" altLang="zh-TW" sz="3000" dirty="0" smtClean="0"/>
              <a:t>(V)</a:t>
            </a:r>
            <a:endParaRPr lang="zh-TW" altLang="en-US" sz="3000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268760"/>
            <a:ext cx="4883319" cy="2448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005064"/>
            <a:ext cx="4824536" cy="2517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文字方塊 2"/>
          <p:cNvSpPr txBox="1"/>
          <p:nvPr/>
        </p:nvSpPr>
        <p:spPr>
          <a:xfrm>
            <a:off x="5580112" y="1268760"/>
            <a:ext cx="3240360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zh-TW" dirty="0"/>
              <a:t>顯示</a:t>
            </a:r>
            <a:r>
              <a:rPr lang="en-US" altLang="zh-TW" dirty="0"/>
              <a:t>6</a:t>
            </a:r>
            <a:r>
              <a:rPr lang="zh-TW" altLang="zh-TW" dirty="0"/>
              <a:t>日</a:t>
            </a:r>
            <a:r>
              <a:rPr lang="en-US" altLang="zh-TW" dirty="0"/>
              <a:t>0000-1100Z</a:t>
            </a:r>
            <a:r>
              <a:rPr lang="zh-TW" altLang="zh-TW" dirty="0" smtClean="0"/>
              <a:t>颱風侵襲</a:t>
            </a:r>
            <a:r>
              <a:rPr lang="zh-TW" altLang="zh-TW" dirty="0"/>
              <a:t>階段</a:t>
            </a:r>
            <a:r>
              <a:rPr lang="zh-TW" altLang="zh-TW" dirty="0" smtClean="0"/>
              <a:t>，</a:t>
            </a:r>
            <a:endParaRPr lang="en-US" altLang="zh-TW" dirty="0" smtClean="0"/>
          </a:p>
          <a:p>
            <a:r>
              <a:rPr lang="en-US" altLang="zh-TW" dirty="0" smtClean="0"/>
              <a:t>R10</a:t>
            </a:r>
            <a:r>
              <a:rPr lang="zh-TW" altLang="zh-TW" dirty="0"/>
              <a:t>和</a:t>
            </a:r>
            <a:r>
              <a:rPr lang="en-US" altLang="zh-TW" dirty="0"/>
              <a:t>R28</a:t>
            </a:r>
            <a:r>
              <a:rPr lang="zh-TW" altLang="zh-TW" dirty="0">
                <a:solidFill>
                  <a:srgbClr val="FF0000"/>
                </a:solidFill>
              </a:rPr>
              <a:t>氣壓</a:t>
            </a:r>
            <a:r>
              <a:rPr lang="zh-TW" altLang="zh-TW" dirty="0" smtClean="0">
                <a:solidFill>
                  <a:srgbClr val="FF0000"/>
                </a:solidFill>
              </a:rPr>
              <a:t>跳動</a:t>
            </a:r>
            <a:r>
              <a:rPr lang="en-US" altLang="zh-TW" dirty="0" smtClean="0">
                <a:solidFill>
                  <a:srgbClr val="FF0000"/>
                </a:solidFill>
              </a:rPr>
              <a:t>&gt;1</a:t>
            </a:r>
            <a:r>
              <a:rPr lang="zh-TW" altLang="zh-TW" dirty="0">
                <a:solidFill>
                  <a:srgbClr val="FF0000"/>
                </a:solidFill>
              </a:rPr>
              <a:t>σ之時段和頻率，與機場有風切紀錄之時段和頻率完全符合</a:t>
            </a:r>
            <a:r>
              <a:rPr lang="zh-TW" altLang="zh-TW" dirty="0"/>
              <a:t>，尤其在</a:t>
            </a:r>
            <a:r>
              <a:rPr lang="en-US" altLang="zh-TW" dirty="0">
                <a:solidFill>
                  <a:srgbClr val="FF0000"/>
                </a:solidFill>
              </a:rPr>
              <a:t>0100-0300Z</a:t>
            </a:r>
            <a:r>
              <a:rPr lang="zh-TW" altLang="zh-TW" dirty="0">
                <a:solidFill>
                  <a:srgbClr val="FF0000"/>
                </a:solidFill>
              </a:rPr>
              <a:t>和</a:t>
            </a:r>
            <a:r>
              <a:rPr lang="en-US" altLang="zh-TW" dirty="0">
                <a:solidFill>
                  <a:srgbClr val="FF0000"/>
                </a:solidFill>
              </a:rPr>
              <a:t>0500-0600Z</a:t>
            </a:r>
            <a:r>
              <a:rPr lang="zh-TW" altLang="zh-TW" dirty="0"/>
              <a:t>氣壓</a:t>
            </a:r>
            <a:r>
              <a:rPr lang="zh-TW" altLang="zh-TW" dirty="0" smtClean="0"/>
              <a:t>跳動</a:t>
            </a:r>
            <a:r>
              <a:rPr lang="en-US" altLang="zh-TW" dirty="0" smtClean="0"/>
              <a:t>&gt;1</a:t>
            </a:r>
            <a:r>
              <a:rPr lang="zh-TW" altLang="zh-TW" dirty="0"/>
              <a:t>σ，每小時各出現</a:t>
            </a:r>
            <a:r>
              <a:rPr lang="en-US" altLang="zh-TW" dirty="0">
                <a:solidFill>
                  <a:srgbClr val="FF0000"/>
                </a:solidFill>
              </a:rPr>
              <a:t>100</a:t>
            </a:r>
            <a:r>
              <a:rPr lang="zh-TW" altLang="zh-TW" dirty="0">
                <a:solidFill>
                  <a:srgbClr val="FF0000"/>
                </a:solidFill>
              </a:rPr>
              <a:t>次以上</a:t>
            </a:r>
            <a:r>
              <a:rPr lang="zh-TW" altLang="zh-TW" dirty="0"/>
              <a:t>，於</a:t>
            </a:r>
            <a:r>
              <a:rPr lang="en-US" altLang="zh-TW" dirty="0">
                <a:solidFill>
                  <a:srgbClr val="FF0000"/>
                </a:solidFill>
              </a:rPr>
              <a:t>0500Z</a:t>
            </a:r>
            <a:r>
              <a:rPr lang="zh-TW" altLang="zh-TW" dirty="0"/>
              <a:t>高達</a:t>
            </a:r>
            <a:r>
              <a:rPr lang="en-US" altLang="zh-TW" dirty="0">
                <a:solidFill>
                  <a:srgbClr val="FF0000"/>
                </a:solidFill>
              </a:rPr>
              <a:t>174</a:t>
            </a:r>
            <a:r>
              <a:rPr lang="zh-TW" altLang="zh-TW" dirty="0">
                <a:solidFill>
                  <a:srgbClr val="FF0000"/>
                </a:solidFill>
              </a:rPr>
              <a:t>次</a:t>
            </a:r>
            <a:r>
              <a:rPr lang="zh-TW" altLang="zh-TW" dirty="0" smtClean="0"/>
              <a:t>。</a:t>
            </a:r>
            <a:endParaRPr lang="en-US" altLang="zh-TW" dirty="0" smtClean="0"/>
          </a:p>
          <a:p>
            <a:r>
              <a:rPr lang="zh-TW" altLang="zh-TW" dirty="0" smtClean="0"/>
              <a:t>此</a:t>
            </a:r>
            <a:r>
              <a:rPr lang="zh-TW" altLang="zh-TW" dirty="0"/>
              <a:t>時段氣象台也有輕度或中度風切紀錄，</a:t>
            </a:r>
            <a:r>
              <a:rPr lang="zh-TW" altLang="zh-TW" dirty="0">
                <a:solidFill>
                  <a:srgbClr val="FF0000"/>
                </a:solidFill>
              </a:rPr>
              <a:t>但是風切警告系統於</a:t>
            </a:r>
            <a:r>
              <a:rPr lang="en-US" altLang="zh-TW" dirty="0">
                <a:solidFill>
                  <a:srgbClr val="FF0000"/>
                </a:solidFill>
              </a:rPr>
              <a:t>0000-0400Z</a:t>
            </a:r>
            <a:r>
              <a:rPr lang="zh-TW" altLang="zh-TW" dirty="0">
                <a:solidFill>
                  <a:srgbClr val="FF0000"/>
                </a:solidFill>
              </a:rPr>
              <a:t>卻沒有發布風切警告</a:t>
            </a:r>
            <a:r>
              <a:rPr lang="zh-TW" altLang="zh-TW" dirty="0" smtClean="0">
                <a:solidFill>
                  <a:srgbClr val="FF0000"/>
                </a:solidFill>
              </a:rPr>
              <a:t>。</a:t>
            </a:r>
            <a:endParaRPr lang="en-US" altLang="zh-TW" dirty="0" smtClean="0">
              <a:solidFill>
                <a:srgbClr val="FF0000"/>
              </a:solidFill>
            </a:endParaRPr>
          </a:p>
          <a:p>
            <a:r>
              <a:rPr lang="en-US" altLang="zh-TW" dirty="0"/>
              <a:t>6</a:t>
            </a:r>
            <a:r>
              <a:rPr lang="zh-TW" altLang="zh-TW" dirty="0"/>
              <a:t>日</a:t>
            </a:r>
            <a:r>
              <a:rPr lang="en-US" altLang="zh-TW" dirty="0"/>
              <a:t>1200-2300Z</a:t>
            </a:r>
            <a:r>
              <a:rPr lang="zh-TW" altLang="zh-TW" dirty="0" smtClean="0"/>
              <a:t>颱風脫離</a:t>
            </a:r>
            <a:r>
              <a:rPr lang="zh-TW" altLang="zh-TW" dirty="0"/>
              <a:t>階段，除了在</a:t>
            </a:r>
            <a:r>
              <a:rPr lang="en-US" altLang="zh-TW" dirty="0"/>
              <a:t>1200-1300Z</a:t>
            </a:r>
            <a:r>
              <a:rPr lang="zh-TW" altLang="zh-TW" dirty="0"/>
              <a:t>氣壓跳動</a:t>
            </a:r>
            <a:r>
              <a:rPr lang="en-US" altLang="zh-TW" dirty="0"/>
              <a:t>&gt;1</a:t>
            </a:r>
            <a:r>
              <a:rPr lang="zh-TW" altLang="zh-TW" dirty="0"/>
              <a:t>σ，每小時各出現</a:t>
            </a:r>
            <a:r>
              <a:rPr lang="en-US" altLang="zh-TW" dirty="0"/>
              <a:t>6</a:t>
            </a:r>
            <a:r>
              <a:rPr lang="zh-TW" altLang="zh-TW" dirty="0"/>
              <a:t>次，但是機場沒有出現風切之外，</a:t>
            </a:r>
            <a:endParaRPr lang="en-US" altLang="zh-TW" dirty="0"/>
          </a:p>
          <a:p>
            <a:r>
              <a:rPr lang="zh-TW" altLang="zh-TW" dirty="0"/>
              <a:t>其餘時間</a:t>
            </a:r>
            <a:r>
              <a:rPr lang="zh-TW" altLang="zh-TW" dirty="0">
                <a:solidFill>
                  <a:srgbClr val="FF0000"/>
                </a:solidFill>
              </a:rPr>
              <a:t>氣壓跳動沒有</a:t>
            </a:r>
            <a:r>
              <a:rPr lang="en-US" altLang="zh-TW" dirty="0">
                <a:solidFill>
                  <a:srgbClr val="FF0000"/>
                </a:solidFill>
              </a:rPr>
              <a:t>&gt;1</a:t>
            </a:r>
            <a:r>
              <a:rPr lang="zh-TW" altLang="zh-TW" dirty="0">
                <a:solidFill>
                  <a:srgbClr val="FF0000"/>
                </a:solidFill>
              </a:rPr>
              <a:t>σ，機場也沒有出現風切現象，彼此非常有一致性</a:t>
            </a:r>
            <a:r>
              <a:rPr lang="zh-TW" altLang="zh-TW" dirty="0" smtClean="0"/>
              <a:t>。</a:t>
            </a:r>
            <a:endParaRPr lang="zh-TW" altLang="zh-TW" dirty="0"/>
          </a:p>
        </p:txBody>
      </p:sp>
    </p:spTree>
    <p:extLst>
      <p:ext uri="{BB962C8B-B14F-4D97-AF65-F5344CB8AC3E}">
        <p14:creationId xmlns:p14="http://schemas.microsoft.com/office/powerpoint/2010/main" val="2360722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3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討論</a:t>
            </a:r>
            <a:r>
              <a:rPr lang="en-US" altLang="zh-TW" sz="3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(I)</a:t>
            </a:r>
            <a:endParaRPr lang="zh-TW" altLang="en-US" sz="3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fontAlgn="b"/>
            <a:r>
              <a:rPr lang="en-US" altLang="zh-TW" dirty="0" err="1">
                <a:latin typeface="標楷體" panose="03000509000000000000" pitchFamily="65" charset="-120"/>
                <a:ea typeface="標楷體" panose="03000509000000000000" pitchFamily="65" charset="-120"/>
              </a:rPr>
              <a:t>Bedard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(1977)</a:t>
            </a:r>
            <a:r>
              <a:rPr lang="zh-TW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研究顯示氣壓跳</a:t>
            </a:r>
            <a:r>
              <a:rPr lang="zh-TW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升為</a:t>
            </a:r>
            <a:r>
              <a:rPr lang="zh-TW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每分鐘氣壓上升高過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0.169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dirty="0" err="1" smtClean="0">
                <a:latin typeface="標楷體" panose="03000509000000000000" pitchFamily="65" charset="-120"/>
                <a:ea typeface="標楷體" panose="03000509000000000000" pitchFamily="65" charset="-120"/>
              </a:rPr>
              <a:t>hPa</a:t>
            </a:r>
            <a:r>
              <a:rPr lang="zh-TW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，這</a:t>
            </a:r>
            <a:r>
              <a:rPr lang="zh-TW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種現象</a:t>
            </a:r>
            <a:r>
              <a:rPr lang="zh-TW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，通常在雷雨陣風鋒面可以觀測到的現象。氣壓跳升的時間和幅度，可以偵測到的是</a:t>
            </a:r>
            <a:r>
              <a:rPr lang="en-US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</a:t>
            </a:r>
            <a:r>
              <a:rPr lang="zh-TW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分鐘內氣壓突然上升</a:t>
            </a:r>
            <a:r>
              <a:rPr lang="en-US" altLang="zh-TW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0.5</a:t>
            </a:r>
            <a:r>
              <a:rPr lang="zh-TW" altLang="en-US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dirty="0" err="1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hPa</a:t>
            </a:r>
            <a:r>
              <a:rPr lang="zh-TW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fontAlgn="b"/>
            <a:r>
              <a:rPr lang="en-US" altLang="zh-TW" dirty="0" err="1" smtClean="0">
                <a:latin typeface="標楷體" panose="03000509000000000000" pitchFamily="65" charset="-120"/>
                <a:ea typeface="標楷體" panose="03000509000000000000" pitchFamily="65" charset="-120"/>
              </a:rPr>
              <a:t>Shreffer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and </a:t>
            </a:r>
            <a:r>
              <a:rPr lang="en-US" altLang="zh-TW" dirty="0" err="1" smtClean="0">
                <a:latin typeface="標楷體" panose="03000509000000000000" pitchFamily="65" charset="-120"/>
                <a:ea typeface="標楷體" panose="03000509000000000000" pitchFamily="65" charset="-120"/>
              </a:rPr>
              <a:t>Binkowski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1981)</a:t>
            </a:r>
            <a:r>
              <a:rPr lang="zh-TW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觀測到</a:t>
            </a:r>
            <a:r>
              <a:rPr lang="zh-TW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雷暴雨外流引發氣壓上升</a:t>
            </a:r>
            <a:r>
              <a:rPr lang="en-US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1.5hPa</a:t>
            </a:r>
            <a:r>
              <a:rPr lang="zh-TW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fontAlgn="b"/>
            <a:r>
              <a:rPr lang="en-US" altLang="zh-TW" dirty="0" err="1" smtClean="0">
                <a:latin typeface="標楷體" panose="03000509000000000000" pitchFamily="65" charset="-120"/>
                <a:ea typeface="標楷體" panose="03000509000000000000" pitchFamily="65" charset="-120"/>
              </a:rPr>
              <a:t>Wakimoto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(1982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認為氣壓變化由降而升，再由升而趨正常，整個過程所需時間約為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 15 </a:t>
            </a:r>
            <a:r>
              <a:rPr lang="zh-TW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分鐘，雷雨發生，</a:t>
            </a:r>
            <a:r>
              <a:rPr lang="zh-TW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短時間氣壓會有</a:t>
            </a:r>
            <a:r>
              <a:rPr lang="en-US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5-7hPa </a:t>
            </a:r>
            <a:r>
              <a:rPr lang="zh-TW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之變化</a:t>
            </a:r>
            <a:r>
              <a:rPr lang="zh-TW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fontAlgn="b"/>
            <a:r>
              <a:rPr lang="zh-TW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蒲</a:t>
            </a:r>
            <a:r>
              <a:rPr lang="zh-TW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等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(2015)</a:t>
            </a:r>
            <a:r>
              <a:rPr lang="zh-TW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顯示颱風暴風圈侵襲期間松山機場氣壓</a:t>
            </a:r>
            <a:r>
              <a:rPr lang="zh-TW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每分鐘最大跳動幅度，會有</a:t>
            </a:r>
            <a:r>
              <a:rPr lang="en-US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+2.6hPa</a:t>
            </a:r>
            <a:r>
              <a:rPr lang="zh-TW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或</a:t>
            </a:r>
            <a:r>
              <a:rPr lang="en-US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-1.3hPa</a:t>
            </a:r>
            <a:r>
              <a:rPr lang="zh-TW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之變化</a:t>
            </a:r>
            <a:r>
              <a:rPr lang="zh-TW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，同時</a:t>
            </a:r>
            <a:r>
              <a:rPr lang="zh-TW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伴隨頻繁和強烈低空風切發生</a:t>
            </a:r>
            <a:r>
              <a:rPr lang="zh-TW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fontAlgn="b"/>
            <a:r>
              <a:rPr lang="zh-TW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本文</a:t>
            </a:r>
            <a:r>
              <a:rPr lang="zh-TW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分析顯示亦然，在菲特颱風暴風圈籠罩期間松山機場氣壓</a:t>
            </a:r>
            <a:r>
              <a:rPr lang="zh-TW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每分鐘最大跳動幅度會有</a:t>
            </a:r>
            <a:r>
              <a:rPr lang="en-US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0.5~0.6hPa</a:t>
            </a:r>
            <a:r>
              <a:rPr lang="zh-TW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之變化，同時也伴隨頻繁低空風切發生。</a:t>
            </a:r>
          </a:p>
        </p:txBody>
      </p:sp>
    </p:spTree>
    <p:extLst>
      <p:ext uri="{BB962C8B-B14F-4D97-AF65-F5344CB8AC3E}">
        <p14:creationId xmlns:p14="http://schemas.microsoft.com/office/powerpoint/2010/main" val="221779778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3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討論</a:t>
            </a:r>
            <a:r>
              <a:rPr lang="en-US" altLang="zh-TW" sz="3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(II)</a:t>
            </a:r>
            <a:endParaRPr lang="zh-TW" altLang="en-US" sz="3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fontAlgn="b"/>
            <a:r>
              <a:rPr lang="en-US" altLang="zh-TW" sz="2400" dirty="0" err="1">
                <a:latin typeface="標楷體" panose="03000509000000000000" pitchFamily="65" charset="-120"/>
                <a:ea typeface="標楷體" panose="03000509000000000000" pitchFamily="65" charset="-120"/>
              </a:rPr>
              <a:t>Viana</a:t>
            </a:r>
            <a:r>
              <a:rPr lang="en-US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, et al. (2007)</a:t>
            </a:r>
            <a:r>
              <a:rPr lang="zh-TW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以小尺度和短時間地面氣壓</a:t>
            </a:r>
            <a:r>
              <a:rPr lang="zh-TW" altLang="zh-TW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跳動來</a:t>
            </a:r>
            <a:r>
              <a:rPr lang="zh-TW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研究大氣邊界</a:t>
            </a:r>
            <a:r>
              <a:rPr lang="zh-TW" altLang="zh-TW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層之</a:t>
            </a:r>
            <a:r>
              <a:rPr lang="zh-TW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特性。並分析標準差</a:t>
            </a:r>
            <a:r>
              <a:rPr lang="en-US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σ</a:t>
            </a:r>
            <a:r>
              <a:rPr lang="en-US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與亂流之相關，認為</a:t>
            </a:r>
            <a:r>
              <a:rPr lang="zh-TW" altLang="zh-TW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風切控制了氣壓的跳動</a:t>
            </a:r>
            <a:r>
              <a:rPr lang="zh-TW" altLang="zh-TW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sz="24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fontAlgn="b"/>
            <a:r>
              <a:rPr lang="zh-TW" altLang="zh-TW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蒲</a:t>
            </a:r>
            <a:r>
              <a:rPr lang="zh-TW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等</a:t>
            </a:r>
            <a:r>
              <a:rPr lang="en-US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(2015)</a:t>
            </a:r>
            <a:r>
              <a:rPr lang="zh-TW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與本文以</a:t>
            </a:r>
            <a:r>
              <a:rPr lang="zh-TW" altLang="zh-TW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氣壓跳動</a:t>
            </a:r>
            <a:r>
              <a:rPr lang="zh-TW" altLang="zh-TW" sz="24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範圍</a:t>
            </a:r>
            <a:r>
              <a:rPr lang="en-US" altLang="zh-TW" sz="24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&gt;1</a:t>
            </a:r>
            <a:r>
              <a:rPr lang="zh-TW" altLang="zh-TW" sz="24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個</a:t>
            </a:r>
            <a:r>
              <a:rPr lang="zh-TW" altLang="zh-TW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σ</a:t>
            </a:r>
            <a:r>
              <a:rPr lang="en-US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) </a:t>
            </a:r>
            <a:r>
              <a:rPr lang="zh-TW" altLang="zh-TW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lang="zh-TW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其</a:t>
            </a:r>
            <a:r>
              <a:rPr lang="zh-TW" altLang="zh-TW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發生時段和次數與機場低空風切發生時段相當符合</a:t>
            </a:r>
            <a:r>
              <a:rPr lang="zh-TW" altLang="zh-TW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同時</a:t>
            </a:r>
            <a:r>
              <a:rPr lang="zh-TW" altLang="zh-TW" sz="24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以</a:t>
            </a:r>
            <a:r>
              <a:rPr lang="zh-TW" altLang="zh-TW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風速和氣壓每秒或每分鐘</a:t>
            </a:r>
            <a:r>
              <a:rPr lang="zh-TW" altLang="zh-TW" sz="24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跳動</a:t>
            </a:r>
            <a:r>
              <a:rPr lang="en-US" altLang="zh-TW" sz="24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&gt;1</a:t>
            </a:r>
            <a:r>
              <a:rPr lang="zh-TW" altLang="zh-TW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σ之時段和次數，都能監測大部分低空風切現象</a:t>
            </a:r>
            <a:r>
              <a:rPr lang="en-US" altLang="zh-TW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zh-TW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包含飛行員有風切報告</a:t>
            </a:r>
            <a:r>
              <a:rPr lang="en-US" altLang="zh-TW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zh-TW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之發生</a:t>
            </a:r>
            <a:r>
              <a:rPr lang="zh-TW" altLang="zh-TW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endParaRPr lang="en-US" altLang="zh-TW" sz="24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fontAlgn="b"/>
            <a:r>
              <a:rPr lang="zh-TW" altLang="zh-TW" sz="24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顯見以</a:t>
            </a:r>
            <a:r>
              <a:rPr lang="en-US" altLang="zh-TW" sz="24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&gt;1</a:t>
            </a:r>
            <a:r>
              <a:rPr lang="zh-TW" altLang="zh-TW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σ為標準來偵測低空風切是可行的方法之一。</a:t>
            </a:r>
          </a:p>
        </p:txBody>
      </p:sp>
    </p:spTree>
    <p:extLst>
      <p:ext uri="{BB962C8B-B14F-4D97-AF65-F5344CB8AC3E}">
        <p14:creationId xmlns:p14="http://schemas.microsoft.com/office/powerpoint/2010/main" val="282263534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3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討論</a:t>
            </a:r>
            <a:r>
              <a:rPr lang="en-US" altLang="zh-TW" sz="3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(III)</a:t>
            </a:r>
            <a:endParaRPr lang="zh-TW" altLang="en-US" sz="3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LLWAS-III</a:t>
            </a:r>
            <a:r>
              <a:rPr lang="zh-TW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系統以數十個測風儀中的一個觀測到風場與所有測風儀的</a:t>
            </a:r>
            <a:r>
              <a:rPr lang="zh-TW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平均風場有</a:t>
            </a:r>
            <a:r>
              <a:rPr lang="en-US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15 KT</a:t>
            </a:r>
            <a:r>
              <a:rPr lang="zh-TW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的差值時</a:t>
            </a:r>
            <a:r>
              <a:rPr lang="zh-TW" altLang="zh-TW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，系統</a:t>
            </a:r>
            <a:r>
              <a:rPr lang="zh-TW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即時發出風切警告</a:t>
            </a:r>
            <a:r>
              <a:rPr lang="zh-TW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陳</a:t>
            </a:r>
            <a:r>
              <a:rPr lang="zh-TW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與袁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(2014)</a:t>
            </a:r>
            <a:r>
              <a:rPr lang="zh-TW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使用診斷數學模式和測風儀，來克服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LLWAS</a:t>
            </a:r>
            <a:r>
              <a:rPr lang="zh-TW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無法監測的「盲區」</a:t>
            </a:r>
            <a:r>
              <a:rPr lang="zh-TW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。以</a:t>
            </a:r>
            <a:r>
              <a:rPr lang="zh-TW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相鄰兩個測風儀所測得風速訊號相減值，代表跑道上的風速變化，</a:t>
            </a:r>
            <a:r>
              <a:rPr lang="zh-TW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風速變化量達</a:t>
            </a:r>
            <a:r>
              <a:rPr lang="en-US" altLang="zh-TW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15KT</a:t>
            </a:r>
            <a:r>
              <a:rPr lang="zh-TW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lang="zh-TW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是輕度低空風切警報之發布標準</a:t>
            </a:r>
            <a:r>
              <a:rPr lang="zh-TW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蒲</a:t>
            </a:r>
            <a:r>
              <a:rPr lang="zh-TW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等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(2015)</a:t>
            </a:r>
            <a:r>
              <a:rPr lang="zh-TW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顯示在颱風暴風圈侵襲期間松山</a:t>
            </a:r>
            <a:r>
              <a:rPr lang="zh-TW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機場</a:t>
            </a:r>
            <a:r>
              <a:rPr lang="en-US" altLang="zh-TW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R10</a:t>
            </a:r>
            <a:r>
              <a:rPr lang="zh-TW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和</a:t>
            </a:r>
            <a:r>
              <a:rPr lang="en-US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R28</a:t>
            </a:r>
            <a:r>
              <a:rPr lang="zh-TW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風速和風速差分別達</a:t>
            </a:r>
            <a:r>
              <a:rPr lang="en-US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11KT</a:t>
            </a:r>
            <a:r>
              <a:rPr lang="zh-TW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和</a:t>
            </a:r>
            <a:r>
              <a:rPr lang="en-US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13KT</a:t>
            </a:r>
            <a:r>
              <a:rPr lang="zh-TW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，就可能發生低空風切</a:t>
            </a:r>
            <a:r>
              <a:rPr lang="zh-TW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本文</a:t>
            </a:r>
            <a:r>
              <a:rPr lang="zh-TW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分析顯示在菲特颱風暴風圈籠罩影響之下，</a:t>
            </a:r>
            <a:r>
              <a:rPr lang="zh-TW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機場風切發生時段，機場風速大，風速和氣壓跳動</a:t>
            </a:r>
            <a:r>
              <a:rPr lang="zh-TW" altLang="zh-TW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都</a:t>
            </a:r>
            <a:r>
              <a:rPr lang="en-US" altLang="zh-TW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&gt;1</a:t>
            </a:r>
            <a:r>
              <a:rPr lang="zh-TW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σ，尤其風速達</a:t>
            </a:r>
            <a:r>
              <a:rPr lang="en-US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20KT</a:t>
            </a:r>
            <a:r>
              <a:rPr lang="zh-TW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。就可能發生中度低空風切</a:t>
            </a:r>
            <a:r>
              <a:rPr lang="zh-TW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r>
              <a:rPr lang="zh-TW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機場風速和</a:t>
            </a:r>
            <a:r>
              <a:rPr lang="zh-TW" altLang="zh-TW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氣壓</a:t>
            </a:r>
            <a:r>
              <a:rPr lang="en-US" altLang="zh-TW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&gt;1</a:t>
            </a:r>
            <a:r>
              <a:rPr lang="zh-TW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σ和次數與機場風切發生時段，兩者發生時段相當一致</a:t>
            </a:r>
            <a:r>
              <a:rPr lang="zh-TW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205967676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3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結論</a:t>
            </a:r>
            <a:endParaRPr lang="zh-TW" altLang="en-US" sz="3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fontAlgn="b"/>
            <a:r>
              <a:rPr lang="zh-TW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機場</a:t>
            </a:r>
            <a:r>
              <a:rPr lang="zh-TW" altLang="zh-TW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於菲特</a:t>
            </a:r>
            <a:r>
              <a:rPr lang="zh-TW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颱風</a:t>
            </a:r>
            <a:r>
              <a:rPr lang="zh-TW" altLang="zh-TW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暴風</a:t>
            </a:r>
            <a:r>
              <a:rPr lang="zh-TW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圈接近和籠罩期間，機場</a:t>
            </a:r>
            <a:r>
              <a:rPr lang="zh-TW" altLang="zh-TW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最大陣風增強至</a:t>
            </a:r>
            <a:r>
              <a:rPr lang="en-US" altLang="zh-TW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15KT</a:t>
            </a:r>
            <a:r>
              <a:rPr lang="zh-TW" altLang="zh-TW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或以上，就會引起松山機場低空風切的發生，尤其在強陣風</a:t>
            </a:r>
            <a:r>
              <a:rPr lang="en-US" altLang="zh-TW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40-45KT</a:t>
            </a:r>
            <a:r>
              <a:rPr lang="zh-TW" altLang="zh-TW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時，就可能有強烈風切現象</a:t>
            </a:r>
            <a:r>
              <a:rPr lang="zh-TW" altLang="zh-TW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sz="24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fontAlgn="b"/>
            <a:r>
              <a:rPr lang="zh-TW" altLang="zh-TW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機場</a:t>
            </a:r>
            <a:r>
              <a:rPr lang="zh-TW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風速越強，風速和氣壓跳動越大，風切次數越多且強度越強</a:t>
            </a:r>
          </a:p>
          <a:p>
            <a:r>
              <a:rPr lang="zh-TW" altLang="zh-TW" sz="24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機場</a:t>
            </a:r>
            <a:r>
              <a:rPr lang="zh-TW" altLang="zh-TW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風速和</a:t>
            </a:r>
            <a:r>
              <a:rPr lang="zh-TW" altLang="zh-TW" sz="24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氣壓</a:t>
            </a:r>
            <a:r>
              <a:rPr lang="en-US" altLang="zh-TW" sz="24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&gt;1</a:t>
            </a:r>
            <a:r>
              <a:rPr lang="zh-TW" altLang="zh-TW" sz="24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σ</a:t>
            </a:r>
            <a:r>
              <a:rPr lang="zh-TW" altLang="en-US" sz="24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之</a:t>
            </a:r>
            <a:r>
              <a:rPr lang="zh-TW" altLang="zh-TW" sz="24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次數</a:t>
            </a:r>
            <a:r>
              <a:rPr lang="zh-TW" altLang="zh-TW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與機場風切發生時段，</a:t>
            </a:r>
            <a:r>
              <a:rPr lang="zh-TW" altLang="zh-TW" sz="24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兩者發生</a:t>
            </a:r>
            <a:r>
              <a:rPr lang="zh-TW" altLang="zh-TW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時段相當一致</a:t>
            </a:r>
            <a:r>
              <a:rPr lang="zh-TW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</a:p>
          <a:p>
            <a:pPr marL="0" indent="0">
              <a:buNone/>
            </a:pPr>
            <a:endParaRPr lang="zh-TW" altLang="en-US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460447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zh-TW" altLang="en-US" sz="2700" dirty="0">
                <a:latin typeface="標楷體" panose="03000509000000000000" pitchFamily="65" charset="-120"/>
                <a:ea typeface="標楷體" panose="03000509000000000000" pitchFamily="65" charset="-120"/>
              </a:rPr>
              <a:t>新一代</a:t>
            </a:r>
            <a:r>
              <a:rPr lang="zh-TW" altLang="zh-TW" sz="2700" dirty="0">
                <a:latin typeface="標楷體" panose="03000509000000000000" pitchFamily="65" charset="-120"/>
                <a:ea typeface="標楷體" panose="03000509000000000000" pitchFamily="65" charset="-120"/>
              </a:rPr>
              <a:t>機場低空風切亂流警告系統</a:t>
            </a:r>
            <a:r>
              <a:rPr lang="en-US" altLang="zh-TW" sz="2700" dirty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2700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sz="2700" dirty="0">
                <a:latin typeface="標楷體" panose="03000509000000000000" pitchFamily="65" charset="-120"/>
                <a:ea typeface="標楷體" panose="03000509000000000000" pitchFamily="65" charset="-120"/>
              </a:rPr>
              <a:t>(NextG/LLWAS)</a:t>
            </a:r>
            <a:r>
              <a:rPr lang="zh-TW" altLang="en-US" sz="2700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zh-TW" sz="2700" dirty="0">
                <a:latin typeface="標楷體" panose="03000509000000000000" pitchFamily="65" charset="-120"/>
                <a:ea typeface="標楷體" panose="03000509000000000000" pitchFamily="65" charset="-120"/>
              </a:rPr>
              <a:t>簡介</a:t>
            </a:r>
            <a:endParaRPr lang="zh-TW" altLang="en-US" sz="2700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zh-TW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台灣</a:t>
            </a:r>
            <a:r>
              <a:rPr lang="zh-TW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經濟部工業局補助</a:t>
            </a:r>
            <a:r>
              <a:rPr lang="zh-TW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誠開公司由蒲金標</a:t>
            </a:r>
            <a:r>
              <a:rPr lang="zh-TW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主持</a:t>
            </a:r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研發</a:t>
            </a:r>
            <a:r>
              <a:rPr lang="zh-TW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｢</a:t>
            </a:r>
            <a:r>
              <a:rPr lang="zh-TW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新一代機場低空風切亂流警告系統</a:t>
            </a:r>
            <a:r>
              <a:rPr lang="en-US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(NextG/LLWAS)</a:t>
            </a:r>
            <a:r>
              <a:rPr lang="zh-TW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｣專案</a:t>
            </a:r>
            <a:r>
              <a:rPr lang="zh-TW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目前</a:t>
            </a:r>
            <a:r>
              <a:rPr lang="zh-TW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已在台北市松山機場實際裝設施作，實驗成果良好</a:t>
            </a:r>
            <a:r>
              <a:rPr lang="zh-TW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系統</a:t>
            </a:r>
            <a:r>
              <a:rPr lang="zh-TW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遠從新北市林口助航台起，沿著機場下滑道，延伸至起降跑道兩頭和跑道中段，總共裝置了六個氣壓、氣溫和濕度計等資料收集器</a:t>
            </a:r>
            <a:r>
              <a:rPr lang="zh-TW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新</a:t>
            </a:r>
            <a:r>
              <a:rPr lang="zh-TW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一代系統以機場氣壓、氣壓梯度、氣溫和濕度，</a:t>
            </a:r>
            <a:r>
              <a:rPr lang="zh-TW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每秒觀測資料跳動幅度，超過一個標準差</a:t>
            </a:r>
            <a:r>
              <a:rPr lang="zh-TW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時，其發生時段和頻率，與松山機場現行使用中的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NCAR LLWAS-III</a:t>
            </a:r>
            <a:r>
              <a:rPr lang="zh-TW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系統作對照，也幾乎都吻合一致</a:t>
            </a:r>
            <a:r>
              <a:rPr lang="zh-TW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唯</a:t>
            </a:r>
            <a:r>
              <a:rPr lang="zh-TW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系統仍需就未來一兩年松山機場觀測資料繼續作比對，必要時，加以修訂至最精確，以免系統有漏報或誤報現象。</a:t>
            </a:r>
          </a:p>
          <a:p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TW" smtClean="0">
                <a:solidFill>
                  <a:prstClr val="black">
                    <a:tint val="75000"/>
                  </a:prstClr>
                </a:solidFill>
              </a:rPr>
              <a:t>2015/6/12</a:t>
            </a: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航空技術與飛航安全研討會  蒲金標 報告                                             空軍航空技術學院</a:t>
            </a: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352B2-FDE5-4C83-B1C0-AA97682981C8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37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7865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TW" sz="27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NextG/LLWAS</a:t>
            </a:r>
            <a:r>
              <a:rPr lang="zh-TW" altLang="en-US" sz="27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與</a:t>
            </a:r>
            <a:r>
              <a:rPr lang="en-US" altLang="zh-TW" sz="2700" dirty="0">
                <a:latin typeface="標楷體" panose="03000509000000000000" pitchFamily="65" charset="-120"/>
                <a:ea typeface="標楷體" panose="03000509000000000000" pitchFamily="65" charset="-120"/>
              </a:rPr>
              <a:t>NCAR/ LLWAS-III</a:t>
            </a:r>
            <a:r>
              <a:rPr lang="zh-TW" altLang="en-US" sz="27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比較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zh-TW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美國</a:t>
            </a:r>
            <a:r>
              <a:rPr lang="zh-TW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大氣研究中心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NCAR)</a:t>
            </a:r>
            <a:r>
              <a:rPr lang="zh-TW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風</a:t>
            </a:r>
            <a:r>
              <a:rPr lang="zh-TW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切警告系統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(LLWAS -III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</a:p>
          <a:p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難以</a:t>
            </a:r>
            <a:r>
              <a:rPr lang="zh-TW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解決</a:t>
            </a:r>
            <a:r>
              <a:rPr lang="zh-TW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機場周邊和跑道兩旁所遭遇到儀器</a:t>
            </a:r>
            <a:r>
              <a:rPr lang="zh-TW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架設和</a:t>
            </a:r>
            <a:r>
              <a:rPr lang="zh-TW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機場沒有足夠的腹地的問題，莫說小機場，既使是大</a:t>
            </a:r>
            <a:r>
              <a:rPr lang="zh-TW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機場也</a:t>
            </a:r>
            <a:r>
              <a:rPr lang="zh-TW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難以裝設</a:t>
            </a:r>
            <a:r>
              <a:rPr lang="zh-TW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NCAR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/ LLWAS-III</a:t>
            </a:r>
            <a:r>
              <a:rPr lang="zh-TW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系統必須在</a:t>
            </a:r>
            <a:r>
              <a:rPr lang="zh-TW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機場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跑道中心線以外</a:t>
            </a:r>
            <a:r>
              <a:rPr lang="zh-TW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兩旁</a:t>
            </a:r>
            <a:r>
              <a:rPr lang="zh-TW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相當距離，固定地點建造十幾座</a:t>
            </a:r>
            <a:r>
              <a:rPr lang="en-US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20-30</a:t>
            </a:r>
            <a:r>
              <a:rPr lang="zh-TW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公尺高的風塔</a:t>
            </a:r>
            <a:r>
              <a:rPr lang="zh-TW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，再將儀器裝至於塔架頂端之上，不僅塔架造價成本極為昂貴，維修更是不易</a:t>
            </a:r>
            <a:r>
              <a:rPr lang="zh-TW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zh-TW" dirty="0" smtClean="0">
                <a:solidFill>
                  <a:srgbClr val="000000"/>
                </a:solidFill>
                <a:latin typeface="新細明體" panose="02020500000000000000" pitchFamily="18" charset="-120"/>
                <a:ea typeface="標楷體" panose="03000509000000000000" pitchFamily="65" charset="-120"/>
                <a:cs typeface="新細明體" panose="02020500000000000000" pitchFamily="18" charset="-120"/>
              </a:rPr>
              <a:t>台灣</a:t>
            </a:r>
            <a:r>
              <a:rPr lang="zh-TW" altLang="zh-TW" dirty="0">
                <a:solidFill>
                  <a:srgbClr val="000000"/>
                </a:solidFill>
                <a:latin typeface="新細明體" panose="02020500000000000000" pitchFamily="18" charset="-120"/>
                <a:ea typeface="標楷體" panose="03000509000000000000" pitchFamily="65" charset="-120"/>
                <a:cs typeface="新細明體" panose="02020500000000000000" pitchFamily="18" charset="-120"/>
              </a:rPr>
              <a:t>和附屬島嶼總共十幾座機場土地和財力條件，只有</a:t>
            </a:r>
            <a:r>
              <a:rPr lang="zh-TW" altLang="zh-TW" dirty="0">
                <a:solidFill>
                  <a:srgbClr val="FF0000"/>
                </a:solidFill>
                <a:latin typeface="新細明體" panose="02020500000000000000" pitchFamily="18" charset="-120"/>
                <a:ea typeface="標楷體" panose="03000509000000000000" pitchFamily="65" charset="-120"/>
                <a:cs typeface="新細明體" panose="02020500000000000000" pitchFamily="18" charset="-120"/>
              </a:rPr>
              <a:t>桃園和松山機場</a:t>
            </a:r>
            <a:r>
              <a:rPr lang="zh-TW" altLang="zh-TW" dirty="0">
                <a:solidFill>
                  <a:srgbClr val="000000"/>
                </a:solidFill>
                <a:latin typeface="新細明體" panose="02020500000000000000" pitchFamily="18" charset="-120"/>
                <a:ea typeface="標楷體" panose="03000509000000000000" pitchFamily="65" charset="-120"/>
                <a:cs typeface="新細明體" panose="02020500000000000000" pitchFamily="18" charset="-120"/>
              </a:rPr>
              <a:t>兩處，能夠裝設</a:t>
            </a:r>
            <a:r>
              <a:rPr lang="en-US" altLang="zh-TW" dirty="0" smtClean="0">
                <a:solidFill>
                  <a:srgbClr val="000000"/>
                </a:solidFill>
                <a:latin typeface="新細明體" panose="02020500000000000000" pitchFamily="18" charset="-120"/>
                <a:ea typeface="標楷體" panose="03000509000000000000" pitchFamily="65" charset="-120"/>
                <a:cs typeface="新細明體" panose="02020500000000000000" pitchFamily="18" charset="-120"/>
              </a:rPr>
              <a:t>NCAR-LLWAS-III</a:t>
            </a:r>
            <a:r>
              <a:rPr lang="zh-TW" altLang="zh-TW" dirty="0" smtClean="0">
                <a:solidFill>
                  <a:srgbClr val="000000"/>
                </a:solidFill>
                <a:latin typeface="新細明體" panose="02020500000000000000" pitchFamily="18" charset="-120"/>
                <a:ea typeface="標楷體" panose="03000509000000000000" pitchFamily="65" charset="-120"/>
                <a:cs typeface="新細明體" panose="02020500000000000000" pitchFamily="18" charset="-120"/>
              </a:rPr>
              <a:t>低空</a:t>
            </a:r>
            <a:r>
              <a:rPr lang="zh-TW" altLang="zh-TW" dirty="0">
                <a:solidFill>
                  <a:srgbClr val="000000"/>
                </a:solidFill>
                <a:latin typeface="新細明體" panose="02020500000000000000" pitchFamily="18" charset="-120"/>
                <a:ea typeface="標楷體" panose="03000509000000000000" pitchFamily="65" charset="-120"/>
                <a:cs typeface="新細明體" panose="02020500000000000000" pitchFamily="18" charset="-120"/>
              </a:rPr>
              <a:t>風切警告系統</a:t>
            </a:r>
            <a:r>
              <a:rPr lang="zh-TW" altLang="zh-TW" dirty="0" smtClean="0">
                <a:solidFill>
                  <a:srgbClr val="000000"/>
                </a:solidFill>
                <a:latin typeface="新細明體" panose="02020500000000000000" pitchFamily="18" charset="-120"/>
                <a:ea typeface="標楷體" panose="03000509000000000000" pitchFamily="65" charset="-120"/>
                <a:cs typeface="新細明體" panose="02020500000000000000" pitchFamily="18" charset="-120"/>
              </a:rPr>
              <a:t>。</a:t>
            </a:r>
            <a:endParaRPr lang="en-US" altLang="zh-TW" dirty="0" smtClean="0">
              <a:solidFill>
                <a:srgbClr val="000000"/>
              </a:solidFill>
              <a:latin typeface="新細明體" panose="02020500000000000000" pitchFamily="18" charset="-120"/>
              <a:ea typeface="標楷體" panose="03000509000000000000" pitchFamily="65" charset="-120"/>
              <a:cs typeface="新細明體" panose="02020500000000000000" pitchFamily="18" charset="-120"/>
            </a:endParaRPr>
          </a:p>
          <a:p>
            <a:r>
              <a:rPr lang="en-US" altLang="zh-TW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NextG/LLWAS</a:t>
            </a:r>
            <a:r>
              <a:rPr lang="zh-TW" altLang="zh-TW" dirty="0">
                <a:solidFill>
                  <a:srgbClr val="FF0000"/>
                </a:solidFill>
                <a:latin typeface="新細明體" panose="02020500000000000000" pitchFamily="18" charset="-120"/>
                <a:ea typeface="標楷體" panose="03000509000000000000" pitchFamily="65" charset="-120"/>
                <a:cs typeface="新細明體" panose="02020500000000000000" pitchFamily="18" charset="-120"/>
              </a:rPr>
              <a:t>系統</a:t>
            </a:r>
            <a:r>
              <a:rPr lang="zh-TW" altLang="en-US" dirty="0">
                <a:solidFill>
                  <a:srgbClr val="FF0000"/>
                </a:solidFill>
                <a:latin typeface="新細明體" panose="02020500000000000000" pitchFamily="18" charset="-120"/>
                <a:ea typeface="標楷體" panose="03000509000000000000" pitchFamily="65" charset="-120"/>
                <a:cs typeface="新細明體" panose="02020500000000000000" pitchFamily="18" charset="-120"/>
              </a:rPr>
              <a:t>可以解決</a:t>
            </a:r>
            <a:r>
              <a:rPr lang="zh-TW" altLang="zh-TW" dirty="0">
                <a:solidFill>
                  <a:srgbClr val="FF0000"/>
                </a:solidFill>
                <a:latin typeface="新細明體" panose="02020500000000000000" pitchFamily="18" charset="-120"/>
                <a:ea typeface="標楷體" panose="03000509000000000000" pitchFamily="65" charset="-120"/>
                <a:cs typeface="新細明體" panose="02020500000000000000" pitchFamily="18" charset="-120"/>
              </a:rPr>
              <a:t>腹地不足</a:t>
            </a:r>
            <a:r>
              <a:rPr lang="zh-TW" altLang="zh-TW" dirty="0">
                <a:solidFill>
                  <a:srgbClr val="000000"/>
                </a:solidFill>
                <a:latin typeface="新細明體" panose="02020500000000000000" pitchFamily="18" charset="-120"/>
                <a:ea typeface="標楷體" panose="03000509000000000000" pitchFamily="65" charset="-120"/>
                <a:cs typeface="新細明體" panose="02020500000000000000" pitchFamily="18" charset="-120"/>
              </a:rPr>
              <a:t>，如高雄</a:t>
            </a:r>
            <a:r>
              <a:rPr lang="en-US" altLang="zh-TW" dirty="0">
                <a:solidFill>
                  <a:srgbClr val="000000"/>
                </a:solidFill>
                <a:latin typeface="新細明體" panose="02020500000000000000" pitchFamily="18" charset="-120"/>
                <a:ea typeface="標楷體" panose="03000509000000000000" pitchFamily="65" charset="-120"/>
                <a:cs typeface="新細明體" panose="02020500000000000000" pitchFamily="18" charset="-120"/>
              </a:rPr>
              <a:t>…</a:t>
            </a:r>
            <a:r>
              <a:rPr lang="zh-TW" altLang="zh-TW" dirty="0">
                <a:solidFill>
                  <a:srgbClr val="000000"/>
                </a:solidFill>
                <a:latin typeface="新細明體" panose="02020500000000000000" pitchFamily="18" charset="-120"/>
                <a:ea typeface="標楷體" panose="03000509000000000000" pitchFamily="65" charset="-120"/>
                <a:cs typeface="新細明體" panose="02020500000000000000" pitchFamily="18" charset="-120"/>
              </a:rPr>
              <a:t>等機場</a:t>
            </a:r>
            <a:r>
              <a:rPr lang="zh-TW" altLang="en-US" dirty="0">
                <a:solidFill>
                  <a:srgbClr val="000000"/>
                </a:solidFill>
                <a:latin typeface="新細明體" panose="02020500000000000000" pitchFamily="18" charset="-120"/>
                <a:ea typeface="標楷體" panose="03000509000000000000" pitchFamily="65" charset="-120"/>
                <a:cs typeface="新細明體" panose="02020500000000000000" pitchFamily="18" charset="-120"/>
              </a:rPr>
              <a:t>等問題</a:t>
            </a:r>
            <a:r>
              <a:rPr lang="zh-TW" altLang="zh-TW" dirty="0">
                <a:solidFill>
                  <a:srgbClr val="000000"/>
                </a:solidFill>
                <a:latin typeface="新細明體" panose="02020500000000000000" pitchFamily="18" charset="-120"/>
                <a:ea typeface="標楷體" panose="03000509000000000000" pitchFamily="65" charset="-120"/>
                <a:cs typeface="新細明體" panose="02020500000000000000" pitchFamily="18" charset="-120"/>
              </a:rPr>
              <a:t>。</a:t>
            </a:r>
            <a:endParaRPr lang="en-US" altLang="zh-TW" dirty="0">
              <a:solidFill>
                <a:srgbClr val="000000"/>
              </a:solidFill>
              <a:latin typeface="新細明體" panose="02020500000000000000" pitchFamily="18" charset="-120"/>
              <a:ea typeface="標楷體" panose="03000509000000000000" pitchFamily="65" charset="-120"/>
              <a:cs typeface="新細明體" panose="02020500000000000000" pitchFamily="18" charset="-120"/>
            </a:endParaRPr>
          </a:p>
          <a:p>
            <a:endParaRPr lang="zh-TW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TW" smtClean="0">
                <a:solidFill>
                  <a:prstClr val="black">
                    <a:tint val="75000"/>
                  </a:prstClr>
                </a:solidFill>
              </a:rPr>
              <a:t>2015/6/12</a:t>
            </a: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航空技術與飛航安全研討會  蒲金標 報告                                             空軍航空技術學院</a:t>
            </a: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352B2-FDE5-4C83-B1C0-AA97682981C8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38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7361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altLang="zh-TW" sz="2700" dirty="0">
                <a:latin typeface="標楷體" panose="03000509000000000000" pitchFamily="65" charset="-120"/>
                <a:ea typeface="標楷體" panose="03000509000000000000" pitchFamily="65" charset="-120"/>
              </a:rPr>
              <a:t>NextG/LLWAS</a:t>
            </a:r>
            <a:r>
              <a:rPr lang="zh-TW" altLang="zh-TW" sz="2700" dirty="0">
                <a:solidFill>
                  <a:srgbClr val="000000"/>
                </a:solidFill>
                <a:latin typeface="新細明體" panose="02020500000000000000" pitchFamily="18" charset="-120"/>
                <a:ea typeface="標楷體" panose="03000509000000000000" pitchFamily="65" charset="-120"/>
                <a:cs typeface="新細明體" panose="02020500000000000000" pitchFamily="18" charset="-120"/>
              </a:rPr>
              <a:t>系統</a:t>
            </a:r>
            <a:r>
              <a:rPr lang="zh-TW" altLang="en-US" sz="2700" dirty="0">
                <a:solidFill>
                  <a:srgbClr val="000000"/>
                </a:solidFill>
                <a:latin typeface="新細明體" panose="02020500000000000000" pitchFamily="18" charset="-120"/>
                <a:ea typeface="標楷體" panose="03000509000000000000" pitchFamily="65" charset="-120"/>
                <a:cs typeface="新細明體" panose="02020500000000000000" pitchFamily="18" charset="-120"/>
              </a:rPr>
              <a:t>優異特點</a:t>
            </a:r>
            <a:endParaRPr lang="zh-TW" altLang="en-US" sz="2700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altLang="zh-TW" dirty="0" smtClean="0">
                <a:solidFill>
                  <a:srgbClr val="000000"/>
                </a:solidFill>
                <a:latin typeface="新細明體" panose="02020500000000000000" pitchFamily="18" charset="-120"/>
                <a:ea typeface="標楷體" panose="03000509000000000000" pitchFamily="65" charset="-120"/>
                <a:cs typeface="新細明體" panose="02020500000000000000" pitchFamily="18" charset="-120"/>
              </a:rPr>
              <a:t>NextG/LLWAS</a:t>
            </a:r>
            <a:r>
              <a:rPr lang="zh-TW" altLang="en-US" dirty="0" smtClean="0">
                <a:solidFill>
                  <a:srgbClr val="000000"/>
                </a:solidFill>
                <a:latin typeface="新細明體" panose="02020500000000000000" pitchFamily="18" charset="-120"/>
                <a:ea typeface="標楷體" panose="03000509000000000000" pitchFamily="65" charset="-120"/>
                <a:cs typeface="新細明體" panose="02020500000000000000" pitchFamily="18" charset="-120"/>
              </a:rPr>
              <a:t>系統</a:t>
            </a:r>
            <a:r>
              <a:rPr lang="zh-TW" altLang="zh-TW" dirty="0" smtClean="0">
                <a:solidFill>
                  <a:srgbClr val="000000"/>
                </a:solidFill>
                <a:latin typeface="新細明體" panose="02020500000000000000" pitchFamily="18" charset="-120"/>
                <a:ea typeface="標楷體" panose="03000509000000000000" pitchFamily="65" charset="-120"/>
                <a:cs typeface="新細明體" panose="02020500000000000000" pitchFamily="18" charset="-120"/>
              </a:rPr>
              <a:t>的</a:t>
            </a:r>
            <a:r>
              <a:rPr lang="zh-TW" altLang="zh-TW" dirty="0">
                <a:solidFill>
                  <a:srgbClr val="000000"/>
                </a:solidFill>
                <a:latin typeface="新細明體" panose="02020500000000000000" pitchFamily="18" charset="-120"/>
                <a:ea typeface="標楷體" panose="03000509000000000000" pitchFamily="65" charset="-120"/>
                <a:cs typeface="新細明體" panose="02020500000000000000" pitchFamily="18" charset="-120"/>
              </a:rPr>
              <a:t>優異特點</a:t>
            </a:r>
            <a:r>
              <a:rPr lang="zh-TW" altLang="zh-TW" dirty="0" smtClean="0">
                <a:solidFill>
                  <a:srgbClr val="000000"/>
                </a:solidFill>
                <a:latin typeface="新細明體" panose="02020500000000000000" pitchFamily="18" charset="-120"/>
                <a:ea typeface="標楷體" panose="03000509000000000000" pitchFamily="65" charset="-120"/>
                <a:cs typeface="新細明體" panose="02020500000000000000" pitchFamily="18" charset="-120"/>
              </a:rPr>
              <a:t>，</a:t>
            </a:r>
            <a:r>
              <a:rPr lang="zh-TW" altLang="zh-TW" dirty="0" smtClean="0">
                <a:solidFill>
                  <a:srgbClr val="FF0000"/>
                </a:solidFill>
                <a:latin typeface="新細明體" panose="02020500000000000000" pitchFamily="18" charset="-120"/>
                <a:ea typeface="標楷體" panose="03000509000000000000" pitchFamily="65" charset="-120"/>
                <a:cs typeface="新細明體" panose="02020500000000000000" pitchFamily="18" charset="-120"/>
              </a:rPr>
              <a:t>系統</a:t>
            </a:r>
            <a:r>
              <a:rPr lang="zh-TW" altLang="zh-TW" dirty="0">
                <a:solidFill>
                  <a:srgbClr val="FF0000"/>
                </a:solidFill>
                <a:latin typeface="新細明體" panose="02020500000000000000" pitchFamily="18" charset="-120"/>
                <a:ea typeface="標楷體" panose="03000509000000000000" pitchFamily="65" charset="-120"/>
                <a:cs typeface="新細明體" panose="02020500000000000000" pitchFamily="18" charset="-120"/>
              </a:rPr>
              <a:t>的簡易、造價的</a:t>
            </a:r>
            <a:r>
              <a:rPr lang="zh-TW" altLang="zh-TW" dirty="0" smtClean="0">
                <a:solidFill>
                  <a:srgbClr val="FF0000"/>
                </a:solidFill>
                <a:latin typeface="新細明體" panose="02020500000000000000" pitchFamily="18" charset="-120"/>
                <a:ea typeface="標楷體" panose="03000509000000000000" pitchFamily="65" charset="-120"/>
                <a:cs typeface="新細明體" panose="02020500000000000000" pitchFamily="18" charset="-120"/>
              </a:rPr>
              <a:t>低</a:t>
            </a:r>
            <a:r>
              <a:rPr lang="zh-TW" altLang="en-US" dirty="0" smtClean="0">
                <a:solidFill>
                  <a:srgbClr val="FF0000"/>
                </a:solidFill>
                <a:latin typeface="新細明體" panose="02020500000000000000" pitchFamily="18" charset="-120"/>
                <a:ea typeface="標楷體" panose="03000509000000000000" pitchFamily="65" charset="-120"/>
                <a:cs typeface="新細明體" panose="02020500000000000000" pitchFamily="18" charset="-120"/>
              </a:rPr>
              <a:t>廉</a:t>
            </a:r>
            <a:r>
              <a:rPr lang="zh-TW" altLang="zh-TW" dirty="0" smtClean="0">
                <a:solidFill>
                  <a:srgbClr val="000000"/>
                </a:solidFill>
                <a:latin typeface="新細明體" panose="02020500000000000000" pitchFamily="18" charset="-120"/>
                <a:ea typeface="標楷體" panose="03000509000000000000" pitchFamily="65" charset="-120"/>
                <a:cs typeface="新細明體" panose="02020500000000000000" pitchFamily="18" charset="-120"/>
              </a:rPr>
              <a:t>。</a:t>
            </a:r>
            <a:endParaRPr lang="en-US" altLang="zh-TW" dirty="0" smtClean="0">
              <a:solidFill>
                <a:srgbClr val="000000"/>
              </a:solidFill>
              <a:latin typeface="新細明體" panose="02020500000000000000" pitchFamily="18" charset="-120"/>
              <a:ea typeface="標楷體" panose="03000509000000000000" pitchFamily="65" charset="-120"/>
              <a:cs typeface="新細明體" panose="02020500000000000000" pitchFamily="18" charset="-120"/>
            </a:endParaRPr>
          </a:p>
          <a:p>
            <a:r>
              <a:rPr lang="zh-TW" altLang="zh-TW" dirty="0" smtClean="0">
                <a:solidFill>
                  <a:srgbClr val="000000"/>
                </a:solidFill>
                <a:latin typeface="新細明體" panose="02020500000000000000" pitchFamily="18" charset="-120"/>
                <a:ea typeface="標楷體" panose="03000509000000000000" pitchFamily="65" charset="-120"/>
                <a:cs typeface="新細明體" panose="02020500000000000000" pitchFamily="18" charset="-120"/>
              </a:rPr>
              <a:t>從</a:t>
            </a:r>
            <a:r>
              <a:rPr lang="zh-TW" altLang="zh-TW" dirty="0">
                <a:solidFill>
                  <a:srgbClr val="000000"/>
                </a:solidFill>
                <a:latin typeface="新細明體" panose="02020500000000000000" pitchFamily="18" charset="-120"/>
                <a:ea typeface="標楷體" panose="03000509000000000000" pitchFamily="65" charset="-120"/>
                <a:cs typeface="新細明體" panose="02020500000000000000" pitchFamily="18" charset="-120"/>
              </a:rPr>
              <a:t>機場遠距的助航台起，至機場內外周遭，無須大動土地干戈，只要有丁點小空地，或於既有建築物頂部，系統儀器只要裝置在離地面</a:t>
            </a:r>
            <a:r>
              <a:rPr lang="en-US" altLang="zh-TW" dirty="0">
                <a:solidFill>
                  <a:srgbClr val="FF0000"/>
                </a:solidFill>
                <a:latin typeface="新細明體" panose="02020500000000000000" pitchFamily="18" charset="-120"/>
                <a:ea typeface="標楷體" panose="03000509000000000000" pitchFamily="65" charset="-120"/>
                <a:cs typeface="新細明體" panose="02020500000000000000" pitchFamily="18" charset="-120"/>
              </a:rPr>
              <a:t>1.5</a:t>
            </a:r>
            <a:r>
              <a:rPr lang="zh-TW" altLang="zh-TW" dirty="0">
                <a:solidFill>
                  <a:srgbClr val="FF0000"/>
                </a:solidFill>
                <a:latin typeface="新細明體" panose="02020500000000000000" pitchFamily="18" charset="-120"/>
                <a:ea typeface="標楷體" panose="03000509000000000000" pitchFamily="65" charset="-120"/>
                <a:cs typeface="新細明體" panose="02020500000000000000" pitchFamily="18" charset="-120"/>
              </a:rPr>
              <a:t>公尺高</a:t>
            </a:r>
            <a:r>
              <a:rPr lang="zh-TW" altLang="zh-TW" dirty="0">
                <a:solidFill>
                  <a:srgbClr val="000000"/>
                </a:solidFill>
                <a:latin typeface="新細明體" panose="02020500000000000000" pitchFamily="18" charset="-120"/>
                <a:ea typeface="標楷體" panose="03000509000000000000" pitchFamily="65" charset="-120"/>
                <a:cs typeface="新細明體" panose="02020500000000000000" pitchFamily="18" charset="-120"/>
              </a:rPr>
              <a:t>的塔架上即可</a:t>
            </a:r>
            <a:r>
              <a:rPr lang="zh-TW" altLang="zh-TW" dirty="0" smtClean="0">
                <a:solidFill>
                  <a:srgbClr val="000000"/>
                </a:solidFill>
                <a:latin typeface="新細明體" panose="02020500000000000000" pitchFamily="18" charset="-120"/>
                <a:ea typeface="標楷體" panose="03000509000000000000" pitchFamily="65" charset="-120"/>
                <a:cs typeface="新細明體" panose="02020500000000000000" pitchFamily="18" charset="-120"/>
              </a:rPr>
              <a:t>。</a:t>
            </a:r>
            <a:endParaRPr lang="en-US" altLang="zh-TW" dirty="0" smtClean="0">
              <a:solidFill>
                <a:srgbClr val="000000"/>
              </a:solidFill>
              <a:latin typeface="新細明體" panose="02020500000000000000" pitchFamily="18" charset="-120"/>
              <a:ea typeface="標楷體" panose="03000509000000000000" pitchFamily="65" charset="-120"/>
              <a:cs typeface="新細明體" panose="02020500000000000000" pitchFamily="18" charset="-120"/>
            </a:endParaRPr>
          </a:p>
          <a:p>
            <a:r>
              <a:rPr lang="zh-TW" altLang="zh-TW" dirty="0" smtClean="0">
                <a:solidFill>
                  <a:srgbClr val="000000"/>
                </a:solidFill>
                <a:latin typeface="新細明體" panose="02020500000000000000" pitchFamily="18" charset="-120"/>
                <a:ea typeface="標楷體" panose="03000509000000000000" pitchFamily="65" charset="-120"/>
                <a:cs typeface="新細明體" panose="02020500000000000000" pitchFamily="18" charset="-120"/>
              </a:rPr>
              <a:t>所</a:t>
            </a:r>
            <a:r>
              <a:rPr lang="zh-TW" altLang="zh-TW" dirty="0">
                <a:solidFill>
                  <a:srgbClr val="000000"/>
                </a:solidFill>
                <a:latin typeface="新細明體" panose="02020500000000000000" pitchFamily="18" charset="-120"/>
                <a:ea typeface="標楷體" panose="03000509000000000000" pitchFamily="65" charset="-120"/>
                <a:cs typeface="新細明體" panose="02020500000000000000" pitchFamily="18" charset="-120"/>
              </a:rPr>
              <a:t>裝上之數個觀測站的</a:t>
            </a:r>
            <a:r>
              <a:rPr lang="zh-TW" altLang="zh-TW" dirty="0">
                <a:solidFill>
                  <a:srgbClr val="FF0000"/>
                </a:solidFill>
                <a:latin typeface="新細明體" panose="02020500000000000000" pitchFamily="18" charset="-120"/>
                <a:ea typeface="標楷體" panose="03000509000000000000" pitchFamily="65" charset="-120"/>
                <a:cs typeface="新細明體" panose="02020500000000000000" pitchFamily="18" charset="-120"/>
              </a:rPr>
              <a:t>微型氣壓計、溫度計和濕度計</a:t>
            </a:r>
            <a:r>
              <a:rPr lang="zh-TW" altLang="zh-TW" dirty="0">
                <a:solidFill>
                  <a:srgbClr val="000000"/>
                </a:solidFill>
                <a:latin typeface="新細明體" panose="02020500000000000000" pitchFamily="18" charset="-120"/>
                <a:ea typeface="標楷體" panose="03000509000000000000" pitchFamily="65" charset="-120"/>
                <a:cs typeface="新細明體" panose="02020500000000000000" pitchFamily="18" charset="-120"/>
              </a:rPr>
              <a:t>，再與機場</a:t>
            </a:r>
            <a:r>
              <a:rPr lang="zh-TW" altLang="zh-TW" dirty="0">
                <a:solidFill>
                  <a:srgbClr val="FF0000"/>
                </a:solidFill>
                <a:latin typeface="新細明體" panose="02020500000000000000" pitchFamily="18" charset="-120"/>
                <a:ea typeface="標楷體" panose="03000509000000000000" pitchFamily="65" charset="-120"/>
                <a:cs typeface="新細明體" panose="02020500000000000000" pitchFamily="18" charset="-120"/>
              </a:rPr>
              <a:t>跑道現有的風塔</a:t>
            </a:r>
            <a:r>
              <a:rPr lang="zh-TW" altLang="zh-TW" dirty="0">
                <a:solidFill>
                  <a:srgbClr val="000000"/>
                </a:solidFill>
                <a:latin typeface="新細明體" panose="02020500000000000000" pitchFamily="18" charset="-120"/>
                <a:ea typeface="標楷體" panose="03000509000000000000" pitchFamily="65" charset="-120"/>
                <a:cs typeface="新細明體" panose="02020500000000000000" pitchFamily="18" charset="-120"/>
              </a:rPr>
              <a:t>數據資料，搭配整合成一套｢新一代機場低空風切亂流警告系統</a:t>
            </a:r>
            <a:r>
              <a:rPr lang="en-US" altLang="zh-TW" dirty="0">
                <a:solidFill>
                  <a:srgbClr val="000000"/>
                </a:solidFill>
                <a:latin typeface="新細明體" panose="02020500000000000000" pitchFamily="18" charset="-120"/>
                <a:ea typeface="標楷體" panose="03000509000000000000" pitchFamily="65" charset="-120"/>
                <a:cs typeface="新細明體" panose="02020500000000000000" pitchFamily="18" charset="-120"/>
              </a:rPr>
              <a:t>(NextG/LLWAS)</a:t>
            </a:r>
            <a:r>
              <a:rPr lang="zh-TW" altLang="zh-TW" dirty="0">
                <a:solidFill>
                  <a:srgbClr val="000000"/>
                </a:solidFill>
                <a:latin typeface="新細明體" panose="02020500000000000000" pitchFamily="18" charset="-120"/>
                <a:ea typeface="標楷體" panose="03000509000000000000" pitchFamily="65" charset="-120"/>
                <a:cs typeface="新細明體" panose="02020500000000000000" pitchFamily="18" charset="-120"/>
              </a:rPr>
              <a:t>｣，無論任何大小機場，都可</a:t>
            </a:r>
            <a:r>
              <a:rPr lang="zh-TW" altLang="zh-TW" dirty="0" smtClean="0">
                <a:solidFill>
                  <a:srgbClr val="000000"/>
                </a:solidFill>
                <a:latin typeface="新細明體" panose="02020500000000000000" pitchFamily="18" charset="-120"/>
                <a:ea typeface="標楷體" panose="03000509000000000000" pitchFamily="65" charset="-120"/>
                <a:cs typeface="新細明體" panose="02020500000000000000" pitchFamily="18" charset="-120"/>
              </a:rPr>
              <a:t>輕而</a:t>
            </a:r>
            <a:r>
              <a:rPr lang="zh-TW" altLang="en-US" dirty="0" smtClean="0">
                <a:solidFill>
                  <a:srgbClr val="000000"/>
                </a:solidFill>
                <a:latin typeface="新細明體" panose="02020500000000000000" pitchFamily="18" charset="-120"/>
                <a:ea typeface="標楷體" panose="03000509000000000000" pitchFamily="65" charset="-120"/>
                <a:cs typeface="新細明體" panose="02020500000000000000" pitchFamily="18" charset="-120"/>
              </a:rPr>
              <a:t>易</a:t>
            </a:r>
            <a:r>
              <a:rPr lang="zh-TW" altLang="zh-TW" dirty="0" smtClean="0">
                <a:solidFill>
                  <a:srgbClr val="000000"/>
                </a:solidFill>
                <a:latin typeface="新細明體" panose="02020500000000000000" pitchFamily="18" charset="-120"/>
                <a:ea typeface="標楷體" panose="03000509000000000000" pitchFamily="65" charset="-120"/>
                <a:cs typeface="新細明體" panose="02020500000000000000" pitchFamily="18" charset="-120"/>
              </a:rPr>
              <a:t>舉</a:t>
            </a:r>
            <a:r>
              <a:rPr lang="zh-TW" altLang="zh-TW" dirty="0">
                <a:solidFill>
                  <a:srgbClr val="000000"/>
                </a:solidFill>
                <a:latin typeface="新細明體" panose="02020500000000000000" pitchFamily="18" charset="-120"/>
                <a:ea typeface="標楷體" panose="03000509000000000000" pitchFamily="65" charset="-120"/>
                <a:cs typeface="新細明體" panose="02020500000000000000" pitchFamily="18" charset="-120"/>
              </a:rPr>
              <a:t>地裝設</a:t>
            </a:r>
            <a:r>
              <a:rPr lang="zh-TW" altLang="zh-TW" dirty="0" smtClean="0">
                <a:solidFill>
                  <a:srgbClr val="000000"/>
                </a:solidFill>
                <a:latin typeface="新細明體" panose="02020500000000000000" pitchFamily="18" charset="-120"/>
                <a:ea typeface="標楷體" panose="03000509000000000000" pitchFamily="65" charset="-120"/>
                <a:cs typeface="新細明體" panose="02020500000000000000" pitchFamily="18" charset="-120"/>
              </a:rPr>
              <a:t>。</a:t>
            </a:r>
            <a:endParaRPr lang="en-US" altLang="zh-TW" dirty="0" smtClean="0">
              <a:solidFill>
                <a:srgbClr val="000000"/>
              </a:solidFill>
              <a:latin typeface="新細明體" panose="02020500000000000000" pitchFamily="18" charset="-120"/>
              <a:ea typeface="標楷體" panose="03000509000000000000" pitchFamily="65" charset="-120"/>
              <a:cs typeface="新細明體" panose="02020500000000000000" pitchFamily="18" charset="-120"/>
            </a:endParaRPr>
          </a:p>
          <a:p>
            <a:r>
              <a:rPr lang="zh-TW" altLang="zh-TW" kern="100" dirty="0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觀測站</a:t>
            </a:r>
            <a:r>
              <a:rPr lang="zh-TW" altLang="zh-TW" kern="10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資料收集器</a:t>
            </a:r>
            <a:r>
              <a:rPr lang="en-US" altLang="zh-TW" kern="10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(DCU)</a:t>
            </a:r>
            <a:r>
              <a:rPr lang="zh-TW" altLang="zh-TW" kern="100" dirty="0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，其中兩個含有</a:t>
            </a:r>
            <a:r>
              <a:rPr lang="zh-TW" altLang="zh-TW" kern="10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三維測風儀</a:t>
            </a:r>
            <a:r>
              <a:rPr lang="zh-TW" altLang="zh-TW" kern="100" dirty="0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，就構成一套新一代機場低空風切警告系統</a:t>
            </a:r>
            <a:r>
              <a:rPr lang="en-US" altLang="zh-TW" kern="100" dirty="0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(NextG/LLWAS)</a:t>
            </a:r>
            <a:r>
              <a:rPr lang="zh-TW" altLang="zh-TW" kern="100" dirty="0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觀測值，驗證功能完備無訛。</a:t>
            </a:r>
            <a:endParaRPr lang="en-US" altLang="zh-TW" kern="100" dirty="0">
              <a:solidFill>
                <a:srgbClr val="000000"/>
              </a:solidFill>
              <a:latin typeface="Times New Roman" panose="02020603050405020304" pitchFamily="18" charset="0"/>
              <a:ea typeface="標楷體" panose="03000509000000000000" pitchFamily="65" charset="-120"/>
            </a:endParaRPr>
          </a:p>
          <a:p>
            <a:endParaRPr lang="zh-TW" altLang="zh-TW" dirty="0">
              <a:latin typeface="新細明體" panose="02020500000000000000" pitchFamily="18" charset="-120"/>
              <a:cs typeface="新細明體" panose="02020500000000000000" pitchFamily="18" charset="-120"/>
            </a:endParaRP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TW" smtClean="0">
                <a:solidFill>
                  <a:prstClr val="black">
                    <a:tint val="75000"/>
                  </a:prstClr>
                </a:solidFill>
              </a:rPr>
              <a:t>2015/6/12</a:t>
            </a: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航空技術與飛航安全研討會  蒲金標 報告                                             空軍航空技術學院</a:t>
            </a: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352B2-FDE5-4C83-B1C0-AA97682981C8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39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6843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4704"/>
          </a:xfrm>
        </p:spPr>
        <p:txBody>
          <a:bodyPr>
            <a:noAutofit/>
          </a:bodyPr>
          <a:lstStyle/>
          <a:p>
            <a:r>
              <a:rPr lang="en-US" altLang="zh-TW" sz="2800" dirty="0" smtClean="0">
                <a:solidFill>
                  <a:srgbClr val="FF0000"/>
                </a:solidFill>
              </a:rPr>
              <a:t>Dynamic systems that evolve based on Probability distribution</a:t>
            </a:r>
            <a:endParaRPr lang="zh-TW" altLang="en-US" sz="2800" dirty="0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620688"/>
            <a:ext cx="8208912" cy="6237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8651" y="1131094"/>
            <a:ext cx="7886699" cy="4470389"/>
          </a:xfrm>
          <a:prstGeom prst="rect">
            <a:avLst/>
          </a:prstGeom>
        </p:spPr>
      </p:pic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TW" smtClean="0">
                <a:solidFill>
                  <a:prstClr val="black">
                    <a:tint val="75000"/>
                  </a:prstClr>
                </a:solidFill>
              </a:rPr>
              <a:t>2015/6/12</a:t>
            </a: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航空技術與飛航安全研討會  蒲金標 報告                                             空軍航空技術學院</a:t>
            </a: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352B2-FDE5-4C83-B1C0-AA97682981C8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40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1431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8651" y="1131094"/>
            <a:ext cx="7886699" cy="4536151"/>
          </a:xfrm>
          <a:prstGeom prst="rect">
            <a:avLst/>
          </a:prstGeom>
        </p:spPr>
      </p:pic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TW" smtClean="0">
                <a:solidFill>
                  <a:prstClr val="black">
                    <a:tint val="75000"/>
                  </a:prstClr>
                </a:solidFill>
              </a:rPr>
              <a:t>2015/6/12</a:t>
            </a: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航空技術與飛航安全研討會  蒲金標 報告                                             空軍航空技術學院</a:t>
            </a: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352B2-FDE5-4C83-B1C0-AA97682981C8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41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8350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8651" y="1131094"/>
            <a:ext cx="7886699" cy="4423417"/>
          </a:xfrm>
          <a:prstGeom prst="rect">
            <a:avLst/>
          </a:prstGeom>
        </p:spPr>
      </p:pic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TW" smtClean="0">
                <a:solidFill>
                  <a:prstClr val="black">
                    <a:tint val="75000"/>
                  </a:prstClr>
                </a:solidFill>
              </a:rPr>
              <a:t>2015/6/12</a:t>
            </a: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航空技術與飛航安全研討會  蒲金標 報告                                             空軍航空技術學院</a:t>
            </a: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352B2-FDE5-4C83-B1C0-AA97682981C8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42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434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52187" y="1131094"/>
            <a:ext cx="7703507" cy="4312841"/>
          </a:xfrm>
          <a:prstGeom prst="rect">
            <a:avLst/>
          </a:prstGeom>
        </p:spPr>
      </p:pic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TW" smtClean="0">
                <a:solidFill>
                  <a:prstClr val="black">
                    <a:tint val="75000"/>
                  </a:prstClr>
                </a:solidFill>
              </a:rPr>
              <a:t>2015/6/12</a:t>
            </a: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航空技術與飛航安全研討會  蒲金標 報告                                             空軍航空技術學院</a:t>
            </a: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352B2-FDE5-4C83-B1C0-AA97682981C8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43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1460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9120" y="1131094"/>
            <a:ext cx="8163839" cy="4432811"/>
          </a:xfrm>
          <a:prstGeom prst="rect">
            <a:avLst/>
          </a:prstGeom>
        </p:spPr>
      </p:pic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TW" smtClean="0">
                <a:solidFill>
                  <a:prstClr val="black">
                    <a:tint val="75000"/>
                  </a:prstClr>
                </a:solidFill>
              </a:rPr>
              <a:t>2015/6/12</a:t>
            </a: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航空技術與飛航安全研討會  蒲金標 報告                                             空軍航空技術學院</a:t>
            </a: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352B2-FDE5-4C83-B1C0-AA97682981C8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44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1771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8650" y="1267494"/>
            <a:ext cx="7886700" cy="994172"/>
          </a:xfrm>
        </p:spPr>
        <p:txBody>
          <a:bodyPr/>
          <a:lstStyle/>
          <a:p>
            <a:endParaRPr lang="zh-TW" altLang="en-US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4922729"/>
          </a:xfrm>
          <a:prstGeom prst="rect">
            <a:avLst/>
          </a:prstGeom>
        </p:spPr>
      </p:pic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TW" smtClean="0">
                <a:solidFill>
                  <a:prstClr val="black">
                    <a:tint val="75000"/>
                  </a:prstClr>
                </a:solidFill>
              </a:rPr>
              <a:t>2015/6/12</a:t>
            </a: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航空技術與飛航安全研討會  蒲金標 報告                                             空軍航空技術學院</a:t>
            </a: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352B2-FDE5-4C83-B1C0-AA97682981C8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45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1291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8650" y="1204847"/>
            <a:ext cx="7704290" cy="4584526"/>
          </a:xfrm>
          <a:prstGeom prst="rect">
            <a:avLst/>
          </a:prstGeom>
        </p:spPr>
      </p:pic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TW" smtClean="0">
                <a:solidFill>
                  <a:prstClr val="black">
                    <a:tint val="75000"/>
                  </a:prstClr>
                </a:solidFill>
              </a:rPr>
              <a:t>2015/6/12</a:t>
            </a: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航空技術與飛航安全研討會  蒲金標 報告                                             空軍航空技術學院</a:t>
            </a: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352B2-FDE5-4C83-B1C0-AA97682981C8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46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6797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8650" y="1131094"/>
            <a:ext cx="7886700" cy="242855"/>
          </a:xfrm>
        </p:spPr>
        <p:txBody>
          <a:bodyPr>
            <a:normAutofit fontScale="90000"/>
          </a:bodyPr>
          <a:lstStyle/>
          <a:p>
            <a:endParaRPr lang="zh-TW" altLang="en-US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8026" y="1589779"/>
            <a:ext cx="7957941" cy="4639490"/>
          </a:xfrm>
          <a:prstGeom prst="rect">
            <a:avLst/>
          </a:prstGeom>
        </p:spPr>
      </p:pic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TW" smtClean="0">
                <a:solidFill>
                  <a:prstClr val="black">
                    <a:tint val="75000"/>
                  </a:prstClr>
                </a:solidFill>
              </a:rPr>
              <a:t>2015/6/12</a:t>
            </a: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航空技術與飛航安全研討會  蒲金標 報告                                             空軍航空技術學院</a:t>
            </a: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352B2-FDE5-4C83-B1C0-AA97682981C8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47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455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歡迎 指教 謝謝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蒲金標 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0932-592-908</a:t>
            </a:r>
          </a:p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國立台北教育大學自然教育學系兼任副教授</a:t>
            </a:r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E-MAIL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  <a:hlinkClick r:id="rId2"/>
              </a:rPr>
              <a:t>pu1947@ms14.hinet.net</a:t>
            </a:r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徐茂林 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0958-930-368</a:t>
            </a:r>
          </a:p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貝氏卡曼科技股份有限公司 總經理</a:t>
            </a:r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E-MAIL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hsumaolin@gmail.com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57933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0" y="0"/>
            <a:ext cx="5580112" cy="764704"/>
          </a:xfrm>
        </p:spPr>
        <p:txBody>
          <a:bodyPr>
            <a:normAutofit/>
          </a:bodyPr>
          <a:lstStyle/>
          <a:p>
            <a:r>
              <a:rPr lang="en-US" altLang="zh-TW" dirty="0" smtClean="0"/>
              <a:t>LLWAS</a:t>
            </a:r>
            <a:r>
              <a:rPr lang="zh-TW" altLang="en-US" dirty="0" smtClean="0"/>
              <a:t> 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低空風切概論 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92696"/>
            <a:ext cx="5364088" cy="241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3043472"/>
            <a:ext cx="5904656" cy="3814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80112" y="260648"/>
            <a:ext cx="3563888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51520" y="0"/>
            <a:ext cx="8892480" cy="904156"/>
          </a:xfrm>
        </p:spPr>
        <p:txBody>
          <a:bodyPr>
            <a:normAutofit/>
          </a:bodyPr>
          <a:lstStyle/>
          <a:p>
            <a:r>
              <a:rPr lang="en-US" altLang="zh-TW" sz="3200" dirty="0" smtClean="0">
                <a:solidFill>
                  <a:srgbClr val="0000CC"/>
                </a:solidFill>
                <a:latin typeface="標楷體" pitchFamily="65" charset="-120"/>
                <a:ea typeface="標楷體" pitchFamily="65" charset="-120"/>
              </a:rPr>
              <a:t>LLWAS</a:t>
            </a:r>
            <a:r>
              <a:rPr lang="zh-TW" altLang="en-US" sz="3200" dirty="0" smtClean="0">
                <a:solidFill>
                  <a:srgbClr val="0000CC"/>
                </a:solidFill>
                <a:latin typeface="標楷體" pitchFamily="65" charset="-120"/>
                <a:ea typeface="標楷體" pitchFamily="65" charset="-120"/>
              </a:rPr>
              <a:t> </a:t>
            </a:r>
            <a:r>
              <a:rPr lang="en-US" altLang="zh-TW" sz="3200" dirty="0" smtClean="0">
                <a:solidFill>
                  <a:srgbClr val="0000CC"/>
                </a:solidFill>
                <a:latin typeface="標楷體" pitchFamily="65" charset="-120"/>
                <a:ea typeface="標楷體" pitchFamily="65" charset="-120"/>
              </a:rPr>
              <a:t>System Architecture-NCAR  Phase III</a:t>
            </a:r>
            <a:endParaRPr lang="zh-TW" altLang="en-US" sz="3200" dirty="0">
              <a:solidFill>
                <a:srgbClr val="0000CC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79512" y="908720"/>
            <a:ext cx="8964488" cy="2304256"/>
          </a:xfrm>
        </p:spPr>
        <p:txBody>
          <a:bodyPr>
            <a:noAutofit/>
          </a:bodyPr>
          <a:lstStyle/>
          <a:p>
            <a:pPr fontAlgn="b"/>
            <a:r>
              <a:rPr lang="en-US" altLang="zh-TW" sz="2400" dirty="0" smtClean="0">
                <a:latin typeface="標楷體" pitchFamily="65" charset="-120"/>
                <a:ea typeface="標楷體" pitchFamily="65" charset="-120"/>
              </a:rPr>
              <a:t>LLWAS</a:t>
            </a:r>
            <a:r>
              <a:rPr lang="zh-TW" altLang="zh-TW" sz="2400" dirty="0">
                <a:latin typeface="標楷體" pitchFamily="65" charset="-120"/>
                <a:ea typeface="標楷體" pitchFamily="65" charset="-120"/>
              </a:rPr>
              <a:t>系統沿著機場跑道向外延伸</a:t>
            </a:r>
            <a:r>
              <a:rPr lang="en-US" altLang="zh-TW" sz="2400" dirty="0">
                <a:latin typeface="標楷體" pitchFamily="65" charset="-120"/>
                <a:ea typeface="標楷體" pitchFamily="65" charset="-120"/>
              </a:rPr>
              <a:t>3</a:t>
            </a:r>
            <a:r>
              <a:rPr lang="zh-TW" altLang="zh-TW" sz="2400" dirty="0">
                <a:latin typeface="標楷體" pitchFamily="65" charset="-120"/>
                <a:ea typeface="標楷體" pitchFamily="65" charset="-120"/>
              </a:rPr>
              <a:t>海浬和跑道中段共設有</a:t>
            </a:r>
            <a:r>
              <a:rPr lang="en-US" altLang="zh-TW" sz="2400" dirty="0">
                <a:latin typeface="標楷體" pitchFamily="65" charset="-120"/>
                <a:ea typeface="標楷體" pitchFamily="65" charset="-120"/>
              </a:rPr>
              <a:t>13</a:t>
            </a:r>
            <a:r>
              <a:rPr lang="zh-TW" altLang="zh-TW" sz="2400" dirty="0">
                <a:latin typeface="標楷體" pitchFamily="65" charset="-120"/>
                <a:ea typeface="標楷體" pitchFamily="65" charset="-120"/>
              </a:rPr>
              <a:t>個遠端測風台，系統會將每一測風台所觀測的風場資料換算為跑道方向</a:t>
            </a:r>
            <a:r>
              <a:rPr lang="en-US" altLang="zh-TW" sz="2400" dirty="0">
                <a:latin typeface="標楷體" pitchFamily="65" charset="-120"/>
                <a:ea typeface="標楷體" pitchFamily="65" charset="-120"/>
              </a:rPr>
              <a:t>(100</a:t>
            </a:r>
            <a:r>
              <a:rPr lang="zh-TW" altLang="zh-TW" sz="2400" dirty="0">
                <a:latin typeface="標楷體" pitchFamily="65" charset="-120"/>
                <a:ea typeface="標楷體" pitchFamily="65" charset="-120"/>
              </a:rPr>
              <a:t>°</a:t>
            </a:r>
            <a:r>
              <a:rPr lang="en-US" altLang="zh-TW" sz="2400" dirty="0">
                <a:latin typeface="標楷體" pitchFamily="65" charset="-120"/>
                <a:ea typeface="標楷體" pitchFamily="65" charset="-120"/>
              </a:rPr>
              <a:t>~280</a:t>
            </a:r>
            <a:r>
              <a:rPr lang="zh-TW" altLang="zh-TW" sz="2400" dirty="0">
                <a:latin typeface="標楷體" pitchFamily="65" charset="-120"/>
                <a:ea typeface="標楷體" pitchFamily="65" charset="-120"/>
              </a:rPr>
              <a:t>°</a:t>
            </a:r>
            <a:r>
              <a:rPr lang="en-US" altLang="zh-TW" sz="2400" dirty="0">
                <a:latin typeface="標楷體" pitchFamily="65" charset="-120"/>
                <a:ea typeface="標楷體" pitchFamily="65" charset="-120"/>
              </a:rPr>
              <a:t>)</a:t>
            </a:r>
            <a:r>
              <a:rPr lang="zh-TW" altLang="zh-TW" sz="2400" dirty="0">
                <a:latin typeface="標楷體" pitchFamily="65" charset="-120"/>
                <a:ea typeface="標楷體" pitchFamily="65" charset="-120"/>
              </a:rPr>
              <a:t>之分量</a:t>
            </a:r>
            <a:r>
              <a:rPr lang="zh-TW" altLang="zh-TW" sz="2400" dirty="0" smtClean="0">
                <a:latin typeface="標楷體" pitchFamily="65" charset="-120"/>
                <a:ea typeface="標楷體" pitchFamily="65" charset="-120"/>
              </a:rPr>
              <a:t>，</a:t>
            </a:r>
            <a:endParaRPr lang="en-US" altLang="zh-TW" sz="2400" dirty="0" smtClean="0">
              <a:latin typeface="標楷體" pitchFamily="65" charset="-120"/>
              <a:ea typeface="標楷體" pitchFamily="65" charset="-120"/>
            </a:endParaRPr>
          </a:p>
          <a:p>
            <a:pPr fontAlgn="b"/>
            <a:r>
              <a:rPr lang="zh-TW" altLang="zh-TW" sz="2400" dirty="0" smtClean="0">
                <a:latin typeface="標楷體" pitchFamily="65" charset="-120"/>
                <a:ea typeface="標楷體" pitchFamily="65" charset="-120"/>
              </a:rPr>
              <a:t>計算</a:t>
            </a:r>
            <a:r>
              <a:rPr lang="zh-TW" altLang="zh-TW" sz="2400" dirty="0">
                <a:latin typeface="標楷體" pitchFamily="65" charset="-120"/>
                <a:ea typeface="標楷體" pitchFamily="65" charset="-120"/>
              </a:rPr>
              <a:t>跑道兩端進場或離場航道</a:t>
            </a:r>
            <a:r>
              <a:rPr lang="zh-TW" altLang="zh-TW" sz="2400" dirty="0" smtClean="0">
                <a:latin typeface="標楷體" pitchFamily="65" charset="-120"/>
                <a:ea typeface="標楷體" pitchFamily="65" charset="-120"/>
              </a:rPr>
              <a:t>方向</a:t>
            </a:r>
            <a:endParaRPr lang="en-US" altLang="zh-TW" sz="2400" dirty="0" smtClean="0">
              <a:latin typeface="標楷體" pitchFamily="65" charset="-120"/>
              <a:ea typeface="標楷體" pitchFamily="65" charset="-120"/>
            </a:endParaRPr>
          </a:p>
          <a:p>
            <a:pPr fontAlgn="b"/>
            <a:r>
              <a:rPr lang="zh-TW" altLang="zh-TW" sz="2400" dirty="0" smtClean="0">
                <a:latin typeface="標楷體" pitchFamily="65" charset="-120"/>
                <a:ea typeface="標楷體" pitchFamily="65" charset="-120"/>
              </a:rPr>
              <a:t>之</a:t>
            </a:r>
            <a:r>
              <a:rPr lang="zh-TW" altLang="zh-TW" sz="24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頂風</a:t>
            </a:r>
            <a:r>
              <a:rPr lang="en-US" altLang="zh-TW" sz="24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zh-TW" sz="24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增速</a:t>
            </a:r>
            <a:r>
              <a:rPr lang="en-US" altLang="zh-TW" sz="24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)</a:t>
            </a:r>
            <a:r>
              <a:rPr lang="zh-TW" altLang="zh-TW" sz="24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或順風</a:t>
            </a:r>
            <a:r>
              <a:rPr lang="en-US" altLang="zh-TW" sz="24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zh-TW" sz="24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減速</a:t>
            </a:r>
            <a:r>
              <a:rPr lang="en-US" altLang="zh-TW" sz="24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)</a:t>
            </a:r>
            <a:r>
              <a:rPr lang="zh-TW" altLang="zh-TW" sz="24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強度</a:t>
            </a:r>
            <a:r>
              <a:rPr lang="zh-TW" altLang="zh-TW" sz="2400" dirty="0" smtClean="0">
                <a:latin typeface="標楷體" pitchFamily="65" charset="-120"/>
                <a:ea typeface="標楷體" pitchFamily="65" charset="-120"/>
              </a:rPr>
              <a:t>，</a:t>
            </a:r>
            <a:endParaRPr lang="en-US" altLang="zh-TW" sz="2400" dirty="0" smtClean="0">
              <a:latin typeface="標楷體" pitchFamily="65" charset="-120"/>
              <a:ea typeface="標楷體" pitchFamily="65" charset="-120"/>
            </a:endParaRPr>
          </a:p>
          <a:p>
            <a:pPr fontAlgn="b"/>
            <a:r>
              <a:rPr lang="zh-TW" altLang="zh-TW" sz="2400" dirty="0" smtClean="0">
                <a:latin typeface="標楷體" pitchFamily="65" charset="-120"/>
                <a:ea typeface="標楷體" pitchFamily="65" charset="-120"/>
              </a:rPr>
              <a:t>來</a:t>
            </a:r>
            <a:r>
              <a:rPr lang="zh-TW" altLang="zh-TW" sz="2400" dirty="0">
                <a:latin typeface="標楷體" pitchFamily="65" charset="-120"/>
                <a:ea typeface="標楷體" pitchFamily="65" charset="-120"/>
              </a:rPr>
              <a:t>偵測位在跑道或跑道兩端離</a:t>
            </a:r>
            <a:r>
              <a:rPr lang="zh-TW" altLang="zh-TW" sz="2400" dirty="0" smtClean="0">
                <a:latin typeface="標楷體" pitchFamily="65" charset="-120"/>
                <a:ea typeface="標楷體" pitchFamily="65" charset="-120"/>
              </a:rPr>
              <a:t>到場</a:t>
            </a:r>
            <a:endParaRPr lang="en-US" altLang="zh-TW" sz="2400" dirty="0" smtClean="0">
              <a:latin typeface="標楷體" pitchFamily="65" charset="-120"/>
              <a:ea typeface="標楷體" pitchFamily="65" charset="-120"/>
            </a:endParaRPr>
          </a:p>
          <a:p>
            <a:pPr fontAlgn="b"/>
            <a:r>
              <a:rPr lang="en-US" altLang="zh-TW" sz="2400" dirty="0" smtClean="0">
                <a:latin typeface="標楷體" pitchFamily="65" charset="-120"/>
                <a:ea typeface="標楷體" pitchFamily="65" charset="-120"/>
              </a:rPr>
              <a:t>1~3</a:t>
            </a:r>
            <a:r>
              <a:rPr lang="zh-TW" altLang="zh-TW" sz="2400" dirty="0">
                <a:latin typeface="標楷體" pitchFamily="65" charset="-120"/>
                <a:ea typeface="標楷體" pitchFamily="65" charset="-120"/>
              </a:rPr>
              <a:t>海浬的低空風切或微爆氣流</a:t>
            </a:r>
            <a:r>
              <a:rPr lang="zh-TW" altLang="zh-TW" sz="2400" dirty="0" smtClean="0">
                <a:latin typeface="標楷體" pitchFamily="65" charset="-120"/>
                <a:ea typeface="標楷體" pitchFamily="65" charset="-120"/>
              </a:rPr>
              <a:t>情形</a:t>
            </a:r>
            <a:endParaRPr lang="en-US" altLang="zh-TW" sz="2400" dirty="0" smtClean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24128" y="1794882"/>
            <a:ext cx="3249166" cy="50631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3846387"/>
            <a:ext cx="4653136" cy="3011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14484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0" y="188640"/>
            <a:ext cx="8964488" cy="548680"/>
          </a:xfrm>
        </p:spPr>
        <p:txBody>
          <a:bodyPr>
            <a:normAutofit fontScale="90000"/>
          </a:bodyPr>
          <a:lstStyle/>
          <a:p>
            <a:r>
              <a:rPr lang="zh-TW" altLang="zh-TW" sz="3100" dirty="0" smtClean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低空風切</a:t>
            </a:r>
            <a:r>
              <a:rPr lang="en-US" altLang="zh-TW" sz="3100" dirty="0" smtClean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(Low-level Wind Shear)-</a:t>
            </a:r>
            <a:r>
              <a:rPr lang="zh-TW" altLang="en-US" sz="3100" b="1" dirty="0" smtClean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低空風切強度標準</a:t>
            </a:r>
            <a:r>
              <a:rPr lang="zh-TW" altLang="en-US" sz="3200" b="1" dirty="0" smtClean="0">
                <a:solidFill>
                  <a:srgbClr val="FF0000"/>
                </a:solidFill>
              </a:rPr>
              <a:t/>
            </a:r>
            <a:br>
              <a:rPr lang="zh-TW" altLang="en-US" sz="3200" b="1" dirty="0" smtClean="0">
                <a:solidFill>
                  <a:srgbClr val="FF0000"/>
                </a:solidFill>
              </a:rPr>
            </a:br>
            <a:endParaRPr lang="zh-TW" altLang="en-US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95536" y="476672"/>
            <a:ext cx="8748464" cy="3816424"/>
          </a:xfrm>
        </p:spPr>
        <p:txBody>
          <a:bodyPr>
            <a:noAutofit/>
          </a:bodyPr>
          <a:lstStyle/>
          <a:p>
            <a:pPr fontAlgn="b"/>
            <a:r>
              <a:rPr lang="zh-TW" altLang="zh-TW" sz="2200" dirty="0">
                <a:latin typeface="標楷體" panose="03000509000000000000" pitchFamily="65" charset="-120"/>
                <a:ea typeface="標楷體" panose="03000509000000000000" pitchFamily="65" charset="-120"/>
              </a:rPr>
              <a:t>機場低空風</a:t>
            </a:r>
            <a:r>
              <a:rPr lang="zh-TW" altLang="zh-TW" sz="2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切或</a:t>
            </a:r>
            <a:r>
              <a:rPr lang="zh-TW" altLang="zh-TW" sz="2200" dirty="0">
                <a:latin typeface="標楷體" panose="03000509000000000000" pitchFamily="65" charset="-120"/>
                <a:ea typeface="標楷體" panose="03000509000000000000" pitchFamily="65" charset="-120"/>
              </a:rPr>
              <a:t>微爆氣流（</a:t>
            </a:r>
            <a:r>
              <a:rPr lang="en-US" altLang="zh-TW" sz="2200" dirty="0">
                <a:latin typeface="標楷體" panose="03000509000000000000" pitchFamily="65" charset="-120"/>
                <a:ea typeface="標楷體" panose="03000509000000000000" pitchFamily="65" charset="-120"/>
              </a:rPr>
              <a:t>Microburst</a:t>
            </a:r>
            <a:r>
              <a:rPr lang="zh-TW" altLang="zh-TW" sz="2200" dirty="0">
                <a:latin typeface="標楷體" panose="03000509000000000000" pitchFamily="65" charset="-120"/>
                <a:ea typeface="標楷體" panose="03000509000000000000" pitchFamily="65" charset="-120"/>
              </a:rPr>
              <a:t>）對飛航安全構成最嚴重威脅</a:t>
            </a:r>
            <a:r>
              <a:rPr lang="zh-TW" altLang="zh-TW" sz="2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sz="2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fontAlgn="b"/>
            <a:r>
              <a:rPr lang="zh-TW" altLang="zh-TW" sz="2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低空</a:t>
            </a:r>
            <a:r>
              <a:rPr lang="zh-TW" altLang="zh-TW" sz="2200" dirty="0">
                <a:latin typeface="標楷體" panose="03000509000000000000" pitchFamily="65" charset="-120"/>
                <a:ea typeface="標楷體" panose="03000509000000000000" pitchFamily="65" charset="-120"/>
              </a:rPr>
              <a:t>風切發生在</a:t>
            </a:r>
            <a:r>
              <a:rPr lang="zh-TW" altLang="zh-TW" sz="2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最低層</a:t>
            </a:r>
            <a:r>
              <a:rPr lang="en-US" altLang="zh-TW" sz="2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500m (1,600ft) </a:t>
            </a:r>
            <a:r>
              <a:rPr lang="zh-TW" altLang="zh-TW" sz="2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以下</a:t>
            </a:r>
            <a:r>
              <a:rPr lang="zh-TW" altLang="zh-TW" sz="2200" dirty="0">
                <a:latin typeface="標楷體" panose="03000509000000000000" pitchFamily="65" charset="-120"/>
                <a:ea typeface="標楷體" panose="03000509000000000000" pitchFamily="65" charset="-120"/>
              </a:rPr>
              <a:t>，風向或風速之突然變化</a:t>
            </a:r>
            <a:r>
              <a:rPr lang="zh-TW" altLang="zh-TW" sz="2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endParaRPr lang="en-US" altLang="zh-TW" sz="22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fontAlgn="b"/>
            <a:r>
              <a:rPr lang="zh-TW" altLang="zh-TW" sz="2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當</a:t>
            </a:r>
            <a:r>
              <a:rPr lang="zh-TW" altLang="zh-TW" sz="2200" dirty="0">
                <a:latin typeface="標楷體" panose="03000509000000000000" pitchFamily="65" charset="-120"/>
                <a:ea typeface="標楷體" panose="03000509000000000000" pitchFamily="65" charset="-120"/>
              </a:rPr>
              <a:t>飛機在爬升離場和降落進場階段，</a:t>
            </a:r>
            <a:r>
              <a:rPr lang="zh-TW" altLang="zh-TW" sz="2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飛機速度和高度都接近臨界值，飛機容易遭受風切的危險</a:t>
            </a:r>
            <a:r>
              <a:rPr lang="zh-TW" altLang="zh-TW" sz="2200" dirty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</a:p>
          <a:p>
            <a:pPr fontAlgn="b"/>
            <a:r>
              <a:rPr lang="zh-TW" altLang="zh-TW" sz="2200" dirty="0">
                <a:latin typeface="標楷體" panose="03000509000000000000" pitchFamily="65" charset="-120"/>
                <a:ea typeface="標楷體" panose="03000509000000000000" pitchFamily="65" charset="-120"/>
              </a:rPr>
              <a:t>風切乃指大氣中單位距離內，風速或風向或兩者同時發生之突然大變化，如以數學式表示，</a:t>
            </a:r>
            <a:r>
              <a:rPr lang="zh-TW" altLang="zh-TW" sz="2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則</a:t>
            </a:r>
            <a:r>
              <a:rPr lang="en-US" altLang="zh-TW" sz="2200" dirty="0">
                <a:latin typeface="標楷體" panose="03000509000000000000" pitchFamily="65" charset="-120"/>
                <a:ea typeface="標楷體" panose="03000509000000000000" pitchFamily="65" charset="-120"/>
              </a:rPr>
              <a:t> </a:t>
            </a:r>
            <a:endParaRPr lang="zh-TW" altLang="zh-TW" sz="2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fontAlgn="b"/>
            <a:r>
              <a:rPr lang="zh-TW" altLang="zh-TW" sz="2200" dirty="0">
                <a:latin typeface="標楷體" panose="03000509000000000000" pitchFamily="65" charset="-120"/>
                <a:ea typeface="標楷體" panose="03000509000000000000" pitchFamily="65" charset="-120"/>
              </a:rPr>
              <a:t>風切</a:t>
            </a:r>
            <a:r>
              <a:rPr lang="en-US" altLang="zh-TW" sz="2200" dirty="0">
                <a:latin typeface="標楷體" panose="03000509000000000000" pitchFamily="65" charset="-120"/>
                <a:ea typeface="標楷體" panose="03000509000000000000" pitchFamily="65" charset="-120"/>
              </a:rPr>
              <a:t>= </a:t>
            </a:r>
            <a:r>
              <a:rPr lang="zh-TW" altLang="zh-TW" sz="2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△</a:t>
            </a:r>
            <a:r>
              <a:rPr lang="en-US" altLang="zh-TW" sz="2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</a:t>
            </a:r>
            <a:r>
              <a:rPr lang="en-US" altLang="zh-TW" sz="2200" dirty="0">
                <a:latin typeface="標楷體" panose="03000509000000000000" pitchFamily="65" charset="-120"/>
                <a:ea typeface="標楷體" panose="03000509000000000000" pitchFamily="65" charset="-120"/>
              </a:rPr>
              <a:t>/</a:t>
            </a:r>
            <a:r>
              <a:rPr lang="zh-TW" altLang="zh-TW" sz="2200" dirty="0">
                <a:latin typeface="標楷體" panose="03000509000000000000" pitchFamily="65" charset="-120"/>
                <a:ea typeface="標楷體" panose="03000509000000000000" pitchFamily="65" charset="-120"/>
              </a:rPr>
              <a:t>△</a:t>
            </a:r>
            <a:r>
              <a:rPr lang="en-US" altLang="zh-TW" sz="2200" dirty="0">
                <a:latin typeface="標楷體" panose="03000509000000000000" pitchFamily="65" charset="-120"/>
                <a:ea typeface="標楷體" panose="03000509000000000000" pitchFamily="65" charset="-120"/>
              </a:rPr>
              <a:t>s  </a:t>
            </a:r>
            <a:r>
              <a:rPr lang="en-US" altLang="zh-TW" sz="2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,</a:t>
            </a:r>
            <a:r>
              <a:rPr lang="zh-TW" altLang="zh-TW" sz="2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△</a:t>
            </a:r>
            <a:r>
              <a:rPr lang="en-US" altLang="zh-TW" sz="2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  </a:t>
            </a:r>
            <a:r>
              <a:rPr lang="zh-TW" altLang="zh-TW" sz="2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及</a:t>
            </a:r>
            <a:r>
              <a:rPr lang="zh-TW" altLang="zh-TW" sz="2200" dirty="0">
                <a:latin typeface="標楷體" panose="03000509000000000000" pitchFamily="65" charset="-120"/>
                <a:ea typeface="標楷體" panose="03000509000000000000" pitchFamily="65" charset="-120"/>
              </a:rPr>
              <a:t>△</a:t>
            </a:r>
            <a:r>
              <a:rPr lang="en-US" altLang="zh-TW" sz="2200" dirty="0">
                <a:latin typeface="標楷體" panose="03000509000000000000" pitchFamily="65" charset="-120"/>
                <a:ea typeface="標楷體" panose="03000509000000000000" pitchFamily="65" charset="-120"/>
              </a:rPr>
              <a:t>s</a:t>
            </a:r>
            <a:r>
              <a:rPr lang="zh-TW" altLang="zh-TW" sz="2200" dirty="0">
                <a:latin typeface="標楷體" panose="03000509000000000000" pitchFamily="65" charset="-120"/>
                <a:ea typeface="標楷體" panose="03000509000000000000" pitchFamily="65" charset="-120"/>
              </a:rPr>
              <a:t>分別代表風向量變化及產生變化之距離。其風切可分為水平風切或垂直風切。</a:t>
            </a:r>
          </a:p>
          <a:p>
            <a:pPr marL="0" indent="0">
              <a:buNone/>
            </a:pPr>
            <a:endParaRPr lang="zh-TW" altLang="en-US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395536" y="4221089"/>
            <a:ext cx="8064896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zh-TW" sz="2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低空風切之強度從跑道及跑道兩端各向外延伸</a:t>
            </a:r>
            <a:r>
              <a:rPr lang="en-US" altLang="zh-TW" sz="2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3</a:t>
            </a:r>
            <a:r>
              <a:rPr lang="zh-TW" altLang="zh-TW" sz="2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海浬等區域方向之</a:t>
            </a:r>
            <a:r>
              <a:rPr lang="zh-TW" altLang="zh-TW" sz="22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頂風</a:t>
            </a:r>
            <a:r>
              <a:rPr lang="en-US" altLang="zh-TW" sz="22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zh-TW" sz="22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正值</a:t>
            </a:r>
            <a:r>
              <a:rPr lang="en-US" altLang="zh-TW" sz="22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zh-TW" sz="22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或順風</a:t>
            </a:r>
            <a:r>
              <a:rPr lang="en-US" altLang="zh-TW" sz="22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zh-TW" sz="22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負值</a:t>
            </a:r>
            <a:r>
              <a:rPr lang="en-US" altLang="zh-TW" sz="22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zh-TW" sz="22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強度</a:t>
            </a:r>
            <a:r>
              <a:rPr lang="zh-TW" altLang="zh-TW" sz="2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來決定</a:t>
            </a:r>
            <a:endParaRPr lang="en-US" altLang="zh-TW" sz="22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2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FAA</a:t>
            </a:r>
            <a:r>
              <a:rPr lang="zh-TW" altLang="zh-TW" sz="2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風切強度為標準，當頂風</a:t>
            </a:r>
            <a:r>
              <a:rPr lang="en-US" altLang="zh-TW" sz="2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zh-TW" sz="2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增速</a:t>
            </a:r>
            <a:r>
              <a:rPr lang="en-US" altLang="zh-TW" sz="2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zh-TW" sz="2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或順風</a:t>
            </a:r>
            <a:r>
              <a:rPr lang="en-US" altLang="zh-TW" sz="2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zh-TW" sz="2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減速</a:t>
            </a:r>
            <a:r>
              <a:rPr lang="en-US" altLang="zh-TW" sz="2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zh-TW" sz="2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數值</a:t>
            </a:r>
            <a:endParaRPr lang="en-US" altLang="zh-TW" sz="22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zh-TW" sz="2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介於</a:t>
            </a:r>
            <a:r>
              <a:rPr lang="en-US" altLang="zh-TW" sz="22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15 ~19kts</a:t>
            </a:r>
            <a:r>
              <a:rPr lang="zh-TW" altLang="zh-TW" sz="22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時，表示有輕度低空風切</a:t>
            </a:r>
            <a:r>
              <a:rPr lang="zh-TW" altLang="zh-TW" sz="2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；</a:t>
            </a:r>
            <a:endParaRPr lang="en-US" altLang="zh-TW" sz="22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zh-TW" sz="2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介於</a:t>
            </a:r>
            <a:r>
              <a:rPr lang="en-US" altLang="zh-TW" sz="22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20~29kts</a:t>
            </a:r>
            <a:r>
              <a:rPr lang="zh-TW" altLang="zh-TW" sz="22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者稱之為中度風切</a:t>
            </a:r>
            <a:r>
              <a:rPr lang="zh-TW" altLang="zh-TW" sz="2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；</a:t>
            </a:r>
            <a:endParaRPr lang="en-US" altLang="zh-TW" sz="22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zh-TW" sz="22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大於</a:t>
            </a:r>
            <a:r>
              <a:rPr lang="en-US" altLang="zh-TW" sz="22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29kts</a:t>
            </a:r>
            <a:r>
              <a:rPr lang="zh-TW" altLang="zh-TW" sz="22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者稱之為強烈風切</a:t>
            </a:r>
            <a:r>
              <a:rPr lang="zh-TW" altLang="zh-TW" sz="2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，其中</a:t>
            </a:r>
            <a:r>
              <a:rPr lang="zh-TW" altLang="zh-TW" sz="22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順風</a:t>
            </a:r>
            <a:r>
              <a:rPr lang="en-US" altLang="zh-TW" sz="22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zh-TW" sz="22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減速</a:t>
            </a:r>
            <a:r>
              <a:rPr lang="en-US" altLang="zh-TW" sz="22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 </a:t>
            </a:r>
            <a:r>
              <a:rPr lang="zh-TW" altLang="zh-TW" sz="22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大於</a:t>
            </a:r>
            <a:r>
              <a:rPr lang="en-US" altLang="zh-TW" sz="22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29kts</a:t>
            </a:r>
            <a:r>
              <a:rPr lang="zh-TW" altLang="zh-TW" sz="22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者稱為微爆氣流</a:t>
            </a:r>
            <a:r>
              <a:rPr lang="zh-TW" altLang="zh-TW" sz="2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zh-TW" altLang="en-US" sz="2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6390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712" y="3501008"/>
            <a:ext cx="285750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1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63888" y="3573016"/>
            <a:ext cx="285750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25179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2013</a:t>
            </a:r>
            <a:r>
              <a:rPr lang="zh-TW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年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10</a:t>
            </a:r>
            <a:r>
              <a:rPr lang="zh-TW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月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5-6</a:t>
            </a:r>
            <a:r>
              <a:rPr lang="zh-TW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日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菲特</a:t>
            </a:r>
            <a:r>
              <a:rPr lang="zh-TW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颱風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39552" y="980729"/>
            <a:ext cx="8229600" cy="3240359"/>
          </a:xfrm>
        </p:spPr>
        <p:txBody>
          <a:bodyPr>
            <a:normAutofit fontScale="92500"/>
          </a:bodyPr>
          <a:lstStyle/>
          <a:p>
            <a:r>
              <a:rPr lang="zh-TW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嘗試</a:t>
            </a:r>
            <a:r>
              <a:rPr lang="zh-TW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以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菲特</a:t>
            </a:r>
            <a:r>
              <a:rPr lang="zh-TW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颱風</a:t>
            </a:r>
            <a:r>
              <a:rPr lang="zh-TW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影響松山機場低空風切之個案觀測，</a:t>
            </a:r>
            <a:r>
              <a:rPr lang="zh-TW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分析風速和氣壓每分鐘</a:t>
            </a:r>
            <a:r>
              <a:rPr lang="zh-TW" altLang="zh-TW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跳動</a:t>
            </a:r>
            <a:r>
              <a:rPr lang="en-US" altLang="zh-TW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&gt;1</a:t>
            </a:r>
            <a:r>
              <a:rPr lang="zh-TW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個標準差之時段與次數</a:t>
            </a:r>
            <a:r>
              <a:rPr lang="zh-TW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，與現有松山機場低空風切警告系統發出風切警告加以</a:t>
            </a:r>
            <a:r>
              <a:rPr lang="zh-TW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分析比對</a:t>
            </a:r>
            <a:r>
              <a:rPr lang="zh-TW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找出</a:t>
            </a:r>
            <a:r>
              <a:rPr lang="zh-TW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以</a:t>
            </a:r>
            <a:r>
              <a:rPr lang="zh-TW" altLang="zh-TW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氣壓</a:t>
            </a:r>
            <a:r>
              <a:rPr lang="zh-TW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跳動來替代風塔觀測風場之計算風切方式</a:t>
            </a:r>
            <a:r>
              <a:rPr lang="zh-TW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</a:p>
          <a:p>
            <a:endParaRPr lang="zh-TW" altLang="en-US" dirty="0"/>
          </a:p>
        </p:txBody>
      </p:sp>
      <p:sp>
        <p:nvSpPr>
          <p:cNvPr id="4" name="矩形 3"/>
          <p:cNvSpPr/>
          <p:nvPr/>
        </p:nvSpPr>
        <p:spPr>
          <a:xfrm>
            <a:off x="2987824" y="3645024"/>
            <a:ext cx="489654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800" dirty="0" smtClean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氣象要素跳動值</a:t>
            </a:r>
            <a:r>
              <a:rPr lang="en-US" altLang="zh-TW" sz="2800" dirty="0" smtClean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Fluctuation:</a:t>
            </a:r>
            <a:endParaRPr lang="zh-TW" altLang="en-US" sz="2800" dirty="0">
              <a:solidFill>
                <a:srgbClr val="0000CC"/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>
            <a:off x="1187624" y="4149080"/>
            <a:ext cx="734481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風速和氣壓每秒或每分鐘前後觀測跳動範圍超出１個標準差之次數與機場低空風切發生次數加以比較。</a:t>
            </a:r>
          </a:p>
          <a:p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  </a:t>
            </a:r>
            <a:r>
              <a:rPr lang="en-US" altLang="zh-TW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X</a:t>
            </a:r>
            <a:r>
              <a:rPr lang="en-US" altLang="zh-TW" sz="2400" baseline="-25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i</a:t>
            </a:r>
            <a:r>
              <a:rPr lang="en-US" altLang="zh-TW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=Y</a:t>
            </a:r>
            <a:r>
              <a:rPr lang="en-US" altLang="zh-TW" sz="2400" baseline="-25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i</a:t>
            </a:r>
            <a:r>
              <a:rPr lang="en-US" altLang="zh-TW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-Y</a:t>
            </a:r>
            <a:r>
              <a:rPr lang="en-US" altLang="zh-TW" sz="2400" baseline="-25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i-1</a:t>
            </a:r>
            <a:endParaRPr lang="en-US" altLang="zh-TW" sz="24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Y</a:t>
            </a:r>
            <a:r>
              <a:rPr lang="en-US" altLang="zh-TW" sz="2400" baseline="-25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i</a:t>
            </a:r>
            <a:r>
              <a:rPr lang="en-US" altLang="zh-TW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代表這一秒或這分鐘氣象要素之觀測值。</a:t>
            </a:r>
          </a:p>
          <a:p>
            <a:r>
              <a:rPr lang="en-US" altLang="zh-TW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Y</a:t>
            </a:r>
            <a:r>
              <a:rPr lang="en-US" altLang="zh-TW" sz="2400" baseline="-25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i-1</a:t>
            </a: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代表前一秒或這分鐘氣象要素之觀測值。</a:t>
            </a:r>
          </a:p>
          <a:p>
            <a:r>
              <a:rPr lang="en-US" altLang="zh-TW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X</a:t>
            </a:r>
            <a:r>
              <a:rPr lang="en-US" altLang="zh-TW" sz="2400" baseline="-25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i</a:t>
            </a:r>
            <a:r>
              <a:rPr lang="en-US" altLang="zh-TW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代表這一秒或這分鐘與前一秒或前一分鐘氣象要素之觀測差值</a:t>
            </a:r>
            <a:r>
              <a:rPr lang="en-US" altLang="zh-TW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跳動值</a:t>
            </a:r>
            <a:r>
              <a:rPr lang="en-US" altLang="zh-TW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zh-TW" altLang="en-US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891013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松山機場低空風切研究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95536" y="1268760"/>
            <a:ext cx="8229600" cy="4525963"/>
          </a:xfrm>
        </p:spPr>
        <p:txBody>
          <a:bodyPr>
            <a:noAutofit/>
          </a:bodyPr>
          <a:lstStyle/>
          <a:p>
            <a:pPr fontAlgn="b"/>
            <a:r>
              <a:rPr lang="zh-TW" altLang="zh-TW" sz="2400" dirty="0">
                <a:latin typeface="標楷體" pitchFamily="65" charset="-120"/>
                <a:ea typeface="標楷體" pitchFamily="65" charset="-120"/>
              </a:rPr>
              <a:t>就松山機場</a:t>
            </a:r>
            <a:r>
              <a:rPr lang="zh-TW" altLang="zh-TW" sz="24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風速和氣壓每秒或每分鐘前後觀測跳動範圍超出１個標準差</a:t>
            </a:r>
            <a:r>
              <a:rPr lang="zh-TW" altLang="zh-TW" sz="2400" dirty="0">
                <a:latin typeface="標楷體" pitchFamily="65" charset="-120"/>
                <a:ea typeface="標楷體" pitchFamily="65" charset="-120"/>
              </a:rPr>
              <a:t>之次數與機場低空風切發生次數加以比較。</a:t>
            </a:r>
          </a:p>
          <a:p>
            <a:pPr fontAlgn="b"/>
            <a:r>
              <a:rPr lang="en-US" altLang="zh-TW" sz="2400" dirty="0" smtClean="0">
                <a:latin typeface="標楷體" pitchFamily="65" charset="-120"/>
                <a:ea typeface="標楷體" pitchFamily="65" charset="-120"/>
              </a:rPr>
              <a:t>    </a:t>
            </a:r>
            <a:r>
              <a:rPr lang="en-US" altLang="zh-TW" sz="2400" dirty="0">
                <a:latin typeface="標楷體" pitchFamily="65" charset="-120"/>
                <a:ea typeface="標楷體" pitchFamily="65" charset="-120"/>
              </a:rPr>
              <a:t>Xi=Yi-Yi-1</a:t>
            </a:r>
            <a:endParaRPr lang="zh-TW" altLang="zh-TW" sz="2400" dirty="0">
              <a:latin typeface="標楷體" pitchFamily="65" charset="-120"/>
              <a:ea typeface="標楷體" pitchFamily="65" charset="-120"/>
            </a:endParaRPr>
          </a:p>
          <a:p>
            <a:pPr fontAlgn="b"/>
            <a:r>
              <a:rPr lang="en-US" altLang="zh-TW" sz="2400" dirty="0" smtClean="0">
                <a:latin typeface="標楷體" pitchFamily="65" charset="-120"/>
                <a:ea typeface="標楷體" pitchFamily="65" charset="-120"/>
              </a:rPr>
              <a:t>Yi </a:t>
            </a:r>
            <a:r>
              <a:rPr lang="zh-TW" altLang="zh-TW" sz="2400" dirty="0">
                <a:latin typeface="標楷體" pitchFamily="65" charset="-120"/>
                <a:ea typeface="標楷體" pitchFamily="65" charset="-120"/>
              </a:rPr>
              <a:t>代表這一秒或這分鐘氣象要素之觀測值。</a:t>
            </a:r>
          </a:p>
          <a:p>
            <a:pPr fontAlgn="b"/>
            <a:r>
              <a:rPr lang="en-US" altLang="zh-TW" sz="2400" dirty="0">
                <a:latin typeface="標楷體" pitchFamily="65" charset="-120"/>
                <a:ea typeface="標楷體" pitchFamily="65" charset="-120"/>
              </a:rPr>
              <a:t>Yi-1</a:t>
            </a:r>
            <a:r>
              <a:rPr lang="zh-TW" altLang="zh-TW" sz="2400" dirty="0">
                <a:latin typeface="標楷體" pitchFamily="65" charset="-120"/>
                <a:ea typeface="標楷體" pitchFamily="65" charset="-120"/>
              </a:rPr>
              <a:t>代表前一秒或這分鐘氣象要素之觀測值。</a:t>
            </a:r>
          </a:p>
          <a:p>
            <a:pPr fontAlgn="b"/>
            <a:r>
              <a:rPr lang="en-US" altLang="zh-TW" sz="2400" dirty="0">
                <a:latin typeface="標楷體" pitchFamily="65" charset="-120"/>
                <a:ea typeface="標楷體" pitchFamily="65" charset="-120"/>
              </a:rPr>
              <a:t>Xi </a:t>
            </a:r>
            <a:r>
              <a:rPr lang="zh-TW" altLang="zh-TW" sz="2400" dirty="0">
                <a:latin typeface="標楷體" pitchFamily="65" charset="-120"/>
                <a:ea typeface="標楷體" pitchFamily="65" charset="-120"/>
              </a:rPr>
              <a:t>代表這一秒或這分鐘與前一秒或前一分鐘氣象要素之觀測差值</a:t>
            </a:r>
            <a:r>
              <a:rPr lang="en-US" altLang="zh-TW" sz="2400" dirty="0"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zh-TW" sz="2400" dirty="0">
                <a:latin typeface="標楷體" pitchFamily="65" charset="-120"/>
                <a:ea typeface="標楷體" pitchFamily="65" charset="-120"/>
              </a:rPr>
              <a:t>跳動值</a:t>
            </a:r>
            <a:r>
              <a:rPr lang="en-US" altLang="zh-TW" sz="2400" dirty="0">
                <a:latin typeface="標楷體" pitchFamily="65" charset="-120"/>
                <a:ea typeface="標楷體" pitchFamily="65" charset="-120"/>
              </a:rPr>
              <a:t>)</a:t>
            </a:r>
            <a:r>
              <a:rPr lang="zh-TW" altLang="zh-TW" sz="2400" dirty="0">
                <a:latin typeface="標楷體" pitchFamily="65" charset="-120"/>
                <a:ea typeface="標楷體" pitchFamily="65" charset="-120"/>
              </a:rPr>
              <a:t>。</a:t>
            </a:r>
          </a:p>
          <a:p>
            <a:pPr fontAlgn="b"/>
            <a:r>
              <a:rPr lang="zh-TW" altLang="zh-TW" sz="2400" dirty="0">
                <a:latin typeface="標楷體" pitchFamily="65" charset="-120"/>
                <a:ea typeface="標楷體" pitchFamily="65" charset="-120"/>
              </a:rPr>
              <a:t>再就氣象要素跳動觀測值</a:t>
            </a:r>
            <a:r>
              <a:rPr lang="en-US" altLang="zh-TW" sz="2400" dirty="0">
                <a:latin typeface="標楷體" pitchFamily="65" charset="-120"/>
                <a:ea typeface="標楷體" pitchFamily="65" charset="-120"/>
              </a:rPr>
              <a:t>(Xi</a:t>
            </a:r>
            <a:r>
              <a:rPr lang="zh-TW" altLang="zh-TW" sz="2400" dirty="0">
                <a:latin typeface="標楷體" pitchFamily="65" charset="-120"/>
                <a:ea typeface="標楷體" pitchFamily="65" charset="-120"/>
              </a:rPr>
              <a:t>≠</a:t>
            </a:r>
            <a:r>
              <a:rPr lang="en-US" altLang="zh-TW" sz="2400" dirty="0">
                <a:latin typeface="標楷體" pitchFamily="65" charset="-120"/>
                <a:ea typeface="標楷體" pitchFamily="65" charset="-120"/>
              </a:rPr>
              <a:t>0) </a:t>
            </a:r>
            <a:r>
              <a:rPr lang="zh-TW" altLang="zh-TW" sz="2400" dirty="0">
                <a:latin typeface="標楷體" pitchFamily="65" charset="-120"/>
                <a:ea typeface="標楷體" pitchFamily="65" charset="-120"/>
              </a:rPr>
              <a:t>計算其一天</a:t>
            </a:r>
            <a:r>
              <a:rPr lang="en-US" altLang="zh-TW" sz="2400" dirty="0">
                <a:latin typeface="標楷體" pitchFamily="65" charset="-120"/>
                <a:ea typeface="標楷體" pitchFamily="65" charset="-120"/>
              </a:rPr>
              <a:t>24</a:t>
            </a:r>
            <a:r>
              <a:rPr lang="zh-TW" altLang="zh-TW" sz="2400" dirty="0">
                <a:latin typeface="標楷體" pitchFamily="65" charset="-120"/>
                <a:ea typeface="標楷體" pitchFamily="65" charset="-120"/>
              </a:rPr>
              <a:t>小時總計</a:t>
            </a:r>
            <a:r>
              <a:rPr lang="en-US" altLang="zh-TW" sz="2400" dirty="0">
                <a:latin typeface="標楷體" pitchFamily="65" charset="-120"/>
                <a:ea typeface="標楷體" pitchFamily="65" charset="-120"/>
              </a:rPr>
              <a:t>86400</a:t>
            </a:r>
            <a:r>
              <a:rPr lang="zh-TW" altLang="zh-TW" sz="2400" dirty="0">
                <a:latin typeface="標楷體" pitchFamily="65" charset="-120"/>
                <a:ea typeface="標楷體" pitchFamily="65" charset="-120"/>
              </a:rPr>
              <a:t>秒，取固定的標準偏差。</a:t>
            </a:r>
          </a:p>
          <a:p>
            <a:pPr fontAlgn="b"/>
            <a:r>
              <a:rPr lang="zh-TW" altLang="zh-TW" sz="2400" dirty="0">
                <a:latin typeface="標楷體" pitchFamily="65" charset="-120"/>
                <a:ea typeface="標楷體" pitchFamily="65" charset="-120"/>
              </a:rPr>
              <a:t>標準偏差</a:t>
            </a:r>
            <a:r>
              <a:rPr lang="en-US" altLang="zh-TW" sz="2400" dirty="0" smtClean="0">
                <a:latin typeface="標楷體" pitchFamily="65" charset="-120"/>
                <a:ea typeface="標楷體" pitchFamily="65" charset="-120"/>
              </a:rPr>
              <a:t>(</a:t>
            </a:r>
            <a:r>
              <a:rPr lang="el-GR" altLang="zh-TW" sz="2400" dirty="0" smtClean="0">
                <a:latin typeface="Times New Roman"/>
                <a:ea typeface="標楷體" pitchFamily="65" charset="-120"/>
                <a:cs typeface="Times New Roman"/>
              </a:rPr>
              <a:t>σ</a:t>
            </a:r>
            <a:r>
              <a:rPr lang="en-US" altLang="zh-TW" sz="2400" dirty="0" smtClean="0">
                <a:latin typeface="標楷體" pitchFamily="65" charset="-120"/>
                <a:ea typeface="標楷體" pitchFamily="65" charset="-120"/>
              </a:rPr>
              <a:t>)</a:t>
            </a:r>
            <a:r>
              <a:rPr lang="zh-TW" altLang="zh-TW" sz="2400" dirty="0">
                <a:latin typeface="標楷體" pitchFamily="65" charset="-120"/>
                <a:ea typeface="標楷體" pitchFamily="65" charset="-120"/>
              </a:rPr>
              <a:t>計算公式，</a:t>
            </a:r>
            <a:r>
              <a:rPr lang="zh-TW" altLang="zh-TW" sz="2400" dirty="0" smtClean="0">
                <a:latin typeface="標楷體" pitchFamily="65" charset="-120"/>
                <a:ea typeface="標楷體" pitchFamily="65" charset="-120"/>
              </a:rPr>
              <a:t>如下</a:t>
            </a:r>
            <a:r>
              <a:rPr lang="zh-TW" altLang="en-US" sz="2400" dirty="0" smtClean="0">
                <a:latin typeface="標楷體" pitchFamily="65" charset="-120"/>
                <a:ea typeface="標楷體" pitchFamily="65" charset="-120"/>
              </a:rPr>
              <a:t>頁</a:t>
            </a:r>
            <a:r>
              <a:rPr lang="en-US" altLang="zh-TW" sz="2400" dirty="0" smtClean="0">
                <a:latin typeface="標楷體" pitchFamily="65" charset="-120"/>
                <a:ea typeface="標楷體" pitchFamily="65" charset="-120"/>
              </a:rPr>
              <a:t>:</a:t>
            </a:r>
            <a:endParaRPr lang="zh-TW" altLang="zh-TW" sz="2400" dirty="0"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937661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4772</TotalTime>
  <Words>5523</Words>
  <Application>Microsoft Office PowerPoint</Application>
  <PresentationFormat>如螢幕大小 (4:3)</PresentationFormat>
  <Paragraphs>301</Paragraphs>
  <Slides>48</Slides>
  <Notes>0</Notes>
  <HiddenSlides>0</HiddenSlides>
  <MMClips>0</MMClips>
  <ScaleCrop>false</ScaleCrop>
  <HeadingPairs>
    <vt:vector size="8" baseType="variant">
      <vt:variant>
        <vt:lpstr>使用字型</vt:lpstr>
      </vt:variant>
      <vt:variant>
        <vt:i4>8</vt:i4>
      </vt:variant>
      <vt:variant>
        <vt:lpstr>佈景主題</vt:lpstr>
      </vt:variant>
      <vt:variant>
        <vt:i4>1</vt:i4>
      </vt:variant>
      <vt:variant>
        <vt:lpstr>內嵌 OLE 伺服程式</vt:lpstr>
      </vt:variant>
      <vt:variant>
        <vt:i4>1</vt:i4>
      </vt:variant>
      <vt:variant>
        <vt:lpstr>投影片標題</vt:lpstr>
      </vt:variant>
      <vt:variant>
        <vt:i4>48</vt:i4>
      </vt:variant>
    </vt:vector>
  </HeadingPairs>
  <TitlesOfParts>
    <vt:vector size="58" baseType="lpstr">
      <vt:lpstr>Monotype Sorts</vt:lpstr>
      <vt:lpstr>新細明體</vt:lpstr>
      <vt:lpstr>標楷體</vt:lpstr>
      <vt:lpstr>Arial</vt:lpstr>
      <vt:lpstr>Calibri</vt:lpstr>
      <vt:lpstr>Comic Sans MS</vt:lpstr>
      <vt:lpstr>Times New Roman</vt:lpstr>
      <vt:lpstr>Wingdings</vt:lpstr>
      <vt:lpstr>Office 佈景主題</vt:lpstr>
      <vt:lpstr>Equation</vt:lpstr>
      <vt:lpstr>菲特(FITOW)颱風影響松山機場低空風切之個案觀測分析</vt:lpstr>
      <vt:lpstr> </vt:lpstr>
      <vt:lpstr>Stochastic Process</vt:lpstr>
      <vt:lpstr>Dynamic systems that evolve based on Probability distribution</vt:lpstr>
      <vt:lpstr>LLWAS 低空風切概論 </vt:lpstr>
      <vt:lpstr>LLWAS System Architecture-NCAR  Phase III</vt:lpstr>
      <vt:lpstr>低空風切(Low-level Wind Shear)-低空風切強度標準 </vt:lpstr>
      <vt:lpstr>2013年10月5-6日菲特颱風</vt:lpstr>
      <vt:lpstr>松山機場低空風切研究</vt:lpstr>
      <vt:lpstr>標準偏差(σ)</vt:lpstr>
      <vt:lpstr>研究方法</vt:lpstr>
      <vt:lpstr>2013年10月菲特(FITOW)颱風路徑圖</vt:lpstr>
      <vt:lpstr>低空風切強度標準</vt:lpstr>
      <vt:lpstr>2013年10月5-6日松山低空風切(I)</vt:lpstr>
      <vt:lpstr>2013年10月5-6日松山低空風切(II)</vt:lpstr>
      <vt:lpstr>10月5-6日機場風速&gt;1σ 之分布(I)</vt:lpstr>
      <vt:lpstr>10月5-6日機場風速&gt;1σ 之分布(II)</vt:lpstr>
      <vt:lpstr>5-6日松山機場風速分類之次數(I)</vt:lpstr>
      <vt:lpstr>5-6日松山機場風速分類之次數(II)</vt:lpstr>
      <vt:lpstr>10月5-6日機場風速跳動大於1σ之分布(I)</vt:lpstr>
      <vt:lpstr>10月5-6日風速跳動&gt;1σ之分布(II)</vt:lpstr>
      <vt:lpstr>10月5-6日風速跳動&gt;1σ之分布(III)</vt:lpstr>
      <vt:lpstr>10月5-6日風速跳動&gt;1σ之分布(IV)</vt:lpstr>
      <vt:lpstr>10月5-6日風速跳動&gt;1σ之分布(V)</vt:lpstr>
      <vt:lpstr>5-6日松山機場風速跳動&gt;1σ之次數 (a) R10(紅色) (b) R28(藍色)</vt:lpstr>
      <vt:lpstr>10月5-6日機場氣壓跳動大於1σ之分布(I)</vt:lpstr>
      <vt:lpstr>10月5-6日機場氣壓跳動大於1σ之分布(II)</vt:lpstr>
      <vt:lpstr>10月5-6日機場氣壓跳動大於1σ之次數(I)</vt:lpstr>
      <vt:lpstr>10月5-6日氣壓跳動大於1σ之次數(II)</vt:lpstr>
      <vt:lpstr>10月5-6日氣壓跳動大於1σ之次數(III)</vt:lpstr>
      <vt:lpstr>10月5-6日氣壓跳動大於1σ之次數(IV)</vt:lpstr>
      <vt:lpstr>10月5-6日氣壓跳動大於1σ之次數(V)</vt:lpstr>
      <vt:lpstr>討論(I)</vt:lpstr>
      <vt:lpstr>討論(II)</vt:lpstr>
      <vt:lpstr>討論(III)</vt:lpstr>
      <vt:lpstr>結論</vt:lpstr>
      <vt:lpstr>新一代機場低空風切亂流警告系統 (NextG/LLWAS) 簡介</vt:lpstr>
      <vt:lpstr>NextG/LLWAS與NCAR/ LLWAS-III比較</vt:lpstr>
      <vt:lpstr>NextG/LLWAS系統優異特點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歡迎 指教 謝謝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潭美颱風影響松山機場低空風切之個案觀測分析</dc:title>
  <dc:creator>ACER</dc:creator>
  <cp:lastModifiedBy>User</cp:lastModifiedBy>
  <cp:revision>176</cp:revision>
  <dcterms:created xsi:type="dcterms:W3CDTF">2015-08-23T15:01:28Z</dcterms:created>
  <dcterms:modified xsi:type="dcterms:W3CDTF">2015-10-18T22:49:55Z</dcterms:modified>
</cp:coreProperties>
</file>