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56028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314453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124412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374597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279605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381982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226452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10954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352536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153569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FD4C790-9CDE-4EBC-A36B-FBB5B90210E2}" type="datetimeFigureOut">
              <a:rPr lang="zh-TW" altLang="en-US" smtClean="0"/>
              <a:t>2015/9/30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32020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4C790-9CDE-4EBC-A36B-FBB5B90210E2}" type="datetimeFigureOut">
              <a:rPr lang="zh-TW" altLang="en-US" smtClean="0"/>
              <a:t>2015/9/30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EB90B-3917-4E89-B537-F4F3E0169CAE}" type="slidenum">
              <a:rPr lang="zh-TW" altLang="en-US" smtClean="0"/>
              <a:t>‹#›</a:t>
            </a:fld>
            <a:endParaRPr lang="zh-TW" altLang="en-US"/>
          </a:p>
        </p:txBody>
      </p:sp>
    </p:spTree>
    <p:extLst>
      <p:ext uri="{BB962C8B-B14F-4D97-AF65-F5344CB8AC3E}">
        <p14:creationId xmlns:p14="http://schemas.microsoft.com/office/powerpoint/2010/main" val="2579260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476672"/>
            <a:ext cx="9169438" cy="1470025"/>
          </a:xfrm>
          <a:solidFill>
            <a:schemeClr val="bg2">
              <a:lumMod val="90000"/>
            </a:schemeClr>
          </a:solidFill>
        </p:spPr>
        <p:txBody>
          <a:bodyPr>
            <a:normAutofit/>
          </a:bodyPr>
          <a:lstStyle/>
          <a:p>
            <a:r>
              <a:rPr lang="en-US" altLang="zh-TW" dirty="0" smtClean="0"/>
              <a:t>2014</a:t>
            </a:r>
            <a:r>
              <a:rPr lang="zh-TW" altLang="en-US" dirty="0" smtClean="0"/>
              <a:t>年麥德姆颱風過境馬公機場期間</a:t>
            </a:r>
            <a:br>
              <a:rPr lang="zh-TW" altLang="en-US" dirty="0" smtClean="0"/>
            </a:br>
            <a:r>
              <a:rPr lang="zh-TW" altLang="en-US" dirty="0" smtClean="0"/>
              <a:t>低空風切診斷與模擬</a:t>
            </a:r>
            <a:endParaRPr lang="zh-TW" altLang="en-US" dirty="0"/>
          </a:p>
        </p:txBody>
      </p:sp>
      <p:sp>
        <p:nvSpPr>
          <p:cNvPr id="3" name="副標題 2"/>
          <p:cNvSpPr>
            <a:spLocks noGrp="1"/>
          </p:cNvSpPr>
          <p:nvPr>
            <p:ph type="subTitle" idx="1"/>
          </p:nvPr>
        </p:nvSpPr>
        <p:spPr>
          <a:xfrm>
            <a:off x="0" y="2708920"/>
            <a:ext cx="9144000" cy="2929880"/>
          </a:xfrm>
        </p:spPr>
        <p:txBody>
          <a:bodyPr>
            <a:normAutofit fontScale="85000" lnSpcReduction="20000"/>
          </a:bodyPr>
          <a:lstStyle/>
          <a:p>
            <a:r>
              <a:rPr lang="zh-TW" altLang="zh-TW" dirty="0">
                <a:solidFill>
                  <a:srgbClr val="FF0000"/>
                </a:solidFill>
              </a:rPr>
              <a:t>林博雄</a:t>
            </a:r>
            <a:r>
              <a:rPr lang="en-US" altLang="zh-TW" baseline="30000" dirty="0">
                <a:solidFill>
                  <a:schemeClr val="tx1"/>
                </a:solidFill>
              </a:rPr>
              <a:t>1</a:t>
            </a:r>
            <a:r>
              <a:rPr lang="en-US" altLang="zh-TW" dirty="0">
                <a:solidFill>
                  <a:schemeClr val="tx1"/>
                </a:solidFill>
              </a:rPr>
              <a:t> </a:t>
            </a:r>
            <a:r>
              <a:rPr lang="zh-TW" altLang="zh-TW" dirty="0">
                <a:solidFill>
                  <a:schemeClr val="tx1"/>
                </a:solidFill>
              </a:rPr>
              <a:t>鄭兆尊</a:t>
            </a:r>
            <a:r>
              <a:rPr lang="en-US" altLang="zh-TW" baseline="30000" dirty="0">
                <a:solidFill>
                  <a:schemeClr val="tx1"/>
                </a:solidFill>
              </a:rPr>
              <a:t>2 </a:t>
            </a:r>
            <a:r>
              <a:rPr lang="zh-TW" altLang="zh-TW" dirty="0">
                <a:solidFill>
                  <a:schemeClr val="tx1"/>
                </a:solidFill>
              </a:rPr>
              <a:t>張國治</a:t>
            </a:r>
            <a:r>
              <a:rPr lang="en-US" altLang="zh-TW" baseline="30000" dirty="0">
                <a:solidFill>
                  <a:schemeClr val="tx1"/>
                </a:solidFill>
              </a:rPr>
              <a:t>3</a:t>
            </a:r>
            <a:r>
              <a:rPr lang="en-US" altLang="zh-TW" dirty="0">
                <a:solidFill>
                  <a:schemeClr val="tx1"/>
                </a:solidFill>
              </a:rPr>
              <a:t> </a:t>
            </a:r>
            <a:r>
              <a:rPr lang="zh-TW" altLang="zh-TW" dirty="0">
                <a:solidFill>
                  <a:schemeClr val="tx1"/>
                </a:solidFill>
              </a:rPr>
              <a:t>王璿瑋</a:t>
            </a:r>
            <a:r>
              <a:rPr lang="en-US" altLang="zh-TW" baseline="30000" dirty="0">
                <a:solidFill>
                  <a:schemeClr val="tx1"/>
                </a:solidFill>
              </a:rPr>
              <a:t>1 </a:t>
            </a:r>
            <a:r>
              <a:rPr lang="zh-TW" altLang="zh-TW" dirty="0">
                <a:solidFill>
                  <a:schemeClr val="tx1"/>
                </a:solidFill>
              </a:rPr>
              <a:t>劉沛滕</a:t>
            </a:r>
            <a:r>
              <a:rPr lang="en-US" altLang="zh-TW" baseline="30000" dirty="0">
                <a:solidFill>
                  <a:schemeClr val="tx1"/>
                </a:solidFill>
              </a:rPr>
              <a:t>4</a:t>
            </a:r>
            <a:r>
              <a:rPr lang="en-US" altLang="zh-TW" dirty="0">
                <a:solidFill>
                  <a:schemeClr val="tx1"/>
                </a:solidFill>
              </a:rPr>
              <a:t> </a:t>
            </a:r>
            <a:r>
              <a:rPr lang="zh-TW" altLang="zh-TW" dirty="0">
                <a:solidFill>
                  <a:schemeClr val="tx1"/>
                </a:solidFill>
              </a:rPr>
              <a:t>蔡甫甸</a:t>
            </a:r>
            <a:r>
              <a:rPr lang="en-US" altLang="zh-TW" baseline="30000" dirty="0">
                <a:solidFill>
                  <a:schemeClr val="tx1"/>
                </a:solidFill>
              </a:rPr>
              <a:t>5  </a:t>
            </a:r>
            <a:r>
              <a:rPr lang="zh-TW" altLang="zh-TW" dirty="0">
                <a:solidFill>
                  <a:schemeClr val="tx1"/>
                </a:solidFill>
              </a:rPr>
              <a:t>林定宜</a:t>
            </a:r>
            <a:r>
              <a:rPr lang="en-US" altLang="zh-TW" baseline="30000" dirty="0">
                <a:solidFill>
                  <a:schemeClr val="tx1"/>
                </a:solidFill>
              </a:rPr>
              <a:t>5</a:t>
            </a:r>
            <a:r>
              <a:rPr lang="en-US" altLang="zh-TW" dirty="0">
                <a:solidFill>
                  <a:schemeClr val="tx1"/>
                </a:solidFill>
              </a:rPr>
              <a:t> </a:t>
            </a:r>
            <a:endParaRPr lang="en-US" altLang="zh-TW" dirty="0" smtClean="0">
              <a:solidFill>
                <a:schemeClr val="tx1"/>
              </a:solidFill>
            </a:endParaRPr>
          </a:p>
          <a:p>
            <a:endParaRPr lang="zh-TW" altLang="zh-TW" dirty="0">
              <a:solidFill>
                <a:schemeClr val="tx1"/>
              </a:solidFill>
            </a:endParaRPr>
          </a:p>
          <a:p>
            <a:r>
              <a:rPr lang="en-US" altLang="zh-TW" baseline="30000" dirty="0">
                <a:solidFill>
                  <a:schemeClr val="tx1"/>
                </a:solidFill>
              </a:rPr>
              <a:t>1</a:t>
            </a:r>
            <a:r>
              <a:rPr lang="zh-TW" altLang="zh-TW" dirty="0">
                <a:solidFill>
                  <a:schemeClr val="tx1"/>
                </a:solidFill>
              </a:rPr>
              <a:t>國立臺灣大學大氣科學系</a:t>
            </a:r>
          </a:p>
          <a:p>
            <a:r>
              <a:rPr lang="en-US" altLang="zh-TW" baseline="30000" dirty="0">
                <a:solidFill>
                  <a:schemeClr val="tx1"/>
                </a:solidFill>
              </a:rPr>
              <a:t>2</a:t>
            </a:r>
            <a:r>
              <a:rPr lang="zh-TW" altLang="zh-TW" dirty="0">
                <a:solidFill>
                  <a:schemeClr val="tx1"/>
                </a:solidFill>
              </a:rPr>
              <a:t>國家災害防救科技中心</a:t>
            </a:r>
          </a:p>
          <a:p>
            <a:r>
              <a:rPr lang="en-US" altLang="zh-TW" baseline="30000" dirty="0">
                <a:solidFill>
                  <a:schemeClr val="tx1"/>
                </a:solidFill>
              </a:rPr>
              <a:t>3</a:t>
            </a:r>
            <a:r>
              <a:rPr lang="zh-TW" altLang="zh-TW" dirty="0">
                <a:solidFill>
                  <a:schemeClr val="tx1"/>
                </a:solidFill>
              </a:rPr>
              <a:t>行政院飛航安全調查委員會</a:t>
            </a:r>
          </a:p>
          <a:p>
            <a:r>
              <a:rPr lang="en-US" altLang="zh-TW" baseline="30000" dirty="0">
                <a:solidFill>
                  <a:schemeClr val="tx1"/>
                </a:solidFill>
              </a:rPr>
              <a:t>4</a:t>
            </a:r>
            <a:r>
              <a:rPr lang="zh-TW" altLang="zh-TW" dirty="0">
                <a:solidFill>
                  <a:schemeClr val="tx1"/>
                </a:solidFill>
              </a:rPr>
              <a:t>民用航空局飛航服務總台台北氣象中心</a:t>
            </a:r>
          </a:p>
          <a:p>
            <a:r>
              <a:rPr lang="en-US" altLang="zh-TW" baseline="30000" dirty="0">
                <a:solidFill>
                  <a:schemeClr val="tx1"/>
                </a:solidFill>
              </a:rPr>
              <a:t>5</a:t>
            </a:r>
            <a:r>
              <a:rPr lang="zh-TW" altLang="zh-TW" dirty="0">
                <a:solidFill>
                  <a:schemeClr val="tx1"/>
                </a:solidFill>
              </a:rPr>
              <a:t>中央</a:t>
            </a:r>
            <a:r>
              <a:rPr lang="zh-TW" altLang="zh-TW" dirty="0" smtClean="0">
                <a:solidFill>
                  <a:schemeClr val="tx1"/>
                </a:solidFill>
              </a:rPr>
              <a:t>氣象局</a:t>
            </a:r>
            <a:endParaRPr lang="zh-TW" altLang="zh-TW" dirty="0">
              <a:solidFill>
                <a:schemeClr val="tx1"/>
              </a:solidFill>
            </a:endParaRPr>
          </a:p>
        </p:txBody>
      </p:sp>
    </p:spTree>
    <p:extLst>
      <p:ext uri="{BB962C8B-B14F-4D97-AF65-F5344CB8AC3E}">
        <p14:creationId xmlns:p14="http://schemas.microsoft.com/office/powerpoint/2010/main" val="60934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35412"/>
            <a:ext cx="7848872" cy="5976664"/>
          </a:xfrm>
          <a:prstGeom prst="rect">
            <a:avLst/>
          </a:prstGeom>
          <a:noFill/>
          <a:ln>
            <a:noFill/>
          </a:ln>
        </p:spPr>
      </p:pic>
      <p:sp>
        <p:nvSpPr>
          <p:cNvPr id="3" name="矩形 2"/>
          <p:cNvSpPr/>
          <p:nvPr/>
        </p:nvSpPr>
        <p:spPr>
          <a:xfrm>
            <a:off x="179512" y="6093296"/>
            <a:ext cx="8784976" cy="646331"/>
          </a:xfrm>
          <a:prstGeom prst="rect">
            <a:avLst/>
          </a:prstGeom>
        </p:spPr>
        <p:txBody>
          <a:bodyPr wrap="square">
            <a:spAutoFit/>
          </a:bodyPr>
          <a:lstStyle/>
          <a:p>
            <a:r>
              <a:rPr lang="en-US" altLang="zh-TW" dirty="0"/>
              <a:t>2014</a:t>
            </a:r>
            <a:r>
              <a:rPr lang="zh-TW" altLang="zh-TW" dirty="0"/>
              <a:t>年</a:t>
            </a:r>
            <a:r>
              <a:rPr lang="en-US" altLang="zh-TW" dirty="0"/>
              <a:t>7</a:t>
            </a:r>
            <a:r>
              <a:rPr lang="zh-TW" altLang="zh-TW" dirty="0"/>
              <a:t>月</a:t>
            </a:r>
            <a:r>
              <a:rPr lang="en-US" altLang="zh-TW" dirty="0"/>
              <a:t>23</a:t>
            </a:r>
            <a:r>
              <a:rPr lang="zh-TW" altLang="zh-TW" dirty="0"/>
              <a:t>日</a:t>
            </a:r>
            <a:r>
              <a:rPr lang="en-US" altLang="zh-TW" dirty="0"/>
              <a:t>10:50~11:20 UTC (18:50~19:20LST)</a:t>
            </a:r>
            <a:r>
              <a:rPr lang="zh-TW" altLang="zh-TW" dirty="0"/>
              <a:t>期間以澎湖機場</a:t>
            </a:r>
            <a:r>
              <a:rPr lang="en-US" altLang="zh-TW" dirty="0"/>
              <a:t>(</a:t>
            </a:r>
            <a:r>
              <a:rPr lang="zh-TW" altLang="zh-TW" dirty="0"/>
              <a:t>黑箭頭</a:t>
            </a:r>
            <a:r>
              <a:rPr lang="en-US" altLang="zh-TW" dirty="0"/>
              <a:t>)</a:t>
            </a:r>
            <a:r>
              <a:rPr lang="zh-TW" altLang="zh-TW" dirty="0"/>
              <a:t>緯度所處理的東西向</a:t>
            </a:r>
            <a:r>
              <a:rPr lang="en-US" altLang="zh-TW" dirty="0"/>
              <a:t>(</a:t>
            </a:r>
            <a:r>
              <a:rPr lang="zh-TW" altLang="zh-TW" dirty="0"/>
              <a:t>東經</a:t>
            </a:r>
            <a:r>
              <a:rPr lang="en-US" altLang="zh-TW" dirty="0"/>
              <a:t>119~120</a:t>
            </a:r>
            <a:r>
              <a:rPr lang="zh-TW" altLang="zh-TW" dirty="0"/>
              <a:t>˚</a:t>
            </a:r>
            <a:r>
              <a:rPr lang="en-US" altLang="zh-TW" dirty="0"/>
              <a:t>)</a:t>
            </a:r>
            <a:r>
              <a:rPr lang="zh-TW" altLang="zh-TW" dirty="0"/>
              <a:t>氣象雷達回波剖面</a:t>
            </a:r>
            <a:endParaRPr lang="zh-TW" altLang="en-US" dirty="0"/>
          </a:p>
        </p:txBody>
      </p:sp>
    </p:spTree>
    <p:extLst>
      <p:ext uri="{BB962C8B-B14F-4D97-AF65-F5344CB8AC3E}">
        <p14:creationId xmlns:p14="http://schemas.microsoft.com/office/powerpoint/2010/main" val="158889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6120680" cy="5242701"/>
          </a:xfrm>
          <a:prstGeom prst="rect">
            <a:avLst/>
          </a:prstGeom>
          <a:noFill/>
          <a:ln>
            <a:noFill/>
          </a:ln>
        </p:spPr>
      </p:pic>
      <p:sp>
        <p:nvSpPr>
          <p:cNvPr id="3" name="矩形 2"/>
          <p:cNvSpPr/>
          <p:nvPr/>
        </p:nvSpPr>
        <p:spPr>
          <a:xfrm>
            <a:off x="205890" y="5359333"/>
            <a:ext cx="8856984" cy="1477328"/>
          </a:xfrm>
          <a:prstGeom prst="rect">
            <a:avLst/>
          </a:prstGeom>
        </p:spPr>
        <p:txBody>
          <a:bodyPr wrap="square">
            <a:spAutoFit/>
          </a:bodyPr>
          <a:lstStyle/>
          <a:p>
            <a:r>
              <a:rPr lang="en-US" altLang="zh-TW" dirty="0"/>
              <a:t>(</a:t>
            </a:r>
            <a:r>
              <a:rPr lang="zh-TW" altLang="zh-TW" dirty="0"/>
              <a:t>左上</a:t>
            </a:r>
            <a:r>
              <a:rPr lang="en-US" altLang="zh-TW" dirty="0"/>
              <a:t>)</a:t>
            </a:r>
            <a:r>
              <a:rPr lang="zh-TW" altLang="zh-TW" dirty="0"/>
              <a:t>中央氣象局自動即時預報系統 </a:t>
            </a:r>
            <a:r>
              <a:rPr lang="en-US" altLang="zh-TW" dirty="0"/>
              <a:t>(Auto-</a:t>
            </a:r>
            <a:r>
              <a:rPr lang="en-US" altLang="zh-TW" dirty="0" err="1"/>
              <a:t>Nowcaster</a:t>
            </a:r>
            <a:r>
              <a:rPr lang="en-US" altLang="zh-TW" dirty="0"/>
              <a:t> System</a:t>
            </a:r>
            <a:r>
              <a:rPr lang="zh-TW" altLang="zh-TW" dirty="0"/>
              <a:t>；</a:t>
            </a:r>
            <a:r>
              <a:rPr lang="en-US" altLang="zh-TW" dirty="0"/>
              <a:t>ANC)</a:t>
            </a:r>
            <a:r>
              <a:rPr lang="zh-TW" altLang="zh-TW" dirty="0"/>
              <a:t>下的卜勒雷達變分分析系統</a:t>
            </a:r>
            <a:r>
              <a:rPr lang="en-US" altLang="zh-TW" dirty="0"/>
              <a:t>(VDRAS</a:t>
            </a:r>
            <a:r>
              <a:rPr lang="zh-TW" altLang="zh-TW" dirty="0"/>
              <a:t>，</a:t>
            </a:r>
            <a:r>
              <a:rPr lang="en-US" altLang="zh-TW" dirty="0" err="1"/>
              <a:t>Variational</a:t>
            </a:r>
            <a:r>
              <a:rPr lang="en-US" altLang="zh-TW" dirty="0"/>
              <a:t> Doppler Radar Analysis System)</a:t>
            </a:r>
            <a:r>
              <a:rPr lang="zh-TW" altLang="zh-TW" dirty="0"/>
              <a:t>針對</a:t>
            </a:r>
            <a:r>
              <a:rPr lang="en-US" altLang="zh-TW" dirty="0"/>
              <a:t>2014</a:t>
            </a:r>
            <a:r>
              <a:rPr lang="zh-TW" altLang="zh-TW" dirty="0"/>
              <a:t>年</a:t>
            </a:r>
            <a:r>
              <a:rPr lang="en-US" altLang="zh-TW" dirty="0"/>
              <a:t>7</a:t>
            </a:r>
            <a:r>
              <a:rPr lang="zh-TW" altLang="zh-TW" dirty="0"/>
              <a:t>月</a:t>
            </a:r>
            <a:r>
              <a:rPr lang="en-US" altLang="zh-TW" dirty="0"/>
              <a:t>23</a:t>
            </a:r>
            <a:r>
              <a:rPr lang="zh-TW" altLang="zh-TW" dirty="0"/>
              <a:t>日</a:t>
            </a:r>
            <a:r>
              <a:rPr lang="en-US" altLang="zh-TW" dirty="0"/>
              <a:t>11:05 UTC</a:t>
            </a:r>
            <a:r>
              <a:rPr lang="zh-TW" altLang="zh-TW" dirty="0"/>
              <a:t>麥德姆颱風外圍雨帶在澎湖的西北東南剖面</a:t>
            </a:r>
            <a:r>
              <a:rPr lang="en-US" altLang="zh-TW" dirty="0"/>
              <a:t>(</a:t>
            </a:r>
            <a:r>
              <a:rPr lang="zh-TW" altLang="zh-TW" dirty="0"/>
              <a:t>黃線</a:t>
            </a:r>
            <a:r>
              <a:rPr lang="en-US" altLang="zh-TW" dirty="0"/>
              <a:t>)</a:t>
            </a:r>
            <a:r>
              <a:rPr lang="zh-TW" altLang="zh-TW" dirty="0"/>
              <a:t>與</a:t>
            </a:r>
            <a:r>
              <a:rPr lang="en-US" altLang="zh-TW" dirty="0"/>
              <a:t>560m</a:t>
            </a:r>
            <a:r>
              <a:rPr lang="zh-TW" altLang="zh-TW" dirty="0"/>
              <a:t>風速和風場。</a:t>
            </a:r>
            <a:r>
              <a:rPr lang="en-US" altLang="zh-TW" dirty="0"/>
              <a:t>(</a:t>
            </a:r>
            <a:r>
              <a:rPr lang="zh-TW" altLang="zh-TW" dirty="0"/>
              <a:t>右上</a:t>
            </a:r>
            <a:r>
              <a:rPr lang="en-US" altLang="zh-TW" dirty="0"/>
              <a:t>)</a:t>
            </a:r>
            <a:r>
              <a:rPr lang="zh-TW" altLang="zh-TW" dirty="0"/>
              <a:t>該剖面的垂直風切數量和徑向風場。</a:t>
            </a:r>
            <a:r>
              <a:rPr lang="en-US" altLang="zh-TW" dirty="0"/>
              <a:t>(</a:t>
            </a:r>
            <a:r>
              <a:rPr lang="zh-TW" altLang="zh-TW" dirty="0"/>
              <a:t>左下</a:t>
            </a:r>
            <a:r>
              <a:rPr lang="en-US" altLang="zh-TW" dirty="0"/>
              <a:t>)</a:t>
            </a:r>
            <a:r>
              <a:rPr lang="zh-TW" altLang="zh-TW" dirty="0"/>
              <a:t>該剖面的風場輻合、輻散量。</a:t>
            </a:r>
            <a:r>
              <a:rPr lang="en-US" altLang="zh-TW" dirty="0"/>
              <a:t>(</a:t>
            </a:r>
            <a:r>
              <a:rPr lang="zh-TW" altLang="zh-TW" dirty="0"/>
              <a:t>右下</a:t>
            </a:r>
            <a:r>
              <a:rPr lang="en-US" altLang="zh-TW" dirty="0"/>
              <a:t>)</a:t>
            </a:r>
            <a:r>
              <a:rPr lang="zh-TW" altLang="zh-TW" dirty="0"/>
              <a:t>該剖面的溫度。</a:t>
            </a:r>
            <a:r>
              <a:rPr lang="en-US" altLang="zh-TW" dirty="0"/>
              <a:t>(</a:t>
            </a:r>
            <a:r>
              <a:rPr lang="zh-TW" altLang="zh-TW" dirty="0"/>
              <a:t>中央氣象局林定宜提供</a:t>
            </a:r>
            <a:r>
              <a:rPr lang="en-US" altLang="zh-TW" dirty="0"/>
              <a:t>)</a:t>
            </a:r>
            <a:endParaRPr lang="zh-TW" altLang="en-US" dirty="0"/>
          </a:p>
        </p:txBody>
      </p:sp>
      <p:cxnSp>
        <p:nvCxnSpPr>
          <p:cNvPr id="5" name="直線接點 4"/>
          <p:cNvCxnSpPr/>
          <p:nvPr/>
        </p:nvCxnSpPr>
        <p:spPr>
          <a:xfrm flipH="1" flipV="1">
            <a:off x="2275173" y="1577820"/>
            <a:ext cx="144016" cy="180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45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4" y="1208380"/>
            <a:ext cx="5327650" cy="3681095"/>
          </a:xfrm>
          <a:prstGeom prst="rect">
            <a:avLst/>
          </a:prstGeom>
          <a:noFill/>
          <a:ln>
            <a:noFill/>
          </a:ln>
        </p:spPr>
      </p:pic>
      <p:sp>
        <p:nvSpPr>
          <p:cNvPr id="4" name="標題 3"/>
          <p:cNvSpPr>
            <a:spLocks noGrp="1"/>
          </p:cNvSpPr>
          <p:nvPr>
            <p:ph type="title"/>
          </p:nvPr>
        </p:nvSpPr>
        <p:spPr>
          <a:xfrm>
            <a:off x="457200" y="-16754"/>
            <a:ext cx="8229600" cy="1143000"/>
          </a:xfrm>
        </p:spPr>
        <p:txBody>
          <a:bodyPr/>
          <a:lstStyle/>
          <a:p>
            <a:r>
              <a:rPr lang="en-US" altLang="zh-TW" dirty="0" smtClean="0"/>
              <a:t>WRF</a:t>
            </a:r>
            <a:r>
              <a:rPr lang="zh-TW" altLang="en-US" dirty="0" smtClean="0"/>
              <a:t>數值天氣模擬</a:t>
            </a:r>
            <a:endParaRPr lang="zh-TW" altLang="en-US" dirty="0"/>
          </a:p>
        </p:txBody>
      </p:sp>
      <p:sp>
        <p:nvSpPr>
          <p:cNvPr id="6" name="矩形 5"/>
          <p:cNvSpPr/>
          <p:nvPr/>
        </p:nvSpPr>
        <p:spPr>
          <a:xfrm>
            <a:off x="431468" y="5022837"/>
            <a:ext cx="4519601" cy="1477328"/>
          </a:xfrm>
          <a:prstGeom prst="rect">
            <a:avLst/>
          </a:prstGeom>
        </p:spPr>
        <p:txBody>
          <a:bodyPr wrap="square">
            <a:spAutoFit/>
          </a:bodyPr>
          <a:lstStyle/>
          <a:p>
            <a:pPr algn="just"/>
            <a:r>
              <a:rPr lang="zh-TW" altLang="zh-TW" dirty="0"/>
              <a:t>本文所處理的</a:t>
            </a:r>
            <a:r>
              <a:rPr lang="en-US" altLang="zh-TW" dirty="0"/>
              <a:t>WRF</a:t>
            </a:r>
            <a:r>
              <a:rPr lang="zh-TW" altLang="zh-TW" dirty="0"/>
              <a:t>數值模式</a:t>
            </a:r>
            <a:r>
              <a:rPr lang="zh-TW" altLang="zh-TW" dirty="0">
                <a:solidFill>
                  <a:srgbClr val="FF0000"/>
                </a:solidFill>
              </a:rPr>
              <a:t>四層巢狀網格</a:t>
            </a:r>
            <a:r>
              <a:rPr lang="zh-TW" altLang="zh-TW" dirty="0"/>
              <a:t>空間範圍，其中第三層網格包含整個臺灣陸地，</a:t>
            </a:r>
            <a:r>
              <a:rPr lang="zh-TW" altLang="zh-TW" dirty="0">
                <a:solidFill>
                  <a:srgbClr val="FF0000"/>
                </a:solidFill>
              </a:rPr>
              <a:t>第四層網格則包含澎湖群島</a:t>
            </a:r>
            <a:r>
              <a:rPr lang="en-US" altLang="zh-TW" dirty="0"/>
              <a:t>(</a:t>
            </a:r>
            <a:r>
              <a:rPr lang="zh-TW" altLang="zh-TW" dirty="0"/>
              <a:t>包含</a:t>
            </a:r>
            <a:r>
              <a:rPr lang="en-US" altLang="zh-TW" dirty="0"/>
              <a:t>90</a:t>
            </a:r>
            <a:r>
              <a:rPr lang="zh-TW" altLang="zh-TW" dirty="0"/>
              <a:t>公尺解析度的地形修正</a:t>
            </a:r>
            <a:r>
              <a:rPr lang="en-US" altLang="zh-TW" dirty="0" smtClean="0"/>
              <a:t>)</a:t>
            </a:r>
            <a:r>
              <a:rPr lang="zh-TW" altLang="en-US" dirty="0" smtClean="0"/>
              <a:t>，</a:t>
            </a:r>
            <a:r>
              <a:rPr lang="zh-TW" altLang="en-US" dirty="0" smtClean="0">
                <a:solidFill>
                  <a:srgbClr val="FF0000"/>
                </a:solidFill>
              </a:rPr>
              <a:t>水平空間解析度</a:t>
            </a:r>
            <a:r>
              <a:rPr lang="en-US" altLang="zh-TW" dirty="0" smtClean="0">
                <a:solidFill>
                  <a:srgbClr val="FF0000"/>
                </a:solidFill>
              </a:rPr>
              <a:t>200m</a:t>
            </a:r>
            <a:r>
              <a:rPr lang="zh-TW" altLang="en-US" dirty="0" smtClean="0">
                <a:solidFill>
                  <a:srgbClr val="FF0000"/>
                </a:solidFill>
              </a:rPr>
              <a:t>，時間解析度</a:t>
            </a:r>
            <a:r>
              <a:rPr lang="en-US" altLang="zh-TW" dirty="0" smtClean="0">
                <a:solidFill>
                  <a:srgbClr val="FF0000"/>
                </a:solidFill>
              </a:rPr>
              <a:t>1</a:t>
            </a:r>
            <a:r>
              <a:rPr lang="zh-TW" altLang="en-US" dirty="0" smtClean="0">
                <a:solidFill>
                  <a:srgbClr val="FF0000"/>
                </a:solidFill>
              </a:rPr>
              <a:t>分鐘。</a:t>
            </a:r>
            <a:endParaRPr lang="zh-TW" altLang="en-US" dirty="0">
              <a:solidFill>
                <a:srgbClr val="FF0000"/>
              </a:solidFill>
            </a:endParaRPr>
          </a:p>
        </p:txBody>
      </p:sp>
      <p:sp>
        <p:nvSpPr>
          <p:cNvPr id="7" name="矩形 6"/>
          <p:cNvSpPr/>
          <p:nvPr/>
        </p:nvSpPr>
        <p:spPr>
          <a:xfrm>
            <a:off x="5355094" y="980728"/>
            <a:ext cx="3707904" cy="5847755"/>
          </a:xfrm>
          <a:prstGeom prst="rect">
            <a:avLst/>
          </a:prstGeom>
        </p:spPr>
        <p:txBody>
          <a:bodyPr wrap="square">
            <a:spAutoFit/>
          </a:bodyPr>
          <a:lstStyle/>
          <a:p>
            <a:r>
              <a:rPr lang="en-US" altLang="zh-TW" dirty="0"/>
              <a:t>WRF (Weather Research and Forecasting Model, version 3.5.1</a:t>
            </a:r>
            <a:r>
              <a:rPr lang="en-US" altLang="zh-TW" dirty="0" smtClean="0"/>
              <a:t>)</a:t>
            </a:r>
          </a:p>
          <a:p>
            <a:r>
              <a:rPr lang="zh-TW" altLang="zh-TW" dirty="0" smtClean="0"/>
              <a:t>模式</a:t>
            </a:r>
            <a:r>
              <a:rPr lang="zh-TW" altLang="zh-TW" dirty="0"/>
              <a:t>初始</a:t>
            </a:r>
            <a:r>
              <a:rPr lang="zh-TW" altLang="zh-TW" dirty="0" smtClean="0"/>
              <a:t>場</a:t>
            </a:r>
            <a:r>
              <a:rPr lang="en-US" altLang="zh-TW" dirty="0" smtClean="0"/>
              <a:t>:</a:t>
            </a:r>
            <a:r>
              <a:rPr lang="zh-TW" altLang="zh-TW" dirty="0" smtClean="0"/>
              <a:t>美國</a:t>
            </a:r>
            <a:r>
              <a:rPr lang="zh-TW" altLang="zh-TW" dirty="0"/>
              <a:t>國家環境預報中心</a:t>
            </a:r>
            <a:r>
              <a:rPr lang="en-US" altLang="zh-TW" dirty="0"/>
              <a:t>(National Center for Environmental Prediction, NCEP) </a:t>
            </a:r>
            <a:r>
              <a:rPr lang="zh-TW" altLang="zh-TW" dirty="0" smtClean="0"/>
              <a:t>每</a:t>
            </a:r>
            <a:r>
              <a:rPr lang="en-US" altLang="zh-TW" dirty="0"/>
              <a:t>12</a:t>
            </a:r>
            <a:r>
              <a:rPr lang="zh-TW" altLang="zh-TW" dirty="0"/>
              <a:t>小時全球</a:t>
            </a:r>
            <a:r>
              <a:rPr lang="en-US" altLang="zh-TW" dirty="0"/>
              <a:t>0.5</a:t>
            </a:r>
            <a:r>
              <a:rPr lang="zh-TW" altLang="zh-TW" dirty="0"/>
              <a:t>經緯度氣象資料</a:t>
            </a:r>
            <a:r>
              <a:rPr lang="zh-TW" altLang="zh-TW" dirty="0" smtClean="0"/>
              <a:t>場</a:t>
            </a:r>
            <a:endParaRPr lang="en-US" altLang="zh-TW" dirty="0" smtClean="0"/>
          </a:p>
          <a:p>
            <a:r>
              <a:rPr lang="zh-TW" altLang="zh-TW" dirty="0" smtClean="0"/>
              <a:t>四</a:t>
            </a:r>
            <a:r>
              <a:rPr lang="zh-TW" altLang="zh-TW" dirty="0"/>
              <a:t>層巢狀網</a:t>
            </a:r>
            <a:r>
              <a:rPr lang="zh-TW" altLang="zh-TW" dirty="0" smtClean="0"/>
              <a:t>格</a:t>
            </a:r>
            <a:r>
              <a:rPr lang="en-US" altLang="zh-TW" dirty="0" smtClean="0"/>
              <a:t>: </a:t>
            </a:r>
          </a:p>
          <a:p>
            <a:r>
              <a:rPr lang="en-US" altLang="zh-TW" dirty="0" smtClean="0"/>
              <a:t>193 </a:t>
            </a:r>
            <a:r>
              <a:rPr lang="en-US" altLang="zh-TW" dirty="0"/>
              <a:t>× </a:t>
            </a:r>
            <a:r>
              <a:rPr lang="en-US" altLang="zh-TW" dirty="0" smtClean="0"/>
              <a:t>170</a:t>
            </a:r>
            <a:r>
              <a:rPr lang="zh-TW" altLang="en-US" dirty="0" smtClean="0"/>
              <a:t> </a:t>
            </a:r>
            <a:r>
              <a:rPr lang="en-US" altLang="zh-TW" dirty="0" smtClean="0"/>
              <a:t>(15km)</a:t>
            </a:r>
            <a:r>
              <a:rPr lang="zh-TW" altLang="zh-TW" dirty="0" smtClean="0"/>
              <a:t>、</a:t>
            </a:r>
            <a:r>
              <a:rPr lang="en-US" altLang="zh-TW" dirty="0"/>
              <a:t>148 × </a:t>
            </a:r>
            <a:r>
              <a:rPr lang="en-US" altLang="zh-TW" dirty="0" smtClean="0"/>
              <a:t>163 (5 km)</a:t>
            </a:r>
            <a:r>
              <a:rPr lang="zh-TW" altLang="zh-TW" dirty="0" smtClean="0"/>
              <a:t>、</a:t>
            </a:r>
            <a:r>
              <a:rPr lang="en-US" altLang="zh-TW" dirty="0"/>
              <a:t>148 × </a:t>
            </a:r>
            <a:r>
              <a:rPr lang="en-US" altLang="zh-TW" dirty="0" smtClean="0"/>
              <a:t>181 (1 km)</a:t>
            </a:r>
            <a:r>
              <a:rPr lang="zh-TW" altLang="zh-TW" dirty="0" smtClean="0"/>
              <a:t>、</a:t>
            </a:r>
            <a:r>
              <a:rPr lang="en-US" altLang="zh-TW" dirty="0"/>
              <a:t>157 × </a:t>
            </a:r>
            <a:r>
              <a:rPr lang="en-US" altLang="zh-TW" dirty="0" smtClean="0"/>
              <a:t>145 (0.2 km)</a:t>
            </a:r>
          </a:p>
          <a:p>
            <a:r>
              <a:rPr lang="en-US" altLang="zh-TW" dirty="0" smtClean="0"/>
              <a:t>61</a:t>
            </a:r>
            <a:r>
              <a:rPr lang="zh-TW" altLang="en-US" dirty="0" smtClean="0"/>
              <a:t>層大氣垂直分層，</a:t>
            </a:r>
            <a:r>
              <a:rPr lang="en-US" altLang="zh-TW" dirty="0" smtClean="0"/>
              <a:t>900m</a:t>
            </a:r>
            <a:r>
              <a:rPr lang="zh-TW" altLang="en-US" dirty="0" smtClean="0"/>
              <a:t>高度以下計有</a:t>
            </a:r>
            <a:r>
              <a:rPr lang="en-US" altLang="zh-TW" dirty="0" smtClean="0"/>
              <a:t>23</a:t>
            </a:r>
            <a:r>
              <a:rPr lang="zh-TW" altLang="en-US" dirty="0" smtClean="0"/>
              <a:t>層，</a:t>
            </a:r>
            <a:r>
              <a:rPr lang="en-US" altLang="zh-TW" dirty="0" smtClean="0"/>
              <a:t>100m</a:t>
            </a:r>
            <a:r>
              <a:rPr lang="zh-TW" altLang="en-US" dirty="0" smtClean="0"/>
              <a:t>高度</a:t>
            </a:r>
            <a:r>
              <a:rPr lang="en-US" altLang="zh-TW" dirty="0" smtClean="0"/>
              <a:t>9</a:t>
            </a:r>
            <a:r>
              <a:rPr lang="zh-TW" altLang="en-US" dirty="0" smtClean="0"/>
              <a:t>層分層剖面</a:t>
            </a:r>
            <a:endParaRPr lang="en-US" altLang="zh-TW" dirty="0" smtClean="0"/>
          </a:p>
          <a:p>
            <a:r>
              <a:rPr lang="en-US" altLang="zh-TW" dirty="0" smtClean="0"/>
              <a:t>WRF</a:t>
            </a:r>
            <a:r>
              <a:rPr lang="zh-TW" altLang="en-US" dirty="0" smtClean="0"/>
              <a:t>數值物理參數化</a:t>
            </a:r>
            <a:endParaRPr lang="en-US" altLang="zh-TW" dirty="0" smtClean="0"/>
          </a:p>
          <a:p>
            <a:pPr marL="285750" indent="-285750">
              <a:buFont typeface="Arial" panose="020B0604020202020204" pitchFamily="34" charset="0"/>
              <a:buChar char="•"/>
            </a:pPr>
            <a:r>
              <a:rPr lang="en-US" altLang="zh-TW" sz="1400" dirty="0" smtClean="0"/>
              <a:t>RRTMG</a:t>
            </a:r>
            <a:r>
              <a:rPr lang="zh-TW" altLang="en-US" sz="1400" dirty="0" smtClean="0"/>
              <a:t>短波長波輻射傳遞</a:t>
            </a:r>
            <a:r>
              <a:rPr lang="en-US" altLang="zh-TW" sz="1400" dirty="0" smtClean="0"/>
              <a:t>(</a:t>
            </a:r>
            <a:r>
              <a:rPr lang="zh-TW" altLang="en-US" sz="1400" dirty="0" smtClean="0"/>
              <a:t>每</a:t>
            </a:r>
            <a:r>
              <a:rPr lang="en-US" altLang="zh-TW" sz="1400" dirty="0" smtClean="0"/>
              <a:t>10</a:t>
            </a:r>
            <a:r>
              <a:rPr lang="zh-TW" altLang="en-US" sz="1400" dirty="0" smtClean="0"/>
              <a:t>分鐘計算一次</a:t>
            </a:r>
            <a:r>
              <a:rPr lang="en-US" altLang="zh-TW" sz="1400" dirty="0" smtClean="0"/>
              <a:t>) </a:t>
            </a:r>
          </a:p>
          <a:p>
            <a:pPr marL="285750" indent="-285750">
              <a:buFont typeface="Arial" panose="020B0604020202020204" pitchFamily="34" charset="0"/>
              <a:buChar char="•"/>
            </a:pPr>
            <a:r>
              <a:rPr lang="zh-TW" altLang="en-US" sz="1400" dirty="0" smtClean="0"/>
              <a:t>雲微物理</a:t>
            </a:r>
            <a:r>
              <a:rPr lang="en-US" altLang="zh-TW" sz="1400" dirty="0" smtClean="0"/>
              <a:t>Single Moment 6-class </a:t>
            </a:r>
            <a:r>
              <a:rPr lang="en-US" altLang="zh-TW" sz="1400" dirty="0" err="1" smtClean="0"/>
              <a:t>graupel</a:t>
            </a:r>
            <a:r>
              <a:rPr lang="en-US" altLang="zh-TW" sz="1400" dirty="0" smtClean="0"/>
              <a:t> scheme</a:t>
            </a:r>
          </a:p>
          <a:p>
            <a:pPr marL="285750" indent="-285750">
              <a:buFont typeface="Arial" panose="020B0604020202020204" pitchFamily="34" charset="0"/>
              <a:buChar char="•"/>
            </a:pPr>
            <a:r>
              <a:rPr lang="zh-TW" altLang="en-US" sz="1400" dirty="0" smtClean="0"/>
              <a:t>大氣海洋地表微物理</a:t>
            </a:r>
            <a:r>
              <a:rPr lang="en-US" altLang="zh-TW" sz="1400" dirty="0" smtClean="0"/>
              <a:t>Revised MM5 </a:t>
            </a:r>
            <a:r>
              <a:rPr lang="en-US" altLang="zh-TW" sz="1400" dirty="0" err="1" smtClean="0"/>
              <a:t>Monin-Obukhov</a:t>
            </a:r>
            <a:r>
              <a:rPr lang="en-US" altLang="zh-TW" sz="1400" dirty="0" smtClean="0"/>
              <a:t> scheme</a:t>
            </a:r>
          </a:p>
          <a:p>
            <a:pPr marL="285750" indent="-285750">
              <a:buFont typeface="Arial" panose="020B0604020202020204" pitchFamily="34" charset="0"/>
              <a:buChar char="•"/>
            </a:pPr>
            <a:r>
              <a:rPr lang="zh-TW" altLang="en-US" sz="1400" dirty="0" smtClean="0"/>
              <a:t>大氣陸地地表微物理</a:t>
            </a:r>
            <a:endParaRPr lang="en-US" altLang="zh-TW" sz="1400" dirty="0" smtClean="0"/>
          </a:p>
          <a:p>
            <a:pPr marL="285750" indent="-285750">
              <a:buFont typeface="Arial" panose="020B0604020202020204" pitchFamily="34" charset="0"/>
              <a:buChar char="•"/>
            </a:pPr>
            <a:r>
              <a:rPr lang="zh-TW" altLang="en-US" sz="1400" dirty="0" smtClean="0"/>
              <a:t>邊界層</a:t>
            </a:r>
            <a:r>
              <a:rPr lang="en-US" altLang="zh-TW" sz="1400" dirty="0" smtClean="0"/>
              <a:t>YSU scheme (</a:t>
            </a:r>
            <a:r>
              <a:rPr lang="zh-TW" altLang="en-US" sz="1400" dirty="0" smtClean="0"/>
              <a:t>每一步距積分</a:t>
            </a:r>
            <a:r>
              <a:rPr lang="en-US" altLang="zh-TW" sz="1400" dirty="0" smtClean="0"/>
              <a:t>) </a:t>
            </a:r>
          </a:p>
          <a:p>
            <a:pPr marL="285750" indent="-285750">
              <a:buFont typeface="Arial" panose="020B0604020202020204" pitchFamily="34" charset="0"/>
              <a:buChar char="•"/>
            </a:pPr>
            <a:r>
              <a:rPr lang="zh-TW" altLang="en-US" sz="1400" dirty="0" smtClean="0"/>
              <a:t>積雲參數化</a:t>
            </a:r>
            <a:r>
              <a:rPr lang="en-US" altLang="zh-TW" sz="1400" dirty="0" err="1" smtClean="0"/>
              <a:t>Kain</a:t>
            </a:r>
            <a:r>
              <a:rPr lang="en-US" altLang="zh-TW" sz="1400" dirty="0" smtClean="0"/>
              <a:t>-Fritsch </a:t>
            </a:r>
            <a:r>
              <a:rPr lang="en-US" altLang="zh-TW" sz="1400" dirty="0" err="1" smtClean="0"/>
              <a:t>cumuls</a:t>
            </a:r>
            <a:r>
              <a:rPr lang="en-US" altLang="zh-TW" sz="1400" dirty="0" smtClean="0"/>
              <a:t> scheme (15</a:t>
            </a:r>
            <a:r>
              <a:rPr lang="zh-TW" altLang="en-US" sz="1400" dirty="0" smtClean="0"/>
              <a:t>與</a:t>
            </a:r>
            <a:r>
              <a:rPr lang="en-US" altLang="zh-TW" sz="1400" dirty="0" smtClean="0"/>
              <a:t>5 km</a:t>
            </a:r>
            <a:r>
              <a:rPr lang="zh-TW" altLang="en-US" sz="1400" dirty="0" smtClean="0"/>
              <a:t>兩巢</a:t>
            </a:r>
            <a:r>
              <a:rPr lang="en-US" altLang="zh-TW" sz="1400" dirty="0" smtClean="0"/>
              <a:t>)</a:t>
            </a:r>
            <a:endParaRPr lang="zh-TW" altLang="en-US" sz="1400" dirty="0"/>
          </a:p>
        </p:txBody>
      </p:sp>
    </p:spTree>
    <p:extLst>
      <p:ext uri="{BB962C8B-B14F-4D97-AF65-F5344CB8AC3E}">
        <p14:creationId xmlns:p14="http://schemas.microsoft.com/office/powerpoint/2010/main" val="214121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75" y="8061"/>
            <a:ext cx="7488832" cy="5949280"/>
          </a:xfrm>
          <a:prstGeom prst="rect">
            <a:avLst/>
          </a:prstGeom>
          <a:noFill/>
          <a:ln>
            <a:noFill/>
          </a:ln>
        </p:spPr>
      </p:pic>
      <p:sp>
        <p:nvSpPr>
          <p:cNvPr id="3" name="矩形 2"/>
          <p:cNvSpPr/>
          <p:nvPr/>
        </p:nvSpPr>
        <p:spPr>
          <a:xfrm>
            <a:off x="287460" y="5941958"/>
            <a:ext cx="8712968" cy="923330"/>
          </a:xfrm>
          <a:prstGeom prst="rect">
            <a:avLst/>
          </a:prstGeom>
        </p:spPr>
        <p:txBody>
          <a:bodyPr wrap="square">
            <a:spAutoFit/>
          </a:bodyPr>
          <a:lstStyle/>
          <a:p>
            <a:r>
              <a:rPr lang="en-US" altLang="zh-TW" dirty="0"/>
              <a:t>WRF</a:t>
            </a:r>
            <a:r>
              <a:rPr lang="zh-TW" altLang="zh-TW" dirty="0"/>
              <a:t>模擬第四層網格</a:t>
            </a:r>
            <a:r>
              <a:rPr lang="en-US" altLang="zh-TW" dirty="0"/>
              <a:t>90m</a:t>
            </a:r>
            <a:r>
              <a:rPr lang="zh-TW" altLang="zh-TW" dirty="0"/>
              <a:t>高度的水平風速向量</a:t>
            </a:r>
            <a:r>
              <a:rPr lang="en-US" altLang="zh-TW" dirty="0"/>
              <a:t>(</a:t>
            </a:r>
            <a:r>
              <a:rPr lang="zh-TW" altLang="zh-TW" dirty="0"/>
              <a:t>已扣除</a:t>
            </a:r>
            <a:r>
              <a:rPr lang="en-US" altLang="zh-TW" dirty="0"/>
              <a:t>2014</a:t>
            </a:r>
            <a:r>
              <a:rPr lang="zh-TW" altLang="zh-TW" dirty="0"/>
              <a:t>年</a:t>
            </a:r>
            <a:r>
              <a:rPr lang="en-US" altLang="zh-TW" dirty="0"/>
              <a:t>7</a:t>
            </a:r>
            <a:r>
              <a:rPr lang="zh-TW" altLang="zh-TW" dirty="0"/>
              <a:t>月</a:t>
            </a:r>
            <a:r>
              <a:rPr lang="en-US" altLang="zh-TW" dirty="0"/>
              <a:t>23</a:t>
            </a:r>
            <a:r>
              <a:rPr lang="zh-TW" altLang="zh-TW" dirty="0"/>
              <a:t>日</a:t>
            </a:r>
            <a:r>
              <a:rPr lang="en-US" altLang="zh-TW" dirty="0"/>
              <a:t>11:06UTC</a:t>
            </a:r>
            <a:r>
              <a:rPr lang="zh-TW" altLang="zh-TW" dirty="0"/>
              <a:t>該時間所有網格的同一高度風場平均值</a:t>
            </a:r>
            <a:r>
              <a:rPr lang="en-US" altLang="zh-TW" dirty="0"/>
              <a:t>)</a:t>
            </a:r>
            <a:r>
              <a:rPr lang="zh-TW" altLang="zh-TW" dirty="0"/>
              <a:t>，與風場輻合</a:t>
            </a:r>
            <a:r>
              <a:rPr lang="en-US" altLang="zh-TW" dirty="0"/>
              <a:t>(</a:t>
            </a:r>
            <a:r>
              <a:rPr lang="zh-TW" altLang="zh-TW" dirty="0"/>
              <a:t>負值</a:t>
            </a:r>
            <a:r>
              <a:rPr lang="en-US" altLang="zh-TW" dirty="0"/>
              <a:t>)</a:t>
            </a:r>
            <a:r>
              <a:rPr lang="zh-TW" altLang="zh-TW" dirty="0"/>
              <a:t>與輻散</a:t>
            </a:r>
            <a:r>
              <a:rPr lang="en-US" altLang="zh-TW" dirty="0"/>
              <a:t>(</a:t>
            </a:r>
            <a:r>
              <a:rPr lang="zh-TW" altLang="zh-TW" dirty="0"/>
              <a:t>正值</a:t>
            </a:r>
            <a:r>
              <a:rPr lang="en-US" altLang="zh-TW" dirty="0"/>
              <a:t>)</a:t>
            </a:r>
            <a:r>
              <a:rPr lang="zh-TW" altLang="zh-TW" dirty="0"/>
              <a:t>等值線；圖中黑虛線是圖</a:t>
            </a:r>
            <a:r>
              <a:rPr lang="en-US" altLang="zh-TW" dirty="0"/>
              <a:t>10</a:t>
            </a:r>
            <a:r>
              <a:rPr lang="zh-TW" altLang="zh-TW" dirty="0"/>
              <a:t>剖面位置。</a:t>
            </a:r>
            <a:endParaRPr lang="zh-TW" altLang="en-US" dirty="0"/>
          </a:p>
        </p:txBody>
      </p:sp>
    </p:spTree>
    <p:extLst>
      <p:ext uri="{BB962C8B-B14F-4D97-AF65-F5344CB8AC3E}">
        <p14:creationId xmlns:p14="http://schemas.microsoft.com/office/powerpoint/2010/main" val="88768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116632"/>
            <a:ext cx="4559300" cy="4066540"/>
          </a:xfrm>
          <a:prstGeom prst="rect">
            <a:avLst/>
          </a:prstGeom>
          <a:noFill/>
          <a:ln>
            <a:noFill/>
          </a:ln>
        </p:spPr>
      </p:pic>
      <p:pic>
        <p:nvPicPr>
          <p:cNvPr id="3" name="圖片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889" y="2636912"/>
            <a:ext cx="4559300" cy="3417570"/>
          </a:xfrm>
          <a:prstGeom prst="rect">
            <a:avLst/>
          </a:prstGeom>
          <a:noFill/>
          <a:ln>
            <a:noFill/>
          </a:ln>
        </p:spPr>
      </p:pic>
      <p:sp>
        <p:nvSpPr>
          <p:cNvPr id="4" name="矩形 3"/>
          <p:cNvSpPr/>
          <p:nvPr/>
        </p:nvSpPr>
        <p:spPr>
          <a:xfrm>
            <a:off x="12700" y="4444663"/>
            <a:ext cx="4572000" cy="2031325"/>
          </a:xfrm>
          <a:prstGeom prst="rect">
            <a:avLst/>
          </a:prstGeom>
        </p:spPr>
        <p:txBody>
          <a:bodyPr>
            <a:spAutoFit/>
          </a:bodyPr>
          <a:lstStyle/>
          <a:p>
            <a:pPr algn="just"/>
            <a:r>
              <a:rPr lang="en-US" altLang="zh-TW" dirty="0"/>
              <a:t>(</a:t>
            </a:r>
            <a:r>
              <a:rPr lang="zh-TW" altLang="zh-TW" dirty="0"/>
              <a:t>上</a:t>
            </a:r>
            <a:r>
              <a:rPr lang="en-US" altLang="zh-TW" dirty="0"/>
              <a:t>)</a:t>
            </a:r>
            <a:r>
              <a:rPr lang="zh-TW" altLang="zh-TW" dirty="0"/>
              <a:t>圖</a:t>
            </a:r>
            <a:r>
              <a:rPr lang="en-US" altLang="zh-TW" dirty="0"/>
              <a:t>9</a:t>
            </a:r>
            <a:r>
              <a:rPr lang="zh-TW" altLang="zh-TW" dirty="0"/>
              <a:t>虛線</a:t>
            </a:r>
            <a:r>
              <a:rPr lang="en-US" altLang="zh-TW" dirty="0"/>
              <a:t>WRF</a:t>
            </a:r>
            <a:r>
              <a:rPr lang="zh-TW" altLang="zh-TW" dirty="0"/>
              <a:t>模擬第四層網格通過</a:t>
            </a:r>
            <a:r>
              <a:rPr lang="en-US" altLang="zh-TW" dirty="0"/>
              <a:t>23.22</a:t>
            </a:r>
            <a:r>
              <a:rPr lang="zh-TW" altLang="zh-TW" dirty="0"/>
              <a:t>˚緯度的東西向垂直剖面</a:t>
            </a:r>
            <a:r>
              <a:rPr lang="en-US" altLang="zh-TW" dirty="0"/>
              <a:t>(</a:t>
            </a:r>
            <a:r>
              <a:rPr lang="zh-TW" altLang="zh-TW" dirty="0">
                <a:solidFill>
                  <a:srgbClr val="FF0000"/>
                </a:solidFill>
              </a:rPr>
              <a:t>地面</a:t>
            </a:r>
            <a:r>
              <a:rPr lang="en-US" altLang="zh-TW" dirty="0">
                <a:solidFill>
                  <a:srgbClr val="FF0000"/>
                </a:solidFill>
              </a:rPr>
              <a:t>~15 km</a:t>
            </a:r>
            <a:r>
              <a:rPr lang="zh-TW" altLang="zh-TW" dirty="0">
                <a:solidFill>
                  <a:srgbClr val="FF0000"/>
                </a:solidFill>
              </a:rPr>
              <a:t>高度</a:t>
            </a:r>
            <a:r>
              <a:rPr lang="en-US" altLang="zh-TW" dirty="0"/>
              <a:t>)</a:t>
            </a:r>
            <a:r>
              <a:rPr lang="zh-TW" altLang="zh-TW" dirty="0"/>
              <a:t>的風速</a:t>
            </a:r>
            <a:r>
              <a:rPr lang="en-US" altLang="zh-TW" dirty="0"/>
              <a:t>(</a:t>
            </a:r>
            <a:r>
              <a:rPr lang="zh-TW" altLang="zh-TW" dirty="0"/>
              <a:t>流線</a:t>
            </a:r>
            <a:r>
              <a:rPr lang="en-US" altLang="zh-TW" dirty="0"/>
              <a:t>)</a:t>
            </a:r>
            <a:r>
              <a:rPr lang="zh-TW" altLang="zh-TW" dirty="0"/>
              <a:t>以及降雨強度</a:t>
            </a:r>
            <a:r>
              <a:rPr lang="en-US" altLang="zh-TW" dirty="0"/>
              <a:t>(</a:t>
            </a:r>
            <a:r>
              <a:rPr lang="zh-TW" altLang="zh-TW" dirty="0"/>
              <a:t>等值線</a:t>
            </a:r>
            <a:r>
              <a:rPr lang="en-US" altLang="zh-TW" dirty="0"/>
              <a:t>)</a:t>
            </a:r>
            <a:r>
              <a:rPr lang="zh-TW" altLang="zh-TW" dirty="0"/>
              <a:t>；</a:t>
            </a:r>
            <a:r>
              <a:rPr lang="en-US" altLang="zh-TW" dirty="0"/>
              <a:t>(</a:t>
            </a:r>
            <a:r>
              <a:rPr lang="zh-TW" altLang="zh-TW" dirty="0"/>
              <a:t>下</a:t>
            </a:r>
            <a:r>
              <a:rPr lang="en-US" altLang="zh-TW" dirty="0"/>
              <a:t>)</a:t>
            </a:r>
            <a:r>
              <a:rPr lang="zh-TW" altLang="zh-TW" dirty="0"/>
              <a:t>上圖白框範圍局部放大</a:t>
            </a:r>
            <a:r>
              <a:rPr lang="en-US" altLang="zh-TW" dirty="0"/>
              <a:t> </a:t>
            </a:r>
            <a:r>
              <a:rPr lang="en-US" altLang="zh-TW" dirty="0" smtClean="0"/>
              <a:t>(</a:t>
            </a:r>
            <a:r>
              <a:rPr lang="zh-TW" altLang="zh-TW" dirty="0" smtClean="0">
                <a:solidFill>
                  <a:srgbClr val="FF0000"/>
                </a:solidFill>
              </a:rPr>
              <a:t>地面</a:t>
            </a:r>
            <a:r>
              <a:rPr lang="zh-TW" altLang="zh-TW" dirty="0">
                <a:solidFill>
                  <a:srgbClr val="FF0000"/>
                </a:solidFill>
              </a:rPr>
              <a:t>到</a:t>
            </a:r>
            <a:r>
              <a:rPr lang="en-US" altLang="zh-TW" dirty="0">
                <a:solidFill>
                  <a:srgbClr val="FF0000"/>
                </a:solidFill>
              </a:rPr>
              <a:t>2 km</a:t>
            </a:r>
            <a:r>
              <a:rPr lang="zh-TW" altLang="zh-TW" dirty="0">
                <a:solidFill>
                  <a:srgbClr val="FF0000"/>
                </a:solidFill>
              </a:rPr>
              <a:t>高度</a:t>
            </a:r>
            <a:r>
              <a:rPr lang="en-US" altLang="zh-TW" dirty="0"/>
              <a:t>)</a:t>
            </a:r>
            <a:r>
              <a:rPr lang="zh-TW" altLang="zh-TW" dirty="0"/>
              <a:t>。</a:t>
            </a:r>
            <a:r>
              <a:rPr lang="en-US" altLang="zh-TW" dirty="0"/>
              <a:t>WRF</a:t>
            </a:r>
            <a:r>
              <a:rPr lang="zh-TW" altLang="zh-TW" dirty="0"/>
              <a:t>模擬時間是</a:t>
            </a:r>
            <a:r>
              <a:rPr lang="en-US" altLang="zh-TW" dirty="0"/>
              <a:t>2014</a:t>
            </a:r>
            <a:r>
              <a:rPr lang="zh-TW" altLang="zh-TW" dirty="0"/>
              <a:t>年</a:t>
            </a:r>
            <a:r>
              <a:rPr lang="en-US" altLang="zh-TW" dirty="0"/>
              <a:t>7</a:t>
            </a:r>
            <a:r>
              <a:rPr lang="zh-TW" altLang="zh-TW" dirty="0"/>
              <a:t>月</a:t>
            </a:r>
            <a:r>
              <a:rPr lang="en-US" altLang="zh-TW" dirty="0"/>
              <a:t>23</a:t>
            </a:r>
            <a:r>
              <a:rPr lang="zh-TW" altLang="zh-TW" dirty="0"/>
              <a:t>日</a:t>
            </a:r>
            <a:r>
              <a:rPr lang="en-US" altLang="zh-TW" dirty="0"/>
              <a:t>11:07UTC</a:t>
            </a:r>
            <a:r>
              <a:rPr lang="zh-TW" altLang="zh-TW" dirty="0"/>
              <a:t>。風速部分，垂直速度向量放大</a:t>
            </a:r>
            <a:r>
              <a:rPr lang="en-US" altLang="zh-TW" dirty="0"/>
              <a:t>10</a:t>
            </a:r>
            <a:r>
              <a:rPr lang="zh-TW" altLang="zh-TW" dirty="0"/>
              <a:t>倍以方便繪圖辨識。</a:t>
            </a:r>
            <a:endParaRPr lang="zh-TW" altLang="en-US" dirty="0"/>
          </a:p>
        </p:txBody>
      </p:sp>
    </p:spTree>
    <p:extLst>
      <p:ext uri="{BB962C8B-B14F-4D97-AF65-F5344CB8AC3E}">
        <p14:creationId xmlns:p14="http://schemas.microsoft.com/office/powerpoint/2010/main" val="327491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extLst>
              <a:ext uri="{28A0092B-C50C-407E-A947-70E740481C1C}">
                <a14:useLocalDpi xmlns:a14="http://schemas.microsoft.com/office/drawing/2010/main" val="0"/>
              </a:ext>
            </a:extLst>
          </a:blip>
          <a:stretch>
            <a:fillRect/>
          </a:stretch>
        </p:blipFill>
        <p:spPr>
          <a:xfrm>
            <a:off x="4462016" y="-16754"/>
            <a:ext cx="4681984" cy="3517762"/>
          </a:xfrm>
          <a:prstGeom prst="rect">
            <a:avLst/>
          </a:prstGeom>
        </p:spPr>
      </p:pic>
      <p:pic>
        <p:nvPicPr>
          <p:cNvPr id="3" name="圖片 2"/>
          <p:cNvPicPr/>
          <p:nvPr/>
        </p:nvPicPr>
        <p:blipFill>
          <a:blip r:embed="rId3">
            <a:extLst>
              <a:ext uri="{28A0092B-C50C-407E-A947-70E740481C1C}">
                <a14:useLocalDpi xmlns:a14="http://schemas.microsoft.com/office/drawing/2010/main" val="0"/>
              </a:ext>
            </a:extLst>
          </a:blip>
          <a:stretch>
            <a:fillRect/>
          </a:stretch>
        </p:blipFill>
        <p:spPr>
          <a:xfrm>
            <a:off x="4462016" y="3365320"/>
            <a:ext cx="4719960" cy="3501008"/>
          </a:xfrm>
          <a:prstGeom prst="rect">
            <a:avLst/>
          </a:prstGeom>
        </p:spPr>
      </p:pic>
      <p:sp>
        <p:nvSpPr>
          <p:cNvPr id="4" name="矩形 3"/>
          <p:cNvSpPr/>
          <p:nvPr/>
        </p:nvSpPr>
        <p:spPr>
          <a:xfrm>
            <a:off x="18504" y="4000038"/>
            <a:ext cx="4409480" cy="1200329"/>
          </a:xfrm>
          <a:prstGeom prst="rect">
            <a:avLst/>
          </a:prstGeom>
        </p:spPr>
        <p:txBody>
          <a:bodyPr wrap="square">
            <a:spAutoFit/>
          </a:bodyPr>
          <a:lstStyle/>
          <a:p>
            <a:pPr algn="just"/>
            <a:r>
              <a:rPr lang="en-US" altLang="zh-TW" dirty="0"/>
              <a:t>WRF</a:t>
            </a:r>
            <a:r>
              <a:rPr lang="zh-TW" altLang="zh-TW" dirty="0"/>
              <a:t>模擬第四層網格通過</a:t>
            </a:r>
            <a:r>
              <a:rPr lang="en-US" altLang="zh-TW" dirty="0"/>
              <a:t>23.22</a:t>
            </a:r>
            <a:r>
              <a:rPr lang="zh-TW" altLang="zh-TW" dirty="0"/>
              <a:t>˚緯度、</a:t>
            </a:r>
            <a:r>
              <a:rPr lang="en-US" altLang="zh-TW" dirty="0"/>
              <a:t>119.55</a:t>
            </a:r>
            <a:r>
              <a:rPr lang="zh-TW" altLang="zh-TW" dirty="0"/>
              <a:t>˚經度</a:t>
            </a:r>
            <a:r>
              <a:rPr lang="en-US" altLang="zh-TW" dirty="0"/>
              <a:t>(9</a:t>
            </a:r>
            <a:r>
              <a:rPr lang="zh-TW" altLang="zh-TW" dirty="0"/>
              <a:t>藍色交叉點</a:t>
            </a:r>
            <a:r>
              <a:rPr lang="en-US" altLang="zh-TW" dirty="0"/>
              <a:t>)90m</a:t>
            </a:r>
            <a:r>
              <a:rPr lang="zh-TW" altLang="zh-TW" dirty="0"/>
              <a:t>高度的水平風速</a:t>
            </a:r>
            <a:r>
              <a:rPr lang="en-US" altLang="zh-TW" dirty="0"/>
              <a:t>(</a:t>
            </a:r>
            <a:r>
              <a:rPr lang="zh-TW" altLang="zh-TW" dirty="0"/>
              <a:t>上</a:t>
            </a:r>
            <a:r>
              <a:rPr lang="en-US" altLang="zh-TW" dirty="0"/>
              <a:t>)</a:t>
            </a:r>
            <a:r>
              <a:rPr lang="zh-TW" altLang="zh-TW" dirty="0"/>
              <a:t>以及垂直速度</a:t>
            </a:r>
            <a:r>
              <a:rPr lang="en-US" altLang="zh-TW" dirty="0"/>
              <a:t>(</a:t>
            </a:r>
            <a:r>
              <a:rPr lang="zh-TW" altLang="zh-TW" dirty="0"/>
              <a:t>下</a:t>
            </a:r>
            <a:r>
              <a:rPr lang="en-US" altLang="zh-TW" dirty="0"/>
              <a:t>)</a:t>
            </a:r>
            <a:r>
              <a:rPr lang="zh-TW" altLang="zh-TW" dirty="0"/>
              <a:t>的時間序列圖</a:t>
            </a:r>
            <a:r>
              <a:rPr lang="en-US" altLang="zh-TW" dirty="0"/>
              <a:t>(10:50~11:30UTC</a:t>
            </a:r>
            <a:r>
              <a:rPr lang="zh-TW" altLang="zh-TW" dirty="0"/>
              <a:t>，</a:t>
            </a:r>
            <a:r>
              <a:rPr lang="en-US" altLang="zh-TW" dirty="0"/>
              <a:t>2014</a:t>
            </a:r>
            <a:r>
              <a:rPr lang="zh-TW" altLang="zh-TW" dirty="0"/>
              <a:t>年</a:t>
            </a:r>
            <a:r>
              <a:rPr lang="en-US" altLang="zh-TW" dirty="0"/>
              <a:t>7</a:t>
            </a:r>
            <a:r>
              <a:rPr lang="zh-TW" altLang="zh-TW" dirty="0"/>
              <a:t>月</a:t>
            </a:r>
            <a:r>
              <a:rPr lang="en-US" altLang="zh-TW" dirty="0"/>
              <a:t>23</a:t>
            </a:r>
            <a:r>
              <a:rPr lang="zh-TW" altLang="zh-TW" dirty="0"/>
              <a:t>日</a:t>
            </a:r>
            <a:r>
              <a:rPr lang="en-US" altLang="zh-TW" dirty="0"/>
              <a:t>)</a:t>
            </a:r>
            <a:endParaRPr lang="zh-TW" altLang="en-US" dirty="0"/>
          </a:p>
        </p:txBody>
      </p:sp>
      <p:cxnSp>
        <p:nvCxnSpPr>
          <p:cNvPr id="8" name="直線接點 7"/>
          <p:cNvCxnSpPr/>
          <p:nvPr/>
        </p:nvCxnSpPr>
        <p:spPr>
          <a:xfrm>
            <a:off x="6821996" y="116632"/>
            <a:ext cx="0" cy="66247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95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初步結論</a:t>
            </a:r>
            <a:endParaRPr lang="zh-TW" altLang="en-US" dirty="0"/>
          </a:p>
        </p:txBody>
      </p:sp>
      <p:sp>
        <p:nvSpPr>
          <p:cNvPr id="3" name="內容版面配置區 2"/>
          <p:cNvSpPr>
            <a:spLocks noGrp="1"/>
          </p:cNvSpPr>
          <p:nvPr>
            <p:ph idx="1"/>
          </p:nvPr>
        </p:nvSpPr>
        <p:spPr/>
        <p:txBody>
          <a:bodyPr>
            <a:normAutofit fontScale="77500" lnSpcReduction="20000"/>
          </a:bodyPr>
          <a:lstStyle/>
          <a:p>
            <a:pPr algn="just"/>
            <a:r>
              <a:rPr lang="zh-TW" altLang="en-US" dirty="0" smtClean="0"/>
              <a:t>本文回顧麥德姆颱風外圍雨</a:t>
            </a:r>
            <a:r>
              <a:rPr lang="zh-TW" altLang="en-US" dirty="0" smtClean="0"/>
              <a:t>帶</a:t>
            </a:r>
            <a:r>
              <a:rPr lang="zh-TW" altLang="en-US" dirty="0">
                <a:solidFill>
                  <a:srgbClr val="FF0000"/>
                </a:solidFill>
              </a:rPr>
              <a:t>數條颮</a:t>
            </a:r>
            <a:r>
              <a:rPr lang="zh-TW" altLang="en-US" dirty="0" smtClean="0">
                <a:solidFill>
                  <a:srgbClr val="FF0000"/>
                </a:solidFill>
              </a:rPr>
              <a:t>線接連</a:t>
            </a:r>
            <a:r>
              <a:rPr lang="zh-TW" altLang="en-US" dirty="0" smtClean="0"/>
              <a:t>通過</a:t>
            </a:r>
            <a:r>
              <a:rPr lang="zh-TW" altLang="en-US" dirty="0" smtClean="0"/>
              <a:t>馬公機場</a:t>
            </a:r>
            <a:r>
              <a:rPr lang="en-US" altLang="zh-TW" dirty="0" smtClean="0"/>
              <a:t>(11:06~11:07UTC</a:t>
            </a:r>
            <a:r>
              <a:rPr lang="zh-TW" altLang="en-US" dirty="0" smtClean="0"/>
              <a:t>，</a:t>
            </a:r>
            <a:r>
              <a:rPr lang="en-US" altLang="zh-TW" dirty="0" smtClean="0"/>
              <a:t>2014</a:t>
            </a:r>
            <a:r>
              <a:rPr lang="zh-TW" altLang="en-US" dirty="0" smtClean="0"/>
              <a:t>年</a:t>
            </a:r>
            <a:r>
              <a:rPr lang="en-US" altLang="zh-TW" dirty="0" smtClean="0"/>
              <a:t>7</a:t>
            </a:r>
            <a:r>
              <a:rPr lang="zh-TW" altLang="en-US" dirty="0" smtClean="0"/>
              <a:t>月</a:t>
            </a:r>
            <a:r>
              <a:rPr lang="en-US" altLang="zh-TW" dirty="0" smtClean="0"/>
              <a:t>23</a:t>
            </a:r>
            <a:r>
              <a:rPr lang="zh-TW" altLang="en-US" dirty="0" smtClean="0"/>
              <a:t>日</a:t>
            </a:r>
            <a:r>
              <a:rPr lang="en-US" altLang="zh-TW" dirty="0" smtClean="0"/>
              <a:t>)</a:t>
            </a:r>
            <a:r>
              <a:rPr lang="zh-TW" altLang="en-US" dirty="0" smtClean="0"/>
              <a:t>前後的天氣綜合資訊，由於該</a:t>
            </a:r>
            <a:r>
              <a:rPr lang="zh-TW" altLang="en-US" dirty="0" smtClean="0">
                <a:solidFill>
                  <a:srgbClr val="FF0000"/>
                </a:solidFill>
              </a:rPr>
              <a:t>雨帶特徵類似中尺度天氣系統颮線</a:t>
            </a:r>
            <a:r>
              <a:rPr lang="zh-TW" altLang="en-US" dirty="0" smtClean="0"/>
              <a:t>，並且氣象資訊診斷結果也和美國中緯度平原的颮線天氣系統特徵類似，惟這一發生在台灣海峽的颮線個案的</a:t>
            </a:r>
            <a:r>
              <a:rPr lang="zh-TW" altLang="en-US" dirty="0" smtClean="0">
                <a:solidFill>
                  <a:srgbClr val="FF0000"/>
                </a:solidFill>
              </a:rPr>
              <a:t>垂直結構傾斜程度</a:t>
            </a:r>
            <a:r>
              <a:rPr lang="en-US" altLang="zh-TW" dirty="0" smtClean="0">
                <a:solidFill>
                  <a:srgbClr val="FF0000"/>
                </a:solidFill>
              </a:rPr>
              <a:t>(</a:t>
            </a:r>
            <a:r>
              <a:rPr lang="zh-TW" altLang="en-US" dirty="0" smtClean="0">
                <a:solidFill>
                  <a:srgbClr val="FF0000"/>
                </a:solidFill>
              </a:rPr>
              <a:t>斜壓性</a:t>
            </a:r>
            <a:r>
              <a:rPr lang="en-US" altLang="zh-TW" dirty="0" smtClean="0">
                <a:solidFill>
                  <a:srgbClr val="FF0000"/>
                </a:solidFill>
              </a:rPr>
              <a:t>)</a:t>
            </a:r>
            <a:r>
              <a:rPr lang="zh-TW" altLang="en-US" dirty="0" smtClean="0">
                <a:solidFill>
                  <a:srgbClr val="FF0000"/>
                </a:solidFill>
              </a:rPr>
              <a:t>不若美國中緯度明顯</a:t>
            </a:r>
            <a:r>
              <a:rPr lang="zh-TW" altLang="en-US" dirty="0" smtClean="0"/>
              <a:t>。</a:t>
            </a:r>
            <a:endParaRPr lang="en-US" altLang="zh-TW" dirty="0" smtClean="0"/>
          </a:p>
          <a:p>
            <a:pPr algn="just"/>
            <a:r>
              <a:rPr lang="zh-TW" altLang="en-US" dirty="0" smtClean="0"/>
              <a:t>中央氣象局預報中心所使用的</a:t>
            </a:r>
            <a:r>
              <a:rPr lang="en-US" altLang="zh-TW" dirty="0" smtClean="0">
                <a:solidFill>
                  <a:srgbClr val="FF0000"/>
                </a:solidFill>
              </a:rPr>
              <a:t>WINS</a:t>
            </a:r>
            <a:r>
              <a:rPr lang="zh-TW" altLang="en-US" dirty="0" smtClean="0">
                <a:solidFill>
                  <a:srgbClr val="FF0000"/>
                </a:solidFill>
              </a:rPr>
              <a:t>系統</a:t>
            </a:r>
            <a:r>
              <a:rPr lang="zh-TW" altLang="en-US" dirty="0" smtClean="0"/>
              <a:t>以及</a:t>
            </a:r>
            <a:r>
              <a:rPr lang="en-US" altLang="zh-TW" dirty="0" smtClean="0">
                <a:solidFill>
                  <a:srgbClr val="FF0000"/>
                </a:solidFill>
              </a:rPr>
              <a:t>ANC(Auto-</a:t>
            </a:r>
            <a:r>
              <a:rPr lang="en-US" altLang="zh-TW" dirty="0" err="1" smtClean="0">
                <a:solidFill>
                  <a:srgbClr val="FF0000"/>
                </a:solidFill>
              </a:rPr>
              <a:t>Nowcaster</a:t>
            </a:r>
            <a:r>
              <a:rPr lang="en-US" altLang="zh-TW" dirty="0" smtClean="0">
                <a:solidFill>
                  <a:srgbClr val="FF0000"/>
                </a:solidFill>
              </a:rPr>
              <a:t> System)</a:t>
            </a:r>
            <a:r>
              <a:rPr lang="zh-TW" altLang="en-US" dirty="0" smtClean="0"/>
              <a:t>自動即時預報系統</a:t>
            </a:r>
            <a:r>
              <a:rPr lang="en-US" altLang="zh-TW" dirty="0" smtClean="0"/>
              <a:t>(</a:t>
            </a:r>
            <a:r>
              <a:rPr lang="zh-TW" altLang="en-US" dirty="0" smtClean="0"/>
              <a:t>用以協助預報員診斷劇烈天氣軟體工具</a:t>
            </a:r>
            <a:r>
              <a:rPr lang="en-US" altLang="zh-TW" dirty="0" smtClean="0"/>
              <a:t>)</a:t>
            </a:r>
            <a:r>
              <a:rPr lang="zh-TW" altLang="en-US" dirty="0" smtClean="0"/>
              <a:t>，針對復興航空</a:t>
            </a:r>
            <a:r>
              <a:rPr lang="en-US" altLang="zh-TW" dirty="0" smtClean="0"/>
              <a:t>GE222</a:t>
            </a:r>
            <a:r>
              <a:rPr lang="zh-TW" altLang="en-US" dirty="0" smtClean="0"/>
              <a:t>航班飛安事故加以</a:t>
            </a:r>
            <a:r>
              <a:rPr lang="zh-TW" altLang="en-US" dirty="0" smtClean="0">
                <a:solidFill>
                  <a:srgbClr val="FF0000"/>
                </a:solidFill>
              </a:rPr>
              <a:t>事後診斷的結果，和</a:t>
            </a:r>
            <a:r>
              <a:rPr lang="en-US" altLang="zh-TW" dirty="0" smtClean="0">
                <a:solidFill>
                  <a:srgbClr val="FF0000"/>
                </a:solidFill>
              </a:rPr>
              <a:t>WRF</a:t>
            </a:r>
            <a:r>
              <a:rPr lang="zh-TW" altLang="en-US" dirty="0" smtClean="0">
                <a:solidFill>
                  <a:srgbClr val="FF0000"/>
                </a:solidFill>
              </a:rPr>
              <a:t>數值模式的時間空間高解析度</a:t>
            </a:r>
            <a:r>
              <a:rPr lang="en-US" altLang="zh-TW" dirty="0" smtClean="0">
                <a:solidFill>
                  <a:srgbClr val="FF0000"/>
                </a:solidFill>
              </a:rPr>
              <a:t>WRF</a:t>
            </a:r>
            <a:r>
              <a:rPr lang="zh-TW" altLang="en-US" dirty="0" smtClean="0">
                <a:solidFill>
                  <a:srgbClr val="FF0000"/>
                </a:solidFill>
              </a:rPr>
              <a:t>數值模擬相當</a:t>
            </a:r>
            <a:r>
              <a:rPr lang="zh-TW" altLang="en-US" dirty="0" smtClean="0"/>
              <a:t>，顯示高解析天氣數值模式對於平坦地形的澎湖機場所提供的</a:t>
            </a:r>
            <a:r>
              <a:rPr lang="zh-TW" altLang="en-US" dirty="0" smtClean="0">
                <a:solidFill>
                  <a:srgbClr val="FF0000"/>
                </a:solidFill>
              </a:rPr>
              <a:t>小尺度時空風場和降水強度細節</a:t>
            </a:r>
            <a:r>
              <a:rPr lang="zh-TW" altLang="en-US" dirty="0" smtClean="0"/>
              <a:t>，有助於呈現</a:t>
            </a:r>
            <a:r>
              <a:rPr lang="en-US" altLang="zh-TW" dirty="0" smtClean="0"/>
              <a:t>GE222</a:t>
            </a:r>
            <a:r>
              <a:rPr lang="zh-TW" altLang="en-US" dirty="0" smtClean="0"/>
              <a:t>航班飛安事故發生前後的天氣情境。</a:t>
            </a:r>
            <a:endParaRPr lang="zh-TW" altLang="en-US" dirty="0"/>
          </a:p>
        </p:txBody>
      </p:sp>
    </p:spTree>
    <p:extLst>
      <p:ext uri="{BB962C8B-B14F-4D97-AF65-F5344CB8AC3E}">
        <p14:creationId xmlns:p14="http://schemas.microsoft.com/office/powerpoint/2010/main" val="184134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480"/>
            <a:ext cx="8229600" cy="1143000"/>
          </a:xfrm>
        </p:spPr>
        <p:txBody>
          <a:bodyPr>
            <a:normAutofit/>
          </a:bodyPr>
          <a:lstStyle/>
          <a:p>
            <a:r>
              <a:rPr lang="zh-TW" altLang="en-US" dirty="0" smtClean="0"/>
              <a:t>展望</a:t>
            </a:r>
            <a:endParaRPr lang="zh-TW" altLang="en-US" dirty="0"/>
          </a:p>
        </p:txBody>
      </p:sp>
      <p:sp>
        <p:nvSpPr>
          <p:cNvPr id="3" name="內容版面配置區 2"/>
          <p:cNvSpPr>
            <a:spLocks noGrp="1"/>
          </p:cNvSpPr>
          <p:nvPr>
            <p:ph idx="1"/>
          </p:nvPr>
        </p:nvSpPr>
        <p:spPr>
          <a:xfrm>
            <a:off x="0" y="1052736"/>
            <a:ext cx="6262482" cy="4525963"/>
          </a:xfrm>
        </p:spPr>
        <p:txBody>
          <a:bodyPr>
            <a:normAutofit lnSpcReduction="10000"/>
          </a:bodyPr>
          <a:lstStyle/>
          <a:p>
            <a:pPr algn="just"/>
            <a:r>
              <a:rPr lang="zh-TW" altLang="en-US" sz="2400" dirty="0" smtClean="0"/>
              <a:t>松山機場與桃園機場早於</a:t>
            </a:r>
            <a:r>
              <a:rPr lang="en-US" altLang="zh-TW" sz="2400" dirty="0" smtClean="0"/>
              <a:t>2002</a:t>
            </a:r>
            <a:r>
              <a:rPr lang="zh-TW" altLang="en-US" sz="2400" dirty="0" smtClean="0"/>
              <a:t>年建置</a:t>
            </a:r>
            <a:r>
              <a:rPr lang="en-US" altLang="zh-TW" sz="2400" dirty="0" smtClean="0">
                <a:solidFill>
                  <a:srgbClr val="FF0000"/>
                </a:solidFill>
              </a:rPr>
              <a:t>LLWAS</a:t>
            </a:r>
            <a:r>
              <a:rPr lang="zh-TW" altLang="en-US" sz="2400" dirty="0" smtClean="0"/>
              <a:t>低空風切警告系統</a:t>
            </a:r>
            <a:r>
              <a:rPr lang="en-US" altLang="zh-TW" sz="2400" dirty="0" smtClean="0"/>
              <a:t>(</a:t>
            </a:r>
            <a:r>
              <a:rPr lang="zh-TW" altLang="en-US" sz="2400" dirty="0" smtClean="0"/>
              <a:t>蒲，</a:t>
            </a:r>
            <a:r>
              <a:rPr lang="en-US" altLang="zh-TW" sz="2400" dirty="0" smtClean="0"/>
              <a:t>2003</a:t>
            </a:r>
            <a:r>
              <a:rPr lang="zh-TW" altLang="en-US" sz="2400" dirty="0" smtClean="0"/>
              <a:t>；何等，</a:t>
            </a:r>
            <a:r>
              <a:rPr lang="en-US" altLang="zh-TW" sz="2400" dirty="0" smtClean="0"/>
              <a:t>2005</a:t>
            </a:r>
            <a:r>
              <a:rPr lang="zh-TW" altLang="en-US" sz="2400" dirty="0" smtClean="0"/>
              <a:t>；余與童，</a:t>
            </a:r>
            <a:r>
              <a:rPr lang="en-US" altLang="zh-TW" sz="2400" dirty="0" smtClean="0"/>
              <a:t>2011)</a:t>
            </a:r>
            <a:r>
              <a:rPr lang="zh-TW" altLang="en-US" sz="2400" dirty="0" smtClean="0"/>
              <a:t>，也在近年更新該系統軟硬體。空軍氣象聯隊則將於</a:t>
            </a:r>
            <a:r>
              <a:rPr lang="en-US" altLang="zh-TW" sz="2400" dirty="0" smtClean="0"/>
              <a:t>2015</a:t>
            </a:r>
            <a:r>
              <a:rPr lang="zh-TW" altLang="en-US" sz="2400" dirty="0" smtClean="0"/>
              <a:t>年年底購入</a:t>
            </a:r>
            <a:r>
              <a:rPr lang="zh-TW" altLang="en-US" sz="2400" dirty="0" smtClean="0">
                <a:solidFill>
                  <a:srgbClr val="FF0000"/>
                </a:solidFill>
              </a:rPr>
              <a:t>四套</a:t>
            </a:r>
            <a:r>
              <a:rPr lang="en-US" altLang="zh-TW" sz="2400" dirty="0" err="1" smtClean="0">
                <a:solidFill>
                  <a:srgbClr val="FF0000"/>
                </a:solidFill>
              </a:rPr>
              <a:t>WindCube</a:t>
            </a:r>
            <a:r>
              <a:rPr lang="en-US" altLang="zh-TW" sz="2400" dirty="0" smtClean="0">
                <a:solidFill>
                  <a:srgbClr val="FF0000"/>
                </a:solidFill>
              </a:rPr>
              <a:t> 100s</a:t>
            </a:r>
            <a:r>
              <a:rPr lang="zh-TW" altLang="en-US" sz="2400" dirty="0" smtClean="0">
                <a:solidFill>
                  <a:srgbClr val="FF0000"/>
                </a:solidFill>
              </a:rPr>
              <a:t>雷射光風速掃描系統</a:t>
            </a:r>
            <a:r>
              <a:rPr lang="zh-TW" altLang="en-US" sz="2400" dirty="0" smtClean="0"/>
              <a:t>，其功能類似香港赤臘角機場的都普勒光達</a:t>
            </a:r>
            <a:r>
              <a:rPr lang="en-US" altLang="zh-TW" sz="2400" dirty="0" smtClean="0"/>
              <a:t>(Doppler Wind Lidar)</a:t>
            </a:r>
            <a:r>
              <a:rPr lang="zh-TW" altLang="en-US" sz="2400" dirty="0" smtClean="0"/>
              <a:t>監測設備，</a:t>
            </a:r>
            <a:r>
              <a:rPr lang="en-US" altLang="zh-TW" sz="2400" dirty="0" smtClean="0"/>
              <a:t>Chan (2011)</a:t>
            </a:r>
            <a:r>
              <a:rPr lang="zh-TW" altLang="en-US" sz="2400" dirty="0" smtClean="0"/>
              <a:t>曾討論該類設備估算</a:t>
            </a:r>
            <a:r>
              <a:rPr lang="en-US" altLang="zh-TW" sz="2400" dirty="0" smtClean="0"/>
              <a:t>EDR(eddy dissipation rate)</a:t>
            </a:r>
            <a:r>
              <a:rPr lang="zh-TW" altLang="en-US" sz="2400" dirty="0" smtClean="0"/>
              <a:t>效能。作者建議</a:t>
            </a:r>
            <a:r>
              <a:rPr lang="zh-TW" altLang="en-US" sz="2400" u="sng" dirty="0" smtClean="0"/>
              <a:t>民航單位未來應協商國防部善加運用這四套設備，先結合</a:t>
            </a:r>
            <a:r>
              <a:rPr lang="en-US" altLang="zh-TW" sz="2400" u="sng" dirty="0" smtClean="0"/>
              <a:t>LLWAS</a:t>
            </a:r>
            <a:r>
              <a:rPr lang="zh-TW" altLang="en-US" sz="2400" u="sng" dirty="0" smtClean="0"/>
              <a:t>系統彼此驗證，再進一步考慮運用這類可移動式的光達偵測離島機場低空風場連續剖面</a:t>
            </a:r>
            <a:r>
              <a:rPr lang="zh-TW" altLang="en-US" sz="2400" dirty="0" smtClean="0"/>
              <a:t>，提供飛機起降時刻的低空風切訊息。</a:t>
            </a:r>
            <a:endParaRPr lang="zh-TW" altLang="en-US" sz="24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3964" y="720180"/>
            <a:ext cx="2483768" cy="1862826"/>
          </a:xfrm>
          <a:prstGeom prst="rect">
            <a:avLst/>
          </a:prstGeom>
        </p:spPr>
      </p:pic>
      <p:sp>
        <p:nvSpPr>
          <p:cNvPr id="5" name="矩形 4"/>
          <p:cNvSpPr/>
          <p:nvPr/>
        </p:nvSpPr>
        <p:spPr>
          <a:xfrm>
            <a:off x="6553534" y="350848"/>
            <a:ext cx="2389244" cy="369332"/>
          </a:xfrm>
          <a:prstGeom prst="rect">
            <a:avLst/>
          </a:prstGeom>
        </p:spPr>
        <p:txBody>
          <a:bodyPr wrap="none">
            <a:spAutoFit/>
          </a:bodyPr>
          <a:lstStyle/>
          <a:p>
            <a:r>
              <a:rPr lang="en-US" altLang="zh-TW" dirty="0" smtClean="0"/>
              <a:t>Height: 100m to 3.5 km</a:t>
            </a:r>
            <a:endParaRPr lang="zh-TW" altLang="en-US" dirty="0"/>
          </a:p>
        </p:txBody>
      </p:sp>
      <p:pic>
        <p:nvPicPr>
          <p:cNvPr id="4100" name="Picture 4" descr="http://www.leosphere.com/wp-content/uploads/2014/02/graph-EOLIEN-Scann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16504" y="3604184"/>
            <a:ext cx="4268077" cy="223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3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綱要</a:t>
            </a:r>
            <a:endParaRPr lang="zh-TW" altLang="en-US" dirty="0"/>
          </a:p>
        </p:txBody>
      </p:sp>
      <p:sp>
        <p:nvSpPr>
          <p:cNvPr id="3" name="內容版面配置區 2"/>
          <p:cNvSpPr>
            <a:spLocks noGrp="1"/>
          </p:cNvSpPr>
          <p:nvPr>
            <p:ph idx="1"/>
          </p:nvPr>
        </p:nvSpPr>
        <p:spPr/>
        <p:txBody>
          <a:bodyPr/>
          <a:lstStyle/>
          <a:p>
            <a:r>
              <a:rPr lang="zh-TW" altLang="en-US" dirty="0" smtClean="0"/>
              <a:t>復興航空</a:t>
            </a:r>
            <a:r>
              <a:rPr lang="en-US" altLang="zh-TW" dirty="0" smtClean="0"/>
              <a:t>G222</a:t>
            </a:r>
            <a:r>
              <a:rPr lang="zh-TW" altLang="en-US" dirty="0" smtClean="0"/>
              <a:t>飛航事故</a:t>
            </a:r>
            <a:r>
              <a:rPr lang="en-US" altLang="zh-TW" dirty="0" smtClean="0"/>
              <a:t>(ASC</a:t>
            </a:r>
            <a:r>
              <a:rPr lang="zh-TW" altLang="en-US" dirty="0" smtClean="0"/>
              <a:t>事實資料報告</a:t>
            </a:r>
            <a:r>
              <a:rPr lang="en-US" altLang="zh-TW" dirty="0" smtClean="0"/>
              <a:t>)</a:t>
            </a:r>
          </a:p>
          <a:p>
            <a:r>
              <a:rPr lang="en-US" altLang="zh-TW" dirty="0" smtClean="0"/>
              <a:t>Squall Line </a:t>
            </a:r>
            <a:r>
              <a:rPr lang="zh-TW" altLang="en-US" dirty="0" smtClean="0"/>
              <a:t>特性</a:t>
            </a:r>
            <a:endParaRPr lang="en-US" altLang="zh-TW" dirty="0" smtClean="0"/>
          </a:p>
          <a:p>
            <a:r>
              <a:rPr lang="zh-TW" altLang="en-US" dirty="0" smtClean="0"/>
              <a:t>中小尺度天氣分析</a:t>
            </a:r>
            <a:endParaRPr lang="en-US" altLang="zh-TW" dirty="0" smtClean="0"/>
          </a:p>
          <a:p>
            <a:r>
              <a:rPr lang="en-US" altLang="zh-TW" dirty="0" smtClean="0"/>
              <a:t>WRF</a:t>
            </a:r>
            <a:r>
              <a:rPr lang="zh-TW" altLang="en-US" dirty="0" smtClean="0"/>
              <a:t>數值天氣模擬</a:t>
            </a:r>
            <a:endParaRPr lang="en-US" altLang="zh-TW" dirty="0" smtClean="0"/>
          </a:p>
          <a:p>
            <a:r>
              <a:rPr lang="zh-TW" altLang="en-US" dirty="0" smtClean="0"/>
              <a:t>結論與展望</a:t>
            </a:r>
            <a:endParaRPr lang="en-US" altLang="zh-TW" dirty="0" smtClean="0"/>
          </a:p>
          <a:p>
            <a:endParaRPr lang="zh-TW" altLang="en-US" dirty="0"/>
          </a:p>
        </p:txBody>
      </p:sp>
    </p:spTree>
    <p:extLst>
      <p:ext uri="{BB962C8B-B14F-4D97-AF65-F5344CB8AC3E}">
        <p14:creationId xmlns:p14="http://schemas.microsoft.com/office/powerpoint/2010/main" val="47114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extLst>
              <a:ext uri="{28A0092B-C50C-407E-A947-70E740481C1C}">
                <a14:useLocalDpi xmlns:a14="http://schemas.microsoft.com/office/drawing/2010/main" val="0"/>
              </a:ext>
            </a:extLst>
          </a:blip>
          <a:stretch>
            <a:fillRect/>
          </a:stretch>
        </p:blipFill>
        <p:spPr>
          <a:xfrm>
            <a:off x="395536" y="-1946"/>
            <a:ext cx="5070277" cy="3850862"/>
          </a:xfrm>
          <a:prstGeom prst="rect">
            <a:avLst/>
          </a:prstGeom>
        </p:spPr>
      </p:pic>
      <p:pic>
        <p:nvPicPr>
          <p:cNvPr id="3" name="圖片 2"/>
          <p:cNvPicPr/>
          <p:nvPr/>
        </p:nvPicPr>
        <p:blipFill>
          <a:blip r:embed="rId3">
            <a:extLst>
              <a:ext uri="{28A0092B-C50C-407E-A947-70E740481C1C}">
                <a14:useLocalDpi xmlns:a14="http://schemas.microsoft.com/office/drawing/2010/main" val="0"/>
              </a:ext>
            </a:extLst>
          </a:blip>
          <a:stretch>
            <a:fillRect/>
          </a:stretch>
        </p:blipFill>
        <p:spPr>
          <a:xfrm>
            <a:off x="5501703" y="0"/>
            <a:ext cx="3318770" cy="3356992"/>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244" y="3346717"/>
            <a:ext cx="3255024" cy="3499151"/>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308" y="3861048"/>
            <a:ext cx="3995936" cy="2996952"/>
          </a:xfrm>
          <a:prstGeom prst="rect">
            <a:avLst/>
          </a:prstGeom>
        </p:spPr>
      </p:pic>
      <p:sp>
        <p:nvSpPr>
          <p:cNvPr id="6" name="橢圓 5"/>
          <p:cNvSpPr/>
          <p:nvPr/>
        </p:nvSpPr>
        <p:spPr>
          <a:xfrm>
            <a:off x="1835696" y="4221088"/>
            <a:ext cx="576064" cy="50405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9890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668" y="0"/>
            <a:ext cx="9144000" cy="1143000"/>
          </a:xfrm>
        </p:spPr>
        <p:txBody>
          <a:bodyPr>
            <a:normAutofit/>
          </a:bodyPr>
          <a:lstStyle/>
          <a:p>
            <a:r>
              <a:rPr lang="zh-TW" altLang="en-US" sz="3600" dirty="0" smtClean="0"/>
              <a:t>復興航空</a:t>
            </a:r>
            <a:r>
              <a:rPr lang="en-US" altLang="zh-TW" sz="3600" dirty="0" smtClean="0"/>
              <a:t>G222</a:t>
            </a:r>
            <a:r>
              <a:rPr lang="zh-TW" altLang="en-US" sz="3600" dirty="0" smtClean="0"/>
              <a:t>飛航事故</a:t>
            </a:r>
            <a:r>
              <a:rPr lang="en-US" altLang="zh-TW" sz="3600" dirty="0" smtClean="0"/>
              <a:t>(ASC</a:t>
            </a:r>
            <a:r>
              <a:rPr lang="zh-TW" altLang="en-US" sz="3600" dirty="0" smtClean="0"/>
              <a:t>事實資料報告</a:t>
            </a:r>
            <a:r>
              <a:rPr lang="en-US" altLang="zh-TW" sz="3600" dirty="0" smtClean="0"/>
              <a:t>)</a:t>
            </a:r>
            <a:endParaRPr lang="en-US" altLang="zh-TW"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 y="904371"/>
            <a:ext cx="6290915" cy="450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295716" y="1295345"/>
            <a:ext cx="2885952" cy="3693319"/>
          </a:xfrm>
          <a:prstGeom prst="rect">
            <a:avLst/>
          </a:prstGeom>
        </p:spPr>
        <p:txBody>
          <a:bodyPr wrap="square">
            <a:spAutoFit/>
          </a:bodyPr>
          <a:lstStyle/>
          <a:p>
            <a:r>
              <a:rPr lang="en-US" altLang="zh-TW" dirty="0" smtClean="0"/>
              <a:t>2014</a:t>
            </a:r>
            <a:r>
              <a:rPr lang="zh-TW" altLang="en-US" dirty="0" smtClean="0"/>
              <a:t>年</a:t>
            </a:r>
            <a:r>
              <a:rPr lang="en-US" altLang="zh-TW" dirty="0" smtClean="0"/>
              <a:t>7</a:t>
            </a:r>
            <a:r>
              <a:rPr lang="zh-TW" altLang="en-US" dirty="0" smtClean="0"/>
              <a:t>月</a:t>
            </a:r>
            <a:r>
              <a:rPr lang="en-US" altLang="zh-TW" dirty="0" smtClean="0"/>
              <a:t>23</a:t>
            </a:r>
            <a:r>
              <a:rPr lang="zh-TW" altLang="en-US" dirty="0" smtClean="0"/>
              <a:t>日，復興航空</a:t>
            </a:r>
            <a:r>
              <a:rPr lang="en-US" altLang="zh-TW" dirty="0" smtClean="0"/>
              <a:t>GE222</a:t>
            </a:r>
            <a:r>
              <a:rPr lang="zh-TW" altLang="en-US" dirty="0" smtClean="0"/>
              <a:t>航班</a:t>
            </a:r>
            <a:r>
              <a:rPr lang="en-US" altLang="zh-TW" dirty="0" smtClean="0"/>
              <a:t>(</a:t>
            </a:r>
            <a:r>
              <a:rPr lang="zh-TW" altLang="en-US" dirty="0" smtClean="0"/>
              <a:t>機型</a:t>
            </a:r>
            <a:r>
              <a:rPr lang="en-US" altLang="zh-TW" dirty="0" smtClean="0"/>
              <a:t>ATR-72)</a:t>
            </a:r>
            <a:r>
              <a:rPr lang="zh-TW" altLang="en-US" dirty="0" smtClean="0"/>
              <a:t>，由高雄小港機場起飛前往澎湖馬公機場，機上載有正、副駕駛員各</a:t>
            </a:r>
            <a:r>
              <a:rPr lang="en-US" altLang="zh-TW" dirty="0" smtClean="0"/>
              <a:t>1</a:t>
            </a:r>
            <a:r>
              <a:rPr lang="zh-TW" altLang="en-US" dirty="0" smtClean="0"/>
              <a:t>人、客艙組員</a:t>
            </a:r>
            <a:r>
              <a:rPr lang="en-US" altLang="zh-TW" dirty="0" smtClean="0"/>
              <a:t>2</a:t>
            </a:r>
            <a:r>
              <a:rPr lang="zh-TW" altLang="en-US" dirty="0" smtClean="0"/>
              <a:t>人、乘客</a:t>
            </a:r>
            <a:r>
              <a:rPr lang="en-US" altLang="zh-TW" dirty="0" smtClean="0"/>
              <a:t>54</a:t>
            </a:r>
            <a:r>
              <a:rPr lang="zh-TW" altLang="en-US" dirty="0" smtClean="0"/>
              <a:t>人，共計</a:t>
            </a:r>
            <a:r>
              <a:rPr lang="en-US" altLang="zh-TW" dirty="0" smtClean="0"/>
              <a:t>58</a:t>
            </a:r>
            <a:r>
              <a:rPr lang="zh-TW" altLang="en-US" dirty="0" smtClean="0"/>
              <a:t>人。該機使用馬公機場</a:t>
            </a:r>
            <a:r>
              <a:rPr lang="en-US" altLang="zh-TW" dirty="0" smtClean="0">
                <a:solidFill>
                  <a:srgbClr val="FF0000"/>
                </a:solidFill>
              </a:rPr>
              <a:t>VOR 20</a:t>
            </a:r>
            <a:r>
              <a:rPr lang="zh-TW" altLang="en-US" dirty="0" smtClean="0">
                <a:solidFill>
                  <a:srgbClr val="FF0000"/>
                </a:solidFill>
              </a:rPr>
              <a:t>跑道</a:t>
            </a:r>
            <a:r>
              <a:rPr lang="zh-TW" altLang="en-US" dirty="0" smtClean="0"/>
              <a:t>進場，約於</a:t>
            </a:r>
            <a:r>
              <a:rPr lang="en-US" altLang="zh-TW" dirty="0" smtClean="0">
                <a:solidFill>
                  <a:srgbClr val="FF0000"/>
                </a:solidFill>
              </a:rPr>
              <a:t>11:06UTC</a:t>
            </a:r>
            <a:r>
              <a:rPr lang="zh-TW" altLang="en-US" dirty="0" smtClean="0"/>
              <a:t>時墜毀於馬公機場</a:t>
            </a:r>
            <a:r>
              <a:rPr lang="en-US" altLang="zh-TW" dirty="0" smtClean="0"/>
              <a:t>20</a:t>
            </a:r>
            <a:r>
              <a:rPr lang="zh-TW" altLang="en-US" dirty="0" smtClean="0"/>
              <a:t>跑道頭附近之湖西鄉西溪村，機上乘員</a:t>
            </a:r>
            <a:r>
              <a:rPr lang="en-US" altLang="zh-TW" dirty="0" smtClean="0"/>
              <a:t>48</a:t>
            </a:r>
            <a:r>
              <a:rPr lang="zh-TW" altLang="en-US" dirty="0" smtClean="0"/>
              <a:t>人死亡、</a:t>
            </a:r>
            <a:r>
              <a:rPr lang="en-US" altLang="zh-TW" dirty="0" smtClean="0"/>
              <a:t>10</a:t>
            </a:r>
            <a:r>
              <a:rPr lang="zh-TW" altLang="en-US" dirty="0" smtClean="0"/>
              <a:t>人受傷，另有地面居民</a:t>
            </a:r>
            <a:r>
              <a:rPr lang="en-US" altLang="zh-TW" dirty="0" smtClean="0"/>
              <a:t>5</a:t>
            </a:r>
            <a:r>
              <a:rPr lang="zh-TW" altLang="en-US" dirty="0" smtClean="0"/>
              <a:t>人受傷。</a:t>
            </a:r>
            <a:endParaRPr lang="zh-TW" altLang="en-US" dirty="0"/>
          </a:p>
        </p:txBody>
      </p:sp>
      <p:pic>
        <p:nvPicPr>
          <p:cNvPr id="1032" name="Picture 8" descr="http://freighter.flyteam.jp/photo/1224331/960x9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046" y="5122064"/>
            <a:ext cx="2658695" cy="176747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2674" y="5412215"/>
            <a:ext cx="6480720" cy="1477328"/>
          </a:xfrm>
          <a:prstGeom prst="rect">
            <a:avLst/>
          </a:prstGeom>
          <a:solidFill>
            <a:schemeClr val="bg2"/>
          </a:solidFill>
        </p:spPr>
        <p:txBody>
          <a:bodyPr wrap="square">
            <a:spAutoFit/>
          </a:bodyPr>
          <a:lstStyle/>
          <a:p>
            <a:r>
              <a:rPr lang="en-US" altLang="zh-TW" dirty="0"/>
              <a:t>10:43UTC</a:t>
            </a:r>
            <a:r>
              <a:rPr lang="zh-TW" altLang="zh-TW" dirty="0"/>
              <a:t>另一架立榮航空</a:t>
            </a:r>
            <a:r>
              <a:rPr lang="en-US" altLang="zh-TW" dirty="0"/>
              <a:t>ATR72-600</a:t>
            </a:r>
            <a:r>
              <a:rPr lang="zh-TW" altLang="zh-TW" dirty="0"/>
              <a:t>型客機於馬公機場以</a:t>
            </a:r>
            <a:r>
              <a:rPr lang="en-US" altLang="zh-TW" dirty="0"/>
              <a:t>VOR</a:t>
            </a:r>
            <a:r>
              <a:rPr lang="zh-TW" altLang="zh-TW" dirty="0"/>
              <a:t>在</a:t>
            </a:r>
            <a:r>
              <a:rPr lang="en-US" altLang="zh-TW" dirty="0"/>
              <a:t>20</a:t>
            </a:r>
            <a:r>
              <a:rPr lang="zh-TW" altLang="zh-TW" dirty="0"/>
              <a:t>跑道降落，</a:t>
            </a:r>
            <a:r>
              <a:rPr lang="en-US" altLang="zh-TW" dirty="0"/>
              <a:t>10:45UTC</a:t>
            </a:r>
            <a:r>
              <a:rPr lang="zh-TW" altLang="zh-TW" dirty="0"/>
              <a:t>機長請求改由</a:t>
            </a:r>
            <a:r>
              <a:rPr lang="en-US" altLang="zh-TW" dirty="0"/>
              <a:t>20</a:t>
            </a:r>
            <a:r>
              <a:rPr lang="zh-TW" altLang="zh-TW" dirty="0"/>
              <a:t>跑道</a:t>
            </a:r>
            <a:r>
              <a:rPr lang="en-US" altLang="zh-TW" dirty="0"/>
              <a:t>VOR</a:t>
            </a:r>
            <a:r>
              <a:rPr lang="zh-TW" altLang="zh-TW" dirty="0"/>
              <a:t>近場並再飛到澎湖東北方。</a:t>
            </a:r>
            <a:r>
              <a:rPr lang="en-US" altLang="zh-TW" dirty="0"/>
              <a:t>11:03:38.7UTC</a:t>
            </a:r>
            <a:r>
              <a:rPr lang="zh-TW" altLang="zh-TW" dirty="0"/>
              <a:t>馬公機場塔台通報</a:t>
            </a:r>
            <a:r>
              <a:rPr lang="en-US" altLang="zh-TW" dirty="0"/>
              <a:t>20</a:t>
            </a:r>
            <a:r>
              <a:rPr lang="zh-TW" altLang="zh-TW" dirty="0"/>
              <a:t>跑道「淨空、風向</a:t>
            </a:r>
            <a:r>
              <a:rPr lang="en-US" altLang="zh-TW" dirty="0"/>
              <a:t>250</a:t>
            </a:r>
            <a:r>
              <a:rPr lang="zh-TW" altLang="zh-TW" dirty="0"/>
              <a:t>、風速</a:t>
            </a:r>
            <a:r>
              <a:rPr lang="en-US" altLang="zh-TW" dirty="0"/>
              <a:t>19 knots</a:t>
            </a:r>
            <a:r>
              <a:rPr lang="zh-TW" altLang="zh-TW" dirty="0"/>
              <a:t>」；</a:t>
            </a:r>
            <a:r>
              <a:rPr lang="en-US" altLang="zh-TW" dirty="0"/>
              <a:t>11:05:44.1UTC </a:t>
            </a:r>
            <a:r>
              <a:rPr lang="zh-TW" altLang="zh-TW" dirty="0"/>
              <a:t>機長解除自動駕駛，</a:t>
            </a:r>
            <a:r>
              <a:rPr lang="en-US" altLang="zh-TW" dirty="0"/>
              <a:t>11:06:16UTC</a:t>
            </a:r>
            <a:r>
              <a:rPr lang="zh-TW" altLang="zh-TW" dirty="0"/>
              <a:t>駕駛呼叫塔台飛機重飛後斷訊，</a:t>
            </a:r>
            <a:endParaRPr lang="zh-TW" altLang="en-US" dirty="0"/>
          </a:p>
        </p:txBody>
      </p:sp>
    </p:spTree>
    <p:extLst>
      <p:ext uri="{BB962C8B-B14F-4D97-AF65-F5344CB8AC3E}">
        <p14:creationId xmlns:p14="http://schemas.microsoft.com/office/powerpoint/2010/main" val="50361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68"/>
            <a:ext cx="8229600" cy="1143000"/>
          </a:xfrm>
        </p:spPr>
        <p:txBody>
          <a:bodyPr/>
          <a:lstStyle/>
          <a:p>
            <a:r>
              <a:rPr lang="en-US" altLang="zh-TW" dirty="0" smtClean="0"/>
              <a:t>Squall Line </a:t>
            </a:r>
            <a:r>
              <a:rPr lang="zh-TW" altLang="en-US" dirty="0" smtClean="0"/>
              <a:t>特性</a:t>
            </a:r>
            <a:endParaRPr lang="en-US" altLang="zh-TW" dirty="0" smtClean="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8183"/>
            <a:ext cx="4752528" cy="5472608"/>
          </a:xfrm>
          <a:prstGeom prst="rect">
            <a:avLst/>
          </a:prstGeom>
          <a:noFill/>
          <a:ln>
            <a:noFill/>
          </a:ln>
        </p:spPr>
      </p:pic>
      <p:sp>
        <p:nvSpPr>
          <p:cNvPr id="5" name="矩形 4"/>
          <p:cNvSpPr/>
          <p:nvPr/>
        </p:nvSpPr>
        <p:spPr>
          <a:xfrm>
            <a:off x="6363" y="888851"/>
            <a:ext cx="7776864" cy="369332"/>
          </a:xfrm>
          <a:prstGeom prst="rect">
            <a:avLst/>
          </a:prstGeom>
          <a:solidFill>
            <a:schemeClr val="bg2">
              <a:lumMod val="90000"/>
            </a:schemeClr>
          </a:solidFill>
        </p:spPr>
        <p:txBody>
          <a:bodyPr wrap="square">
            <a:spAutoFit/>
          </a:bodyPr>
          <a:lstStyle/>
          <a:p>
            <a:r>
              <a:rPr lang="zh-TW" altLang="zh-TW" dirty="0"/>
              <a:t>颮線系統垂直剖面與水平剖面結構示意圖</a:t>
            </a:r>
            <a:r>
              <a:rPr lang="en-US" altLang="zh-TW" dirty="0"/>
              <a:t>(</a:t>
            </a:r>
            <a:r>
              <a:rPr lang="zh-TW" altLang="zh-TW" dirty="0"/>
              <a:t>摘自</a:t>
            </a:r>
            <a:r>
              <a:rPr lang="en-US" altLang="zh-TW" dirty="0"/>
              <a:t>Johnson and Hamilton</a:t>
            </a:r>
            <a:r>
              <a:rPr lang="zh-TW" altLang="zh-TW" dirty="0"/>
              <a:t>，</a:t>
            </a:r>
            <a:r>
              <a:rPr lang="en-US" altLang="zh-TW" dirty="0"/>
              <a:t>1988)</a:t>
            </a:r>
            <a:endParaRPr lang="zh-TW" altLang="zh-TW" dirty="0"/>
          </a:p>
        </p:txBody>
      </p:sp>
      <p:pic>
        <p:nvPicPr>
          <p:cNvPr id="2050" name="Picture 2" descr="http://ww2010.atmos.uiuc.edu/guides/mtr/svr/modl/line/gifs/squall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392" y="1765580"/>
            <a:ext cx="3869060" cy="2422520"/>
          </a:xfrm>
          <a:prstGeom prst="rect">
            <a:avLst/>
          </a:prstGeom>
          <a:noFill/>
          <a:ln w="25400" cmpd="sng">
            <a:solidFill>
              <a:srgbClr val="FF0000"/>
            </a:solid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3491880" y="5229200"/>
            <a:ext cx="40291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429837" y="4976465"/>
            <a:ext cx="3563888" cy="1754326"/>
          </a:xfrm>
          <a:prstGeom prst="rect">
            <a:avLst/>
          </a:prstGeom>
          <a:solidFill>
            <a:schemeClr val="bg2"/>
          </a:solidFill>
        </p:spPr>
        <p:txBody>
          <a:bodyPr wrap="square">
            <a:spAutoFit/>
          </a:bodyPr>
          <a:lstStyle/>
          <a:p>
            <a:r>
              <a:rPr lang="zh-TW" altLang="zh-TW" dirty="0" smtClean="0"/>
              <a:t>小尺度低空</a:t>
            </a:r>
            <a:r>
              <a:rPr lang="zh-TW" altLang="zh-TW" dirty="0"/>
              <a:t>風切擾動，可能提高航機低速落地前的飛安風險</a:t>
            </a:r>
            <a:r>
              <a:rPr lang="zh-TW" altLang="zh-TW" dirty="0" smtClean="0"/>
              <a:t>。</a:t>
            </a:r>
            <a:endParaRPr lang="en-US" altLang="zh-TW" dirty="0" smtClean="0"/>
          </a:p>
          <a:p>
            <a:r>
              <a:rPr lang="en-US" altLang="zh-TW" dirty="0" smtClean="0">
                <a:solidFill>
                  <a:srgbClr val="FF0000"/>
                </a:solidFill>
              </a:rPr>
              <a:t>Q1: GE222</a:t>
            </a:r>
            <a:r>
              <a:rPr lang="zh-TW" altLang="zh-TW" dirty="0">
                <a:solidFill>
                  <a:srgbClr val="FF0000"/>
                </a:solidFill>
              </a:rPr>
              <a:t>航班降落馬公</a:t>
            </a:r>
            <a:r>
              <a:rPr lang="en-US" altLang="zh-TW" dirty="0">
                <a:solidFill>
                  <a:srgbClr val="FF0000"/>
                </a:solidFill>
              </a:rPr>
              <a:t>20</a:t>
            </a:r>
            <a:r>
              <a:rPr lang="zh-TW" altLang="zh-TW" dirty="0">
                <a:solidFill>
                  <a:srgbClr val="FF0000"/>
                </a:solidFill>
              </a:rPr>
              <a:t>跑道之際，馬公機場周遭小尺度時空的風雨情境為何</a:t>
            </a:r>
            <a:r>
              <a:rPr lang="en-US" altLang="zh-TW" dirty="0" smtClean="0">
                <a:solidFill>
                  <a:srgbClr val="FF0000"/>
                </a:solidFill>
              </a:rPr>
              <a:t>?</a:t>
            </a:r>
          </a:p>
          <a:p>
            <a:r>
              <a:rPr lang="en-US" altLang="zh-TW" dirty="0" smtClean="0">
                <a:solidFill>
                  <a:srgbClr val="FF0000"/>
                </a:solidFill>
              </a:rPr>
              <a:t>Q2: </a:t>
            </a:r>
            <a:r>
              <a:rPr lang="zh-TW" altLang="zh-TW" dirty="0" smtClean="0">
                <a:solidFill>
                  <a:srgbClr val="FF0000"/>
                </a:solidFill>
              </a:rPr>
              <a:t>低空</a:t>
            </a:r>
            <a:r>
              <a:rPr lang="zh-TW" altLang="zh-TW" dirty="0">
                <a:solidFill>
                  <a:srgbClr val="FF0000"/>
                </a:solidFill>
              </a:rPr>
              <a:t>風切強度多大</a:t>
            </a:r>
            <a:r>
              <a:rPr lang="en-US" altLang="zh-TW" dirty="0">
                <a:solidFill>
                  <a:srgbClr val="FF0000"/>
                </a:solidFill>
              </a:rPr>
              <a:t>?</a:t>
            </a:r>
            <a:endParaRPr lang="zh-TW" altLang="en-US" dirty="0">
              <a:solidFill>
                <a:srgbClr val="FF0000"/>
              </a:solidFill>
            </a:endParaRPr>
          </a:p>
        </p:txBody>
      </p:sp>
      <p:sp>
        <p:nvSpPr>
          <p:cNvPr id="9" name="矩形 8"/>
          <p:cNvSpPr/>
          <p:nvPr/>
        </p:nvSpPr>
        <p:spPr>
          <a:xfrm>
            <a:off x="5277251" y="4160202"/>
            <a:ext cx="3716474" cy="646331"/>
          </a:xfrm>
          <a:prstGeom prst="rect">
            <a:avLst/>
          </a:prstGeom>
        </p:spPr>
        <p:txBody>
          <a:bodyPr wrap="square">
            <a:spAutoFit/>
          </a:bodyPr>
          <a:lstStyle/>
          <a:p>
            <a:r>
              <a:rPr lang="en-US" altLang="zh-TW" dirty="0" smtClean="0"/>
              <a:t>http://ww2010.atmos.uiuc.edu/guides/mtr/svr/modl/line/gifs/squall3.gif</a:t>
            </a:r>
            <a:endParaRPr lang="zh-TW" altLang="en-US" dirty="0"/>
          </a:p>
        </p:txBody>
      </p:sp>
      <p:cxnSp>
        <p:nvCxnSpPr>
          <p:cNvPr id="11" name="直線單箭頭接點 10"/>
          <p:cNvCxnSpPr/>
          <p:nvPr/>
        </p:nvCxnSpPr>
        <p:spPr>
          <a:xfrm flipV="1">
            <a:off x="3894795" y="3429000"/>
            <a:ext cx="1382456" cy="18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08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normAutofit/>
          </a:bodyPr>
          <a:lstStyle/>
          <a:p>
            <a:r>
              <a:rPr lang="zh-TW" altLang="en-US" dirty="0" smtClean="0"/>
              <a:t>中小尺度天氣分析</a:t>
            </a:r>
            <a:endParaRPr lang="zh-TW" altLang="en-US" sz="3600"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0" y="1088740"/>
            <a:ext cx="3131840" cy="3384376"/>
          </a:xfrm>
          <a:prstGeom prst="rect">
            <a:avLst/>
          </a:prstGeom>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2339752" y="1412776"/>
            <a:ext cx="3134077" cy="3202627"/>
          </a:xfrm>
          <a:prstGeom prst="rect">
            <a:avLst/>
          </a:prstGeom>
        </p:spPr>
      </p:pic>
      <p:pic>
        <p:nvPicPr>
          <p:cNvPr id="6" name="圖片 5"/>
          <p:cNvPicPr/>
          <p:nvPr/>
        </p:nvPicPr>
        <p:blipFill>
          <a:blip r:embed="rId4" cstate="print">
            <a:extLst>
              <a:ext uri="{28A0092B-C50C-407E-A947-70E740481C1C}">
                <a14:useLocalDpi xmlns:a14="http://schemas.microsoft.com/office/drawing/2010/main" val="0"/>
              </a:ext>
            </a:extLst>
          </a:blip>
          <a:stretch>
            <a:fillRect/>
          </a:stretch>
        </p:blipFill>
        <p:spPr>
          <a:xfrm>
            <a:off x="4427984" y="2204864"/>
            <a:ext cx="3168352" cy="2996952"/>
          </a:xfrm>
          <a:prstGeom prst="rect">
            <a:avLst/>
          </a:prstGeom>
        </p:spPr>
      </p:pic>
      <p:pic>
        <p:nvPicPr>
          <p:cNvPr id="7" name="圖片 6"/>
          <p:cNvPicPr/>
          <p:nvPr/>
        </p:nvPicPr>
        <p:blipFill>
          <a:blip r:embed="rId5" cstate="print">
            <a:extLst>
              <a:ext uri="{28A0092B-C50C-407E-A947-70E740481C1C}">
                <a14:useLocalDpi xmlns:a14="http://schemas.microsoft.com/office/drawing/2010/main" val="0"/>
              </a:ext>
            </a:extLst>
          </a:blip>
          <a:stretch>
            <a:fillRect/>
          </a:stretch>
        </p:blipFill>
        <p:spPr>
          <a:xfrm>
            <a:off x="6228184" y="3933056"/>
            <a:ext cx="2915816" cy="2739762"/>
          </a:xfrm>
          <a:prstGeom prst="rect">
            <a:avLst/>
          </a:prstGeom>
        </p:spPr>
      </p:pic>
      <p:sp>
        <p:nvSpPr>
          <p:cNvPr id="9" name="矩形 8"/>
          <p:cNvSpPr/>
          <p:nvPr/>
        </p:nvSpPr>
        <p:spPr>
          <a:xfrm>
            <a:off x="179512" y="3910208"/>
            <a:ext cx="1637371" cy="369332"/>
          </a:xfrm>
          <a:prstGeom prst="rect">
            <a:avLst/>
          </a:prstGeom>
          <a:solidFill>
            <a:schemeClr val="bg1"/>
          </a:solidFill>
        </p:spPr>
        <p:txBody>
          <a:bodyPr wrap="none">
            <a:spAutoFit/>
          </a:bodyPr>
          <a:lstStyle/>
          <a:p>
            <a:r>
              <a:rPr lang="en-US" altLang="zh-TW" dirty="0" smtClean="0"/>
              <a:t>17:00 LST, 2015</a:t>
            </a:r>
            <a:endParaRPr lang="zh-TW" altLang="en-US" dirty="0"/>
          </a:p>
        </p:txBody>
      </p:sp>
      <p:sp>
        <p:nvSpPr>
          <p:cNvPr id="10" name="矩形 9"/>
          <p:cNvSpPr/>
          <p:nvPr/>
        </p:nvSpPr>
        <p:spPr>
          <a:xfrm>
            <a:off x="2627784" y="4107562"/>
            <a:ext cx="1637371" cy="369332"/>
          </a:xfrm>
          <a:prstGeom prst="rect">
            <a:avLst/>
          </a:prstGeom>
          <a:solidFill>
            <a:schemeClr val="bg1"/>
          </a:solidFill>
        </p:spPr>
        <p:txBody>
          <a:bodyPr wrap="none">
            <a:spAutoFit/>
          </a:bodyPr>
          <a:lstStyle/>
          <a:p>
            <a:r>
              <a:rPr lang="en-US" altLang="zh-TW" dirty="0" smtClean="0"/>
              <a:t>18:00 LST, 2015</a:t>
            </a:r>
            <a:endParaRPr lang="zh-TW" altLang="en-US" dirty="0"/>
          </a:p>
        </p:txBody>
      </p:sp>
      <p:sp>
        <p:nvSpPr>
          <p:cNvPr id="11" name="矩形 10"/>
          <p:cNvSpPr/>
          <p:nvPr/>
        </p:nvSpPr>
        <p:spPr>
          <a:xfrm>
            <a:off x="4716016" y="4619719"/>
            <a:ext cx="1637371" cy="369332"/>
          </a:xfrm>
          <a:prstGeom prst="rect">
            <a:avLst/>
          </a:prstGeom>
          <a:solidFill>
            <a:schemeClr val="bg1"/>
          </a:solidFill>
        </p:spPr>
        <p:txBody>
          <a:bodyPr wrap="none">
            <a:spAutoFit/>
          </a:bodyPr>
          <a:lstStyle/>
          <a:p>
            <a:r>
              <a:rPr lang="en-US" altLang="zh-TW" dirty="0" smtClean="0"/>
              <a:t>19:00 LST, 2015</a:t>
            </a:r>
            <a:endParaRPr lang="zh-TW" altLang="en-US" dirty="0"/>
          </a:p>
        </p:txBody>
      </p:sp>
      <p:sp>
        <p:nvSpPr>
          <p:cNvPr id="12" name="矩形 11"/>
          <p:cNvSpPr/>
          <p:nvPr/>
        </p:nvSpPr>
        <p:spPr>
          <a:xfrm>
            <a:off x="6516216" y="6021288"/>
            <a:ext cx="1637371" cy="369332"/>
          </a:xfrm>
          <a:prstGeom prst="rect">
            <a:avLst/>
          </a:prstGeom>
          <a:solidFill>
            <a:schemeClr val="bg1"/>
          </a:solidFill>
        </p:spPr>
        <p:txBody>
          <a:bodyPr wrap="none">
            <a:spAutoFit/>
          </a:bodyPr>
          <a:lstStyle/>
          <a:p>
            <a:r>
              <a:rPr lang="en-US" altLang="zh-TW" dirty="0" smtClean="0"/>
              <a:t>20:00 LST, 2015</a:t>
            </a:r>
            <a:endParaRPr lang="zh-TW" altLang="en-US" dirty="0"/>
          </a:p>
        </p:txBody>
      </p:sp>
      <p:sp>
        <p:nvSpPr>
          <p:cNvPr id="13" name="橢圓 12"/>
          <p:cNvSpPr/>
          <p:nvPr/>
        </p:nvSpPr>
        <p:spPr>
          <a:xfrm>
            <a:off x="755576" y="2492896"/>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3086429" y="2698746"/>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174661" y="352332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6960320" y="5021796"/>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8726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06606" cy="6264696"/>
          </a:xfrm>
          <a:prstGeom prst="rect">
            <a:avLst/>
          </a:prstGeom>
          <a:noFill/>
          <a:ln>
            <a:noFill/>
          </a:ln>
        </p:spPr>
      </p:pic>
      <p:sp>
        <p:nvSpPr>
          <p:cNvPr id="5" name="矩形 4"/>
          <p:cNvSpPr/>
          <p:nvPr/>
        </p:nvSpPr>
        <p:spPr>
          <a:xfrm>
            <a:off x="297842" y="6488668"/>
            <a:ext cx="8476308" cy="369332"/>
          </a:xfrm>
          <a:prstGeom prst="rect">
            <a:avLst/>
          </a:prstGeom>
        </p:spPr>
        <p:txBody>
          <a:bodyPr wrap="square">
            <a:spAutoFit/>
          </a:bodyPr>
          <a:lstStyle/>
          <a:p>
            <a:r>
              <a:rPr lang="en-US" altLang="zh-TW" dirty="0"/>
              <a:t>2014</a:t>
            </a:r>
            <a:r>
              <a:rPr lang="zh-TW" altLang="zh-TW" dirty="0"/>
              <a:t>年</a:t>
            </a:r>
            <a:r>
              <a:rPr lang="en-US" altLang="zh-TW" dirty="0"/>
              <a:t>7</a:t>
            </a:r>
            <a:r>
              <a:rPr lang="zh-TW" altLang="zh-TW" dirty="0"/>
              <a:t>月</a:t>
            </a:r>
            <a:r>
              <a:rPr lang="en-US" altLang="zh-TW" dirty="0"/>
              <a:t>23</a:t>
            </a:r>
            <a:r>
              <a:rPr lang="zh-TW" altLang="zh-TW" dirty="0"/>
              <a:t>日中央氣象局馬公氣象站地面觀測時間</a:t>
            </a:r>
            <a:r>
              <a:rPr lang="zh-TW" altLang="zh-TW" dirty="0" smtClean="0"/>
              <a:t>序列</a:t>
            </a:r>
            <a:r>
              <a:rPr lang="en-US" altLang="zh-TW" dirty="0" smtClean="0"/>
              <a:t>(</a:t>
            </a:r>
            <a:r>
              <a:rPr lang="zh-TW" altLang="en-US" dirty="0" smtClean="0"/>
              <a:t>中央氣象局林定宜提供</a:t>
            </a:r>
            <a:r>
              <a:rPr lang="en-US" altLang="zh-TW" dirty="0" smtClean="0"/>
              <a:t>)</a:t>
            </a:r>
            <a:endParaRPr lang="zh-TW" altLang="en-US" dirty="0"/>
          </a:p>
        </p:txBody>
      </p:sp>
    </p:spTree>
    <p:extLst>
      <p:ext uri="{BB962C8B-B14F-4D97-AF65-F5344CB8AC3E}">
        <p14:creationId xmlns:p14="http://schemas.microsoft.com/office/powerpoint/2010/main" val="164038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43408"/>
            <a:ext cx="7524328" cy="4232435"/>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44" y="3140968"/>
            <a:ext cx="4608512" cy="353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9558" y="2708920"/>
            <a:ext cx="4132119" cy="4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89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159615" cy="5672055"/>
          </a:xfrm>
          <a:prstGeom prst="rect">
            <a:avLst/>
          </a:prstGeom>
          <a:noFill/>
          <a:ln>
            <a:noFill/>
          </a:ln>
        </p:spPr>
      </p:pic>
      <p:sp>
        <p:nvSpPr>
          <p:cNvPr id="3" name="矩形 2"/>
          <p:cNvSpPr/>
          <p:nvPr/>
        </p:nvSpPr>
        <p:spPr>
          <a:xfrm>
            <a:off x="107504" y="6021288"/>
            <a:ext cx="8928992" cy="646331"/>
          </a:xfrm>
          <a:prstGeom prst="rect">
            <a:avLst/>
          </a:prstGeom>
        </p:spPr>
        <p:txBody>
          <a:bodyPr wrap="square">
            <a:spAutoFit/>
          </a:bodyPr>
          <a:lstStyle/>
          <a:p>
            <a:r>
              <a:rPr lang="en-US" altLang="zh-TW" dirty="0"/>
              <a:t>2014</a:t>
            </a:r>
            <a:r>
              <a:rPr lang="zh-TW" altLang="zh-TW" dirty="0"/>
              <a:t>年</a:t>
            </a:r>
            <a:r>
              <a:rPr lang="en-US" altLang="zh-TW" dirty="0"/>
              <a:t>7</a:t>
            </a:r>
            <a:r>
              <a:rPr lang="zh-TW" altLang="zh-TW" dirty="0"/>
              <a:t>月</a:t>
            </a:r>
            <a:r>
              <a:rPr lang="en-US" altLang="zh-TW" dirty="0"/>
              <a:t>23</a:t>
            </a:r>
            <a:r>
              <a:rPr lang="zh-TW" altLang="zh-TW" dirty="0"/>
              <a:t>日</a:t>
            </a:r>
            <a:r>
              <a:rPr lang="en-US" altLang="zh-TW" dirty="0"/>
              <a:t>11:00 UTC</a:t>
            </a:r>
            <a:r>
              <a:rPr lang="zh-TW" altLang="zh-TW" dirty="0"/>
              <a:t>麥德姆颱風外圍雨帶在中央氣象局</a:t>
            </a:r>
            <a:r>
              <a:rPr lang="en-US" altLang="zh-TW" dirty="0"/>
              <a:t>WINS</a:t>
            </a:r>
            <a:r>
              <a:rPr lang="zh-TW" altLang="zh-TW" dirty="0"/>
              <a:t>系統內的</a:t>
            </a:r>
            <a:r>
              <a:rPr lang="en-US" altLang="zh-TW" dirty="0"/>
              <a:t>HDMOS</a:t>
            </a:r>
            <a:r>
              <a:rPr lang="zh-TW" altLang="zh-TW" dirty="0"/>
              <a:t>分析圖</a:t>
            </a:r>
            <a:r>
              <a:rPr lang="en-US" altLang="zh-TW" dirty="0"/>
              <a:t> (</a:t>
            </a:r>
            <a:r>
              <a:rPr lang="zh-TW" altLang="zh-TW" dirty="0"/>
              <a:t>中央氣象局林定宜提供</a:t>
            </a:r>
            <a:r>
              <a:rPr lang="en-US" altLang="zh-TW" dirty="0"/>
              <a:t>)</a:t>
            </a:r>
            <a:endParaRPr lang="zh-TW" altLang="en-US" dirty="0"/>
          </a:p>
        </p:txBody>
      </p:sp>
    </p:spTree>
    <p:extLst>
      <p:ext uri="{BB962C8B-B14F-4D97-AF65-F5344CB8AC3E}">
        <p14:creationId xmlns:p14="http://schemas.microsoft.com/office/powerpoint/2010/main" val="154114458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1328</Words>
  <Application>Microsoft Office PowerPoint</Application>
  <PresentationFormat>如螢幕大小 (4:3)</PresentationFormat>
  <Paragraphs>55</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2014年麥德姆颱風過境馬公機場期間 低空風切診斷與模擬</vt:lpstr>
      <vt:lpstr>綱要</vt:lpstr>
      <vt:lpstr>PowerPoint 簡報</vt:lpstr>
      <vt:lpstr>復興航空G222飛航事故(ASC事實資料報告)</vt:lpstr>
      <vt:lpstr>Squall Line 特性</vt:lpstr>
      <vt:lpstr>中小尺度天氣分析</vt:lpstr>
      <vt:lpstr>PowerPoint 簡報</vt:lpstr>
      <vt:lpstr>PowerPoint 簡報</vt:lpstr>
      <vt:lpstr>PowerPoint 簡報</vt:lpstr>
      <vt:lpstr>PowerPoint 簡報</vt:lpstr>
      <vt:lpstr>PowerPoint 簡報</vt:lpstr>
      <vt:lpstr>WRF數值天氣模擬</vt:lpstr>
      <vt:lpstr>PowerPoint 簡報</vt:lpstr>
      <vt:lpstr>PowerPoint 簡報</vt:lpstr>
      <vt:lpstr>PowerPoint 簡報</vt:lpstr>
      <vt:lpstr>初步結論</vt:lpstr>
      <vt:lpstr>展望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2014年麥德姆颱風過境馬公機場期間 低空風切診斷與模擬</dc:title>
  <dc:creator>linpo</dc:creator>
  <cp:lastModifiedBy>linpo</cp:lastModifiedBy>
  <cp:revision>21</cp:revision>
  <dcterms:created xsi:type="dcterms:W3CDTF">2015-09-30T02:06:58Z</dcterms:created>
  <dcterms:modified xsi:type="dcterms:W3CDTF">2015-09-30T06:18:08Z</dcterms:modified>
</cp:coreProperties>
</file>