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435" r:id="rId2"/>
    <p:sldId id="391" r:id="rId3"/>
    <p:sldId id="396" r:id="rId4"/>
    <p:sldId id="433" r:id="rId5"/>
    <p:sldId id="434" r:id="rId6"/>
    <p:sldId id="436" r:id="rId7"/>
    <p:sldId id="425" r:id="rId8"/>
    <p:sldId id="437" r:id="rId9"/>
    <p:sldId id="409" r:id="rId10"/>
    <p:sldId id="404" r:id="rId11"/>
    <p:sldId id="410" r:id="rId12"/>
    <p:sldId id="412" r:id="rId13"/>
    <p:sldId id="405" r:id="rId14"/>
    <p:sldId id="440" r:id="rId15"/>
    <p:sldId id="441" r:id="rId16"/>
    <p:sldId id="442" r:id="rId17"/>
    <p:sldId id="432" r:id="rId18"/>
    <p:sldId id="407" r:id="rId19"/>
    <p:sldId id="439" r:id="rId20"/>
    <p:sldId id="414" r:id="rId21"/>
    <p:sldId id="413" r:id="rId22"/>
    <p:sldId id="443" r:id="rId23"/>
    <p:sldId id="417" r:id="rId24"/>
    <p:sldId id="418" r:id="rId25"/>
    <p:sldId id="419" r:id="rId26"/>
    <p:sldId id="420" r:id="rId27"/>
    <p:sldId id="421" r:id="rId28"/>
    <p:sldId id="429" r:id="rId29"/>
    <p:sldId id="430" r:id="rId30"/>
    <p:sldId id="424" r:id="rId31"/>
  </p:sldIdLst>
  <p:sldSz cx="9144000" cy="6858000" type="screen4x3"/>
  <p:notesSz cx="6735763" cy="98663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8EB58C3E-CB55-4B21-BF49-4265DC72181F}">
          <p14:sldIdLst>
            <p14:sldId id="261"/>
            <p14:sldId id="331"/>
            <p14:sldId id="364"/>
            <p14:sldId id="388"/>
            <p14:sldId id="328"/>
            <p14:sldId id="381"/>
            <p14:sldId id="367"/>
            <p14:sldId id="383"/>
            <p14:sldId id="333"/>
            <p14:sldId id="384"/>
            <p14:sldId id="365"/>
            <p14:sldId id="368"/>
            <p14:sldId id="385"/>
            <p14:sldId id="369"/>
            <p14:sldId id="389"/>
            <p14:sldId id="386"/>
            <p14:sldId id="371"/>
            <p14:sldId id="370"/>
            <p14:sldId id="387"/>
            <p14:sldId id="375"/>
            <p14:sldId id="374"/>
            <p14:sldId id="378"/>
            <p14:sldId id="380"/>
            <p14:sldId id="376"/>
          </p14:sldIdLst>
        </p14:section>
        <p14:section name="未命名的章節" id="{AE88C93E-0C9C-4EE3-BB22-E350061E695C}">
          <p14:sldIdLst>
            <p14:sldId id="390"/>
            <p14:sldId id="362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FF99"/>
    <a:srgbClr val="C8FEA0"/>
    <a:srgbClr val="000099"/>
    <a:srgbClr val="1E134D"/>
    <a:srgbClr val="9900FF"/>
    <a:srgbClr val="FF66CC"/>
    <a:srgbClr val="FF66FF"/>
    <a:srgbClr val="CC66FF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74" autoAdjust="0"/>
    <p:restoredTop sz="96344" autoAdjust="0"/>
  </p:normalViewPr>
  <p:slideViewPr>
    <p:cSldViewPr>
      <p:cViewPr varScale="1">
        <p:scale>
          <a:sx n="84" d="100"/>
          <a:sy n="84" d="100"/>
        </p:scale>
        <p:origin x="-13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3173D-F636-4AB7-BE58-F85CDE076C50}" type="doc">
      <dgm:prSet loTypeId="urn:microsoft.com/office/officeart/2005/8/layout/pList2#1" loCatId="list" qsTypeId="urn:microsoft.com/office/officeart/2005/8/quickstyle/simple5" qsCatId="simple" csTypeId="urn:microsoft.com/office/officeart/2005/8/colors/colorful2" csCatId="colorful" phldr="1"/>
      <dgm:spPr/>
    </dgm:pt>
    <dgm:pt modelId="{4FE46CF2-AB39-4ABB-BD4F-D8962577AC53}">
      <dgm:prSet phldrT="[文字]" custT="1"/>
      <dgm:spPr/>
      <dgm:t>
        <a:bodyPr/>
        <a:lstStyle/>
        <a:p>
          <a:pPr marL="0" indent="0" algn="ctr">
            <a:lnSpc>
              <a:spcPct val="80000"/>
            </a:lnSpc>
            <a:spcBef>
              <a:spcPts val="600"/>
            </a:spcBef>
            <a:spcAft>
              <a:spcPts val="0"/>
            </a:spcAft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航空公司加班機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B111E1-4AF8-470C-9655-8AA54F0090A2}" type="parTrans" cxnId="{8BEB0C6F-C9B2-4AFF-9B6A-3280CF88739C}">
      <dgm:prSet/>
      <dgm:spPr/>
      <dgm:t>
        <a:bodyPr/>
        <a:lstStyle/>
        <a:p>
          <a:endParaRPr lang="zh-TW" altLang="en-US"/>
        </a:p>
      </dgm:t>
    </dgm:pt>
    <dgm:pt modelId="{6FA98966-4FAD-49F8-A8CA-9E749CC01233}" type="sibTrans" cxnId="{8BEB0C6F-C9B2-4AFF-9B6A-3280CF88739C}">
      <dgm:prSet/>
      <dgm:spPr/>
      <dgm:t>
        <a:bodyPr/>
        <a:lstStyle/>
        <a:p>
          <a:endParaRPr lang="zh-TW" altLang="en-US"/>
        </a:p>
      </dgm:t>
    </dgm:pt>
    <dgm:pt modelId="{563C3314-4C05-4FAF-859B-E1DAD31968B3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endParaRPr lang="en-US" altLang="zh-TW" sz="2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>
            <a:lnSpc>
              <a:spcPct val="80000"/>
            </a:lnSpc>
            <a:spcAft>
              <a:spcPts val="0"/>
            </a:spcAft>
          </a:pP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船運業者專船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F1EC3D4-81B7-4705-A0EA-C47338CD3A5F}" type="parTrans" cxnId="{65BF948C-61E5-4F70-97A8-5542FAA69AD5}">
      <dgm:prSet/>
      <dgm:spPr/>
      <dgm:t>
        <a:bodyPr/>
        <a:lstStyle/>
        <a:p>
          <a:endParaRPr lang="zh-TW" altLang="en-US"/>
        </a:p>
      </dgm:t>
    </dgm:pt>
    <dgm:pt modelId="{A586F8B2-FBB4-4FCA-B353-D12F6A731C1C}" type="sibTrans" cxnId="{65BF948C-61E5-4F70-97A8-5542FAA69AD5}">
      <dgm:prSet/>
      <dgm:spPr/>
      <dgm:t>
        <a:bodyPr/>
        <a:lstStyle/>
        <a:p>
          <a:endParaRPr lang="zh-TW" altLang="en-US"/>
        </a:p>
      </dgm:t>
    </dgm:pt>
    <dgm:pt modelId="{B8804AE0-116A-4615-B8B8-9DFA19115735}">
      <dgm:prSet phldrT="[文字]" custT="1"/>
      <dgm:spPr/>
      <dgm:t>
        <a:bodyPr/>
        <a:lstStyle/>
        <a:p>
          <a:pPr algn="ctr">
            <a:lnSpc>
              <a:spcPct val="80000"/>
            </a:lnSpc>
            <a:spcAft>
              <a:spcPts val="0"/>
            </a:spcAft>
          </a:pP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國防部軍機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3E8208-16F1-43C0-BA5E-58B6B194ADB7}" type="parTrans" cxnId="{C2947087-A7C2-41C7-AE43-F80F6ACB7477}">
      <dgm:prSet/>
      <dgm:spPr/>
      <dgm:t>
        <a:bodyPr/>
        <a:lstStyle/>
        <a:p>
          <a:endParaRPr lang="zh-TW" altLang="en-US"/>
        </a:p>
      </dgm:t>
    </dgm:pt>
    <dgm:pt modelId="{6146F5E5-05D7-4DF6-9987-D6E4CBFA7A12}" type="sibTrans" cxnId="{C2947087-A7C2-41C7-AE43-F80F6ACB7477}">
      <dgm:prSet/>
      <dgm:spPr/>
      <dgm:t>
        <a:bodyPr/>
        <a:lstStyle/>
        <a:p>
          <a:endParaRPr lang="zh-TW" altLang="en-US"/>
        </a:p>
      </dgm:t>
    </dgm:pt>
    <dgm:pt modelId="{7E601AB2-3A5D-44DB-B627-028C29182018}" type="pres">
      <dgm:prSet presAssocID="{8D83173D-F636-4AB7-BE58-F85CDE076C50}" presName="Name0" presStyleCnt="0">
        <dgm:presLayoutVars>
          <dgm:dir/>
          <dgm:resizeHandles val="exact"/>
        </dgm:presLayoutVars>
      </dgm:prSet>
      <dgm:spPr/>
    </dgm:pt>
    <dgm:pt modelId="{40D2A17B-1480-4B82-A192-C15C58E89C6F}" type="pres">
      <dgm:prSet presAssocID="{8D83173D-F636-4AB7-BE58-F85CDE076C50}" presName="bkgdShp" presStyleLbl="alignAccFollowNode1" presStyleIdx="0" presStyleCnt="1" custLinFactNeighborX="-4063"/>
      <dgm:spPr/>
      <dgm:t>
        <a:bodyPr/>
        <a:lstStyle/>
        <a:p>
          <a:endParaRPr lang="zh-TW" altLang="en-US"/>
        </a:p>
      </dgm:t>
    </dgm:pt>
    <dgm:pt modelId="{A1C1D39E-0CE4-4DB4-B69E-325568F0AE74}" type="pres">
      <dgm:prSet presAssocID="{8D83173D-F636-4AB7-BE58-F85CDE076C50}" presName="linComp" presStyleCnt="0"/>
      <dgm:spPr/>
    </dgm:pt>
    <dgm:pt modelId="{EA89FF97-CEC5-4144-86AE-656A206B6B86}" type="pres">
      <dgm:prSet presAssocID="{4FE46CF2-AB39-4ABB-BD4F-D8962577AC53}" presName="compNode" presStyleCnt="0"/>
      <dgm:spPr/>
    </dgm:pt>
    <dgm:pt modelId="{DEE13292-651A-4DA0-A1F2-EB57EDCD578E}" type="pres">
      <dgm:prSet presAssocID="{4FE46CF2-AB39-4ABB-BD4F-D8962577AC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DF8644-31E8-4211-98E1-5DD5D2A60D36}" type="pres">
      <dgm:prSet presAssocID="{4FE46CF2-AB39-4ABB-BD4F-D8962577AC53}" presName="invisiNode" presStyleLbl="node1" presStyleIdx="0" presStyleCnt="3"/>
      <dgm:spPr/>
    </dgm:pt>
    <dgm:pt modelId="{6F1F4F66-0280-445F-9B73-3F83039967AE}" type="pres">
      <dgm:prSet presAssocID="{4FE46CF2-AB39-4ABB-BD4F-D8962577AC5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  <dgm:pt modelId="{28A6CF61-B1A9-4B0A-893C-FFB484FBFFB2}" type="pres">
      <dgm:prSet presAssocID="{6FA98966-4FAD-49F8-A8CA-9E749CC0123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7F6FF43-1B63-4AB6-870C-4B0B923D0B0D}" type="pres">
      <dgm:prSet presAssocID="{563C3314-4C05-4FAF-859B-E1DAD31968B3}" presName="compNode" presStyleCnt="0"/>
      <dgm:spPr/>
    </dgm:pt>
    <dgm:pt modelId="{CA0B8353-7EED-4ECC-A176-932DAF2949C8}" type="pres">
      <dgm:prSet presAssocID="{563C3314-4C05-4FAF-859B-E1DAD31968B3}" presName="node" presStyleLbl="node1" presStyleIdx="1" presStyleCnt="3" custScaleX="961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DE2A08-E4BE-44EA-9ABF-FC3254263E34}" type="pres">
      <dgm:prSet presAssocID="{563C3314-4C05-4FAF-859B-E1DAD31968B3}" presName="invisiNode" presStyleLbl="node1" presStyleIdx="1" presStyleCnt="3"/>
      <dgm:spPr/>
    </dgm:pt>
    <dgm:pt modelId="{7935436D-0B7C-4564-A633-F81F3A3FAF5E}" type="pres">
      <dgm:prSet presAssocID="{563C3314-4C05-4FAF-859B-E1DAD31968B3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  <dgm:pt modelId="{AC0200D7-E9A2-4A87-A221-AAB108823932}" type="pres">
      <dgm:prSet presAssocID="{A586F8B2-FBB4-4FCA-B353-D12F6A731C1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DEE8584-D660-408A-A5E1-C3791B0A8EE3}" type="pres">
      <dgm:prSet presAssocID="{B8804AE0-116A-4615-B8B8-9DFA19115735}" presName="compNode" presStyleCnt="0"/>
      <dgm:spPr/>
    </dgm:pt>
    <dgm:pt modelId="{FA3D7F9D-FF69-4D52-86D7-28B5998DCCAB}" type="pres">
      <dgm:prSet presAssocID="{B8804AE0-116A-4615-B8B8-9DFA191157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C5F68-0237-4297-825B-395090A8C4A5}" type="pres">
      <dgm:prSet presAssocID="{B8804AE0-116A-4615-B8B8-9DFA19115735}" presName="invisiNode" presStyleLbl="node1" presStyleIdx="2" presStyleCnt="3"/>
      <dgm:spPr/>
    </dgm:pt>
    <dgm:pt modelId="{AAF4084F-D772-4A99-8591-E612BFCB0B09}" type="pres">
      <dgm:prSet presAssocID="{B8804AE0-116A-4615-B8B8-9DFA19115735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5FC56888-C9F9-4D4F-A0D1-1D6837B9B67F}" type="presOf" srcId="{563C3314-4C05-4FAF-859B-E1DAD31968B3}" destId="{CA0B8353-7EED-4ECC-A176-932DAF2949C8}" srcOrd="0" destOrd="0" presId="urn:microsoft.com/office/officeart/2005/8/layout/pList2#1"/>
    <dgm:cxn modelId="{C2947087-A7C2-41C7-AE43-F80F6ACB7477}" srcId="{8D83173D-F636-4AB7-BE58-F85CDE076C50}" destId="{B8804AE0-116A-4615-B8B8-9DFA19115735}" srcOrd="2" destOrd="0" parTransId="{893E8208-16F1-43C0-BA5E-58B6B194ADB7}" sibTransId="{6146F5E5-05D7-4DF6-9987-D6E4CBFA7A12}"/>
    <dgm:cxn modelId="{6ACED61C-C9E7-4456-8F96-2790A09C1168}" type="presOf" srcId="{B8804AE0-116A-4615-B8B8-9DFA19115735}" destId="{FA3D7F9D-FF69-4D52-86D7-28B5998DCCAB}" srcOrd="0" destOrd="0" presId="urn:microsoft.com/office/officeart/2005/8/layout/pList2#1"/>
    <dgm:cxn modelId="{B8E5FB73-C09C-43EB-9C1F-594995F5C415}" type="presOf" srcId="{6FA98966-4FAD-49F8-A8CA-9E749CC01233}" destId="{28A6CF61-B1A9-4B0A-893C-FFB484FBFFB2}" srcOrd="0" destOrd="0" presId="urn:microsoft.com/office/officeart/2005/8/layout/pList2#1"/>
    <dgm:cxn modelId="{F8AEE82E-FA98-4CAD-852F-7A2094AAA482}" type="presOf" srcId="{A586F8B2-FBB4-4FCA-B353-D12F6A731C1C}" destId="{AC0200D7-E9A2-4A87-A221-AAB108823932}" srcOrd="0" destOrd="0" presId="urn:microsoft.com/office/officeart/2005/8/layout/pList2#1"/>
    <dgm:cxn modelId="{8BEB0C6F-C9B2-4AFF-9B6A-3280CF88739C}" srcId="{8D83173D-F636-4AB7-BE58-F85CDE076C50}" destId="{4FE46CF2-AB39-4ABB-BD4F-D8962577AC53}" srcOrd="0" destOrd="0" parTransId="{2CB111E1-4AF8-470C-9655-8AA54F0090A2}" sibTransId="{6FA98966-4FAD-49F8-A8CA-9E749CC01233}"/>
    <dgm:cxn modelId="{65BF948C-61E5-4F70-97A8-5542FAA69AD5}" srcId="{8D83173D-F636-4AB7-BE58-F85CDE076C50}" destId="{563C3314-4C05-4FAF-859B-E1DAD31968B3}" srcOrd="1" destOrd="0" parTransId="{6F1EC3D4-81B7-4705-A0EA-C47338CD3A5F}" sibTransId="{A586F8B2-FBB4-4FCA-B353-D12F6A731C1C}"/>
    <dgm:cxn modelId="{00EADA2C-49A7-44A3-914B-8247D6267125}" type="presOf" srcId="{8D83173D-F636-4AB7-BE58-F85CDE076C50}" destId="{7E601AB2-3A5D-44DB-B627-028C29182018}" srcOrd="0" destOrd="0" presId="urn:microsoft.com/office/officeart/2005/8/layout/pList2#1"/>
    <dgm:cxn modelId="{5055940B-C669-48ED-A706-6A6B3ED7F873}" type="presOf" srcId="{4FE46CF2-AB39-4ABB-BD4F-D8962577AC53}" destId="{DEE13292-651A-4DA0-A1F2-EB57EDCD578E}" srcOrd="0" destOrd="0" presId="urn:microsoft.com/office/officeart/2005/8/layout/pList2#1"/>
    <dgm:cxn modelId="{42267602-DECC-4745-A7F8-163B4A30F8C2}" type="presParOf" srcId="{7E601AB2-3A5D-44DB-B627-028C29182018}" destId="{40D2A17B-1480-4B82-A192-C15C58E89C6F}" srcOrd="0" destOrd="0" presId="urn:microsoft.com/office/officeart/2005/8/layout/pList2#1"/>
    <dgm:cxn modelId="{E3BADCA0-4CAF-407B-8E4F-8CCBD25DD37C}" type="presParOf" srcId="{7E601AB2-3A5D-44DB-B627-028C29182018}" destId="{A1C1D39E-0CE4-4DB4-B69E-325568F0AE74}" srcOrd="1" destOrd="0" presId="urn:microsoft.com/office/officeart/2005/8/layout/pList2#1"/>
    <dgm:cxn modelId="{A73F1DCA-4FAD-4818-93E1-4A116B4081AF}" type="presParOf" srcId="{A1C1D39E-0CE4-4DB4-B69E-325568F0AE74}" destId="{EA89FF97-CEC5-4144-86AE-656A206B6B86}" srcOrd="0" destOrd="0" presId="urn:microsoft.com/office/officeart/2005/8/layout/pList2#1"/>
    <dgm:cxn modelId="{DBC24DB2-DA5B-4174-9AA6-5B6749B2EF22}" type="presParOf" srcId="{EA89FF97-CEC5-4144-86AE-656A206B6B86}" destId="{DEE13292-651A-4DA0-A1F2-EB57EDCD578E}" srcOrd="0" destOrd="0" presId="urn:microsoft.com/office/officeart/2005/8/layout/pList2#1"/>
    <dgm:cxn modelId="{7C547313-D7EA-4B7D-9E8C-AEF3D7CBA3F8}" type="presParOf" srcId="{EA89FF97-CEC5-4144-86AE-656A206B6B86}" destId="{6DDF8644-31E8-4211-98E1-5DD5D2A60D36}" srcOrd="1" destOrd="0" presId="urn:microsoft.com/office/officeart/2005/8/layout/pList2#1"/>
    <dgm:cxn modelId="{3A7102AD-5586-416B-BB73-FF31C140EB9A}" type="presParOf" srcId="{EA89FF97-CEC5-4144-86AE-656A206B6B86}" destId="{6F1F4F66-0280-445F-9B73-3F83039967AE}" srcOrd="2" destOrd="0" presId="urn:microsoft.com/office/officeart/2005/8/layout/pList2#1"/>
    <dgm:cxn modelId="{A7AD2C6C-DBFA-49E6-B7E8-A5F3C7CD41DB}" type="presParOf" srcId="{A1C1D39E-0CE4-4DB4-B69E-325568F0AE74}" destId="{28A6CF61-B1A9-4B0A-893C-FFB484FBFFB2}" srcOrd="1" destOrd="0" presId="urn:microsoft.com/office/officeart/2005/8/layout/pList2#1"/>
    <dgm:cxn modelId="{46675437-962F-4946-9E6D-3D9859F52D43}" type="presParOf" srcId="{A1C1D39E-0CE4-4DB4-B69E-325568F0AE74}" destId="{47F6FF43-1B63-4AB6-870C-4B0B923D0B0D}" srcOrd="2" destOrd="0" presId="urn:microsoft.com/office/officeart/2005/8/layout/pList2#1"/>
    <dgm:cxn modelId="{D445F306-C270-4709-B8D7-F3F71F8EAD93}" type="presParOf" srcId="{47F6FF43-1B63-4AB6-870C-4B0B923D0B0D}" destId="{CA0B8353-7EED-4ECC-A176-932DAF2949C8}" srcOrd="0" destOrd="0" presId="urn:microsoft.com/office/officeart/2005/8/layout/pList2#1"/>
    <dgm:cxn modelId="{A2B0A125-C93E-4CDD-9098-33803FFD6438}" type="presParOf" srcId="{47F6FF43-1B63-4AB6-870C-4B0B923D0B0D}" destId="{06DE2A08-E4BE-44EA-9ABF-FC3254263E34}" srcOrd="1" destOrd="0" presId="urn:microsoft.com/office/officeart/2005/8/layout/pList2#1"/>
    <dgm:cxn modelId="{56249A0C-31B8-40F4-8C0B-BED7C65F01DA}" type="presParOf" srcId="{47F6FF43-1B63-4AB6-870C-4B0B923D0B0D}" destId="{7935436D-0B7C-4564-A633-F81F3A3FAF5E}" srcOrd="2" destOrd="0" presId="urn:microsoft.com/office/officeart/2005/8/layout/pList2#1"/>
    <dgm:cxn modelId="{FF495D72-0632-43F3-A7D2-8471C9BF0454}" type="presParOf" srcId="{A1C1D39E-0CE4-4DB4-B69E-325568F0AE74}" destId="{AC0200D7-E9A2-4A87-A221-AAB108823932}" srcOrd="3" destOrd="0" presId="urn:microsoft.com/office/officeart/2005/8/layout/pList2#1"/>
    <dgm:cxn modelId="{ED9AF138-ACEC-40DF-B3C3-A2EA19D35E47}" type="presParOf" srcId="{A1C1D39E-0CE4-4DB4-B69E-325568F0AE74}" destId="{5DEE8584-D660-408A-A5E1-C3791B0A8EE3}" srcOrd="4" destOrd="0" presId="urn:microsoft.com/office/officeart/2005/8/layout/pList2#1"/>
    <dgm:cxn modelId="{AF699EAF-2C0C-4573-A0B5-46020D46AF33}" type="presParOf" srcId="{5DEE8584-D660-408A-A5E1-C3791B0A8EE3}" destId="{FA3D7F9D-FF69-4D52-86D7-28B5998DCCAB}" srcOrd="0" destOrd="0" presId="urn:microsoft.com/office/officeart/2005/8/layout/pList2#1"/>
    <dgm:cxn modelId="{581DD091-ACEA-4E93-9697-192B46D5D72D}" type="presParOf" srcId="{5DEE8584-D660-408A-A5E1-C3791B0A8EE3}" destId="{901C5F68-0237-4297-825B-395090A8C4A5}" srcOrd="1" destOrd="0" presId="urn:microsoft.com/office/officeart/2005/8/layout/pList2#1"/>
    <dgm:cxn modelId="{DFBD0246-72BC-4DBF-9203-1CFDCF5B5C32}" type="presParOf" srcId="{5DEE8584-D660-408A-A5E1-C3791B0A8EE3}" destId="{AAF4084F-D772-4A99-8591-E612BFCB0B0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2809D-89F7-472A-8FD7-C29D4FFBE782}" type="doc">
      <dgm:prSet loTypeId="urn:microsoft.com/office/officeart/2005/8/layout/radial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10E720A-A28A-4620-9E63-4C7DD56662A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疏運夥伴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2ADFD8E1-C1DC-46E3-9202-FD74FEE9770A}" type="parTrans" cxnId="{C4C6760A-79C2-4B31-B5D9-485D2F89CBE7}">
      <dgm:prSet/>
      <dgm:spPr/>
      <dgm:t>
        <a:bodyPr/>
        <a:lstStyle/>
        <a:p>
          <a:endParaRPr lang="zh-TW" altLang="en-US" b="1"/>
        </a:p>
      </dgm:t>
    </dgm:pt>
    <dgm:pt modelId="{E894870C-070C-454F-A8B9-A85091ED8C49}" type="sibTrans" cxnId="{C4C6760A-79C2-4B31-B5D9-485D2F89CBE7}">
      <dgm:prSet/>
      <dgm:spPr/>
      <dgm:t>
        <a:bodyPr/>
        <a:lstStyle/>
        <a:p>
          <a:endParaRPr lang="zh-TW" altLang="en-US" b="1"/>
        </a:p>
      </dgm:t>
    </dgm:pt>
    <dgm:pt modelId="{5172E621-5992-4026-BD2E-7B97E27B1AAE}">
      <dgm:prSet phldrT="[文字]"/>
      <dgm:spPr/>
      <dgm:t>
        <a:bodyPr/>
        <a:lstStyle/>
        <a:p>
          <a:r>
            <a:rPr lang="zh-TW" altLang="en-US" b="1" dirty="0" smtClean="0"/>
            <a:t>航空站</a:t>
          </a:r>
          <a:endParaRPr lang="zh-TW" altLang="en-US" b="1" dirty="0"/>
        </a:p>
      </dgm:t>
    </dgm:pt>
    <dgm:pt modelId="{B2769DC1-0E71-45DC-BB6B-8C8386A9750F}" type="parTrans" cxnId="{5D038BDB-CB0A-436C-A85F-D29B63571E6A}">
      <dgm:prSet/>
      <dgm:spPr/>
      <dgm:t>
        <a:bodyPr/>
        <a:lstStyle/>
        <a:p>
          <a:endParaRPr lang="zh-TW" altLang="en-US" b="1"/>
        </a:p>
      </dgm:t>
    </dgm:pt>
    <dgm:pt modelId="{B4148138-8B3D-48CC-BD6A-831FCCFD887D}" type="sibTrans" cxnId="{5D038BDB-CB0A-436C-A85F-D29B63571E6A}">
      <dgm:prSet/>
      <dgm:spPr/>
      <dgm:t>
        <a:bodyPr/>
        <a:lstStyle/>
        <a:p>
          <a:endParaRPr lang="zh-TW" altLang="en-US" b="1"/>
        </a:p>
      </dgm:t>
    </dgm:pt>
    <dgm:pt modelId="{2DAFC7E7-226F-4BE0-B865-94F154154101}">
      <dgm:prSet phldrT="[文字]"/>
      <dgm:spPr/>
      <dgm:t>
        <a:bodyPr/>
        <a:lstStyle/>
        <a:p>
          <a:r>
            <a:rPr lang="zh-TW" altLang="en-US" b="1" dirty="0" smtClean="0"/>
            <a:t>總臺</a:t>
          </a:r>
          <a:endParaRPr lang="zh-TW" altLang="en-US" b="1" dirty="0"/>
        </a:p>
      </dgm:t>
    </dgm:pt>
    <dgm:pt modelId="{4965DC36-AA76-4600-B913-0720813C1139}" type="parTrans" cxnId="{5BE7C5D5-E658-454B-BBD8-BF6106B9C3B6}">
      <dgm:prSet/>
      <dgm:spPr/>
      <dgm:t>
        <a:bodyPr/>
        <a:lstStyle/>
        <a:p>
          <a:endParaRPr lang="zh-TW" altLang="en-US" b="1"/>
        </a:p>
      </dgm:t>
    </dgm:pt>
    <dgm:pt modelId="{FBF0CF9F-14E6-485F-9A37-6D1A26E37AA6}" type="sibTrans" cxnId="{5BE7C5D5-E658-454B-BBD8-BF6106B9C3B6}">
      <dgm:prSet/>
      <dgm:spPr/>
      <dgm:t>
        <a:bodyPr/>
        <a:lstStyle/>
        <a:p>
          <a:endParaRPr lang="zh-TW" altLang="en-US" b="1"/>
        </a:p>
      </dgm:t>
    </dgm:pt>
    <dgm:pt modelId="{C35B5A40-55D9-49BB-885E-8F582083FA6A}">
      <dgm:prSet phldrT="[文字]"/>
      <dgm:spPr/>
      <dgm:t>
        <a:bodyPr/>
        <a:lstStyle/>
        <a:p>
          <a:r>
            <a:rPr lang="zh-TW" altLang="en-US" b="1" dirty="0" smtClean="0"/>
            <a:t>航空  公司</a:t>
          </a:r>
          <a:endParaRPr lang="zh-TW" altLang="en-US" b="1" dirty="0"/>
        </a:p>
      </dgm:t>
    </dgm:pt>
    <dgm:pt modelId="{AA8E07A6-3752-4980-9BA8-6573B806CB27}" type="parTrans" cxnId="{B2D8127D-1E08-4833-8DC2-573E33D1F5C7}">
      <dgm:prSet/>
      <dgm:spPr/>
      <dgm:t>
        <a:bodyPr/>
        <a:lstStyle/>
        <a:p>
          <a:endParaRPr lang="zh-TW" altLang="en-US" b="1"/>
        </a:p>
      </dgm:t>
    </dgm:pt>
    <dgm:pt modelId="{B21ACFB0-6B6E-4EC2-A9C1-1FB9301F4341}" type="sibTrans" cxnId="{B2D8127D-1E08-4833-8DC2-573E33D1F5C7}">
      <dgm:prSet/>
      <dgm:spPr/>
      <dgm:t>
        <a:bodyPr/>
        <a:lstStyle/>
        <a:p>
          <a:endParaRPr lang="zh-TW" altLang="en-US" b="1"/>
        </a:p>
      </dgm:t>
    </dgm:pt>
    <dgm:pt modelId="{1E448878-924F-4DF1-B7A3-A9A7F56102B9}">
      <dgm:prSet phldrT="[文字]"/>
      <dgm:spPr/>
      <dgm:t>
        <a:bodyPr/>
        <a:lstStyle/>
        <a:p>
          <a:r>
            <a:rPr lang="zh-TW" altLang="en-US" b="1" dirty="0" smtClean="0"/>
            <a:t>航港局</a:t>
          </a:r>
          <a:endParaRPr lang="zh-TW" altLang="en-US" b="1" dirty="0"/>
        </a:p>
      </dgm:t>
    </dgm:pt>
    <dgm:pt modelId="{98C36143-931A-4CD4-AFB2-FDD48EF013AF}" type="parTrans" cxnId="{C2C4EAF0-78C6-4868-BC3A-B04ADF42D606}">
      <dgm:prSet/>
      <dgm:spPr/>
      <dgm:t>
        <a:bodyPr/>
        <a:lstStyle/>
        <a:p>
          <a:endParaRPr lang="zh-TW" altLang="en-US" b="1"/>
        </a:p>
      </dgm:t>
    </dgm:pt>
    <dgm:pt modelId="{FD47ED2A-3DC7-43DF-979B-AD6642CB8B91}" type="sibTrans" cxnId="{C2C4EAF0-78C6-4868-BC3A-B04ADF42D606}">
      <dgm:prSet/>
      <dgm:spPr/>
      <dgm:t>
        <a:bodyPr/>
        <a:lstStyle/>
        <a:p>
          <a:endParaRPr lang="zh-TW" altLang="en-US" b="1"/>
        </a:p>
      </dgm:t>
    </dgm:pt>
    <dgm:pt modelId="{E0C03371-2A1D-401D-A99A-0E6FAE496FB7}">
      <dgm:prSet phldrT="[文字]"/>
      <dgm:spPr/>
      <dgm:t>
        <a:bodyPr/>
        <a:lstStyle/>
        <a:p>
          <a:r>
            <a:rPr lang="zh-TW" altLang="en-US" b="1" dirty="0" smtClean="0"/>
            <a:t>國防部</a:t>
          </a:r>
          <a:endParaRPr lang="zh-TW" altLang="en-US" b="1" dirty="0"/>
        </a:p>
      </dgm:t>
    </dgm:pt>
    <dgm:pt modelId="{3C2DC2DE-014C-4F3F-AF6D-BC716A676665}" type="parTrans" cxnId="{22E892E4-71C4-4E5C-8B87-B06342204B59}">
      <dgm:prSet/>
      <dgm:spPr/>
      <dgm:t>
        <a:bodyPr/>
        <a:lstStyle/>
        <a:p>
          <a:endParaRPr lang="zh-TW" altLang="en-US" b="1"/>
        </a:p>
      </dgm:t>
    </dgm:pt>
    <dgm:pt modelId="{9AC30D6A-2F35-4BEE-88D0-2258FE381A1B}" type="sibTrans" cxnId="{22E892E4-71C4-4E5C-8B87-B06342204B59}">
      <dgm:prSet/>
      <dgm:spPr/>
      <dgm:t>
        <a:bodyPr/>
        <a:lstStyle/>
        <a:p>
          <a:endParaRPr lang="zh-TW" altLang="en-US" b="1"/>
        </a:p>
      </dgm:t>
    </dgm:pt>
    <dgm:pt modelId="{D7C7502D-D51B-4714-87F2-01B35CF5E3DF}">
      <dgm:prSet phldrT="[文字]"/>
      <dgm:spPr/>
      <dgm:t>
        <a:bodyPr/>
        <a:lstStyle/>
        <a:p>
          <a:r>
            <a:rPr lang="zh-TW" altLang="en-US" b="1" dirty="0" smtClean="0"/>
            <a:t>民航局</a:t>
          </a:r>
          <a:endParaRPr lang="zh-TW" altLang="en-US" b="1" dirty="0"/>
        </a:p>
      </dgm:t>
    </dgm:pt>
    <dgm:pt modelId="{1DCE3AD3-3537-4AD9-A04F-C553457A007B}" type="parTrans" cxnId="{F4F62101-0070-4502-BFBD-5CF3D40D74AD}">
      <dgm:prSet/>
      <dgm:spPr/>
      <dgm:t>
        <a:bodyPr/>
        <a:lstStyle/>
        <a:p>
          <a:endParaRPr lang="zh-TW" altLang="en-US" b="1"/>
        </a:p>
      </dgm:t>
    </dgm:pt>
    <dgm:pt modelId="{880F29E0-1B4C-44CE-AFE0-5E2378E253D3}" type="sibTrans" cxnId="{F4F62101-0070-4502-BFBD-5CF3D40D74AD}">
      <dgm:prSet/>
      <dgm:spPr/>
      <dgm:t>
        <a:bodyPr/>
        <a:lstStyle/>
        <a:p>
          <a:endParaRPr lang="zh-TW" altLang="en-US" b="1"/>
        </a:p>
      </dgm:t>
    </dgm:pt>
    <dgm:pt modelId="{C5C70F73-EEED-497D-8A88-8C2D9BA13638}">
      <dgm:prSet phldrT="[文字]"/>
      <dgm:spPr/>
      <dgm:t>
        <a:bodyPr/>
        <a:lstStyle/>
        <a:p>
          <a:r>
            <a:rPr lang="zh-TW" altLang="en-US" b="1" dirty="0" smtClean="0"/>
            <a:t>其他   單位</a:t>
          </a:r>
          <a:endParaRPr lang="zh-TW" altLang="en-US" b="1" dirty="0"/>
        </a:p>
      </dgm:t>
    </dgm:pt>
    <dgm:pt modelId="{447959C6-35F2-4C47-B09F-D5AB4EC7E420}" type="parTrans" cxnId="{C63F9836-C94C-4A7C-A718-158DF83D53E9}">
      <dgm:prSet/>
      <dgm:spPr/>
      <dgm:t>
        <a:bodyPr/>
        <a:lstStyle/>
        <a:p>
          <a:endParaRPr lang="zh-TW" altLang="en-US" b="1"/>
        </a:p>
      </dgm:t>
    </dgm:pt>
    <dgm:pt modelId="{6838AFBC-217E-4A96-A900-9324D59E985E}" type="sibTrans" cxnId="{C63F9836-C94C-4A7C-A718-158DF83D53E9}">
      <dgm:prSet/>
      <dgm:spPr/>
      <dgm:t>
        <a:bodyPr/>
        <a:lstStyle/>
        <a:p>
          <a:endParaRPr lang="zh-TW" altLang="en-US" b="1"/>
        </a:p>
      </dgm:t>
    </dgm:pt>
    <dgm:pt modelId="{43C007CB-993C-4E4F-B36C-A97941CC76F9}" type="pres">
      <dgm:prSet presAssocID="{0352809D-89F7-472A-8FD7-C29D4FFBE7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73A2F8-528E-4F45-9A5D-AE5FDB1B949C}" type="pres">
      <dgm:prSet presAssocID="{210E720A-A28A-4620-9E63-4C7DD56662A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D393AEB-681B-4FB9-8364-C948B143CD59}" type="pres">
      <dgm:prSet presAssocID="{1DCE3AD3-3537-4AD9-A04F-C553457A007B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BC1A3E85-8827-4B05-A344-DCE267CC8A85}" type="pres">
      <dgm:prSet presAssocID="{1DCE3AD3-3537-4AD9-A04F-C553457A007B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9D761AD9-3DC9-4479-A138-88A2355EFDC7}" type="pres">
      <dgm:prSet presAssocID="{D7C7502D-D51B-4714-87F2-01B35CF5E3D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4C1CE-B087-4DED-9438-0DD1744E2AFC}" type="pres">
      <dgm:prSet presAssocID="{AA8E07A6-3752-4980-9BA8-6573B806CB27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A20BFE29-C2E7-4122-9144-55AD6302F430}" type="pres">
      <dgm:prSet presAssocID="{AA8E07A6-3752-4980-9BA8-6573B806CB27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8B6EAFE0-9976-466F-97B9-32DA89613302}" type="pres">
      <dgm:prSet presAssocID="{C35B5A40-55D9-49BB-885E-8F582083FA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A8278F-4E22-4CB5-9062-DB8E44FF37C6}" type="pres">
      <dgm:prSet presAssocID="{98C36143-931A-4CD4-AFB2-FDD48EF013AF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AC2377F3-B1DB-48B6-947F-E9E3FDBE7F6F}" type="pres">
      <dgm:prSet presAssocID="{98C36143-931A-4CD4-AFB2-FDD48EF013AF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8049E526-2CEC-448A-B572-E4C91930E941}" type="pres">
      <dgm:prSet presAssocID="{1E448878-924F-4DF1-B7A3-A9A7F56102B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1390AC-F624-43B8-B435-D18602574514}" type="pres">
      <dgm:prSet presAssocID="{3C2DC2DE-014C-4F3F-AF6D-BC716A676665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F4F4E0AA-E088-4995-B63E-AEE205647D2E}" type="pres">
      <dgm:prSet presAssocID="{3C2DC2DE-014C-4F3F-AF6D-BC716A676665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920A42F5-DD3D-435B-938C-998FE0DACFA4}" type="pres">
      <dgm:prSet presAssocID="{E0C03371-2A1D-401D-A99A-0E6FAE496F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94D1A8-AE8F-47D7-A434-D7608529AC44}" type="pres">
      <dgm:prSet presAssocID="{B2769DC1-0E71-45DC-BB6B-8C8386A9750F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76640265-5AB0-46A9-A1FB-CF82F38659DD}" type="pres">
      <dgm:prSet presAssocID="{B2769DC1-0E71-45DC-BB6B-8C8386A9750F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70BC976C-E5BF-4924-B51A-BC4221EB332B}" type="pres">
      <dgm:prSet presAssocID="{5172E621-5992-4026-BD2E-7B97E27B1A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EC188-D48E-4EDD-B48B-4AD2120F821C}" type="pres">
      <dgm:prSet presAssocID="{4965DC36-AA76-4600-B913-0720813C1139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54B47E0C-4B1E-4568-8E1D-BC997F0D6FEF}" type="pres">
      <dgm:prSet presAssocID="{4965DC36-AA76-4600-B913-0720813C1139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7A48713B-926D-4B90-A7B1-56B191C3B080}" type="pres">
      <dgm:prSet presAssocID="{2DAFC7E7-226F-4BE0-B865-94F15415410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5D47C9-1B87-4F7F-834A-71287044D9CD}" type="pres">
      <dgm:prSet presAssocID="{447959C6-35F2-4C47-B09F-D5AB4EC7E420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01ABFB16-E622-48B2-9992-A4A40A021204}" type="pres">
      <dgm:prSet presAssocID="{447959C6-35F2-4C47-B09F-D5AB4EC7E420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C6EA5545-8D53-461C-86C6-F58EE4D75619}" type="pres">
      <dgm:prSet presAssocID="{C5C70F73-EEED-497D-8A88-8C2D9BA1363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3F9836-C94C-4A7C-A718-158DF83D53E9}" srcId="{210E720A-A28A-4620-9E63-4C7DD56662AD}" destId="{C5C70F73-EEED-497D-8A88-8C2D9BA13638}" srcOrd="6" destOrd="0" parTransId="{447959C6-35F2-4C47-B09F-D5AB4EC7E420}" sibTransId="{6838AFBC-217E-4A96-A900-9324D59E985E}"/>
    <dgm:cxn modelId="{5CB40F78-4CBD-48E6-BA5C-6EE3921B49D0}" type="presOf" srcId="{98C36143-931A-4CD4-AFB2-FDD48EF013AF}" destId="{AC2377F3-B1DB-48B6-947F-E9E3FDBE7F6F}" srcOrd="1" destOrd="0" presId="urn:microsoft.com/office/officeart/2005/8/layout/radial1"/>
    <dgm:cxn modelId="{163DA297-E29D-42E2-925C-15C26AFB094B}" type="presOf" srcId="{1DCE3AD3-3537-4AD9-A04F-C553457A007B}" destId="{DD393AEB-681B-4FB9-8364-C948B143CD59}" srcOrd="0" destOrd="0" presId="urn:microsoft.com/office/officeart/2005/8/layout/radial1"/>
    <dgm:cxn modelId="{20413080-7CE2-4FB7-BD79-8ACC08001311}" type="presOf" srcId="{447959C6-35F2-4C47-B09F-D5AB4EC7E420}" destId="{01ABFB16-E622-48B2-9992-A4A40A021204}" srcOrd="1" destOrd="0" presId="urn:microsoft.com/office/officeart/2005/8/layout/radial1"/>
    <dgm:cxn modelId="{BD53EF87-FF3D-466B-BA08-7289454D3791}" type="presOf" srcId="{4965DC36-AA76-4600-B913-0720813C1139}" destId="{54B47E0C-4B1E-4568-8E1D-BC997F0D6FEF}" srcOrd="1" destOrd="0" presId="urn:microsoft.com/office/officeart/2005/8/layout/radial1"/>
    <dgm:cxn modelId="{AE1C8DC3-DDF4-4C76-8B1B-4CAAC3E9C723}" type="presOf" srcId="{B2769DC1-0E71-45DC-BB6B-8C8386A9750F}" destId="{4B94D1A8-AE8F-47D7-A434-D7608529AC44}" srcOrd="0" destOrd="0" presId="urn:microsoft.com/office/officeart/2005/8/layout/radial1"/>
    <dgm:cxn modelId="{57131439-9D53-4213-8EA2-DC188D720567}" type="presOf" srcId="{98C36143-931A-4CD4-AFB2-FDD48EF013AF}" destId="{F2A8278F-4E22-4CB5-9062-DB8E44FF37C6}" srcOrd="0" destOrd="0" presId="urn:microsoft.com/office/officeart/2005/8/layout/radial1"/>
    <dgm:cxn modelId="{3F9CAD21-7422-4D1E-B0E9-CBE035615537}" type="presOf" srcId="{2DAFC7E7-226F-4BE0-B865-94F154154101}" destId="{7A48713B-926D-4B90-A7B1-56B191C3B080}" srcOrd="0" destOrd="0" presId="urn:microsoft.com/office/officeart/2005/8/layout/radial1"/>
    <dgm:cxn modelId="{B2D8127D-1E08-4833-8DC2-573E33D1F5C7}" srcId="{210E720A-A28A-4620-9E63-4C7DD56662AD}" destId="{C35B5A40-55D9-49BB-885E-8F582083FA6A}" srcOrd="1" destOrd="0" parTransId="{AA8E07A6-3752-4980-9BA8-6573B806CB27}" sibTransId="{B21ACFB0-6B6E-4EC2-A9C1-1FB9301F4341}"/>
    <dgm:cxn modelId="{C16E916E-FD30-453D-8412-9EDEE3F84064}" type="presOf" srcId="{210E720A-A28A-4620-9E63-4C7DD56662AD}" destId="{E373A2F8-528E-4F45-9A5D-AE5FDB1B949C}" srcOrd="0" destOrd="0" presId="urn:microsoft.com/office/officeart/2005/8/layout/radial1"/>
    <dgm:cxn modelId="{5EC160CE-737B-4F84-A657-1E38FBAA6E38}" type="presOf" srcId="{447959C6-35F2-4C47-B09F-D5AB4EC7E420}" destId="{845D47C9-1B87-4F7F-834A-71287044D9CD}" srcOrd="0" destOrd="0" presId="urn:microsoft.com/office/officeart/2005/8/layout/radial1"/>
    <dgm:cxn modelId="{C2C4EAF0-78C6-4868-BC3A-B04ADF42D606}" srcId="{210E720A-A28A-4620-9E63-4C7DD56662AD}" destId="{1E448878-924F-4DF1-B7A3-A9A7F56102B9}" srcOrd="2" destOrd="0" parTransId="{98C36143-931A-4CD4-AFB2-FDD48EF013AF}" sibTransId="{FD47ED2A-3DC7-43DF-979B-AD6642CB8B91}"/>
    <dgm:cxn modelId="{99B91FA7-5F0E-4712-B2FD-4A6D584D883E}" type="presOf" srcId="{5172E621-5992-4026-BD2E-7B97E27B1AAE}" destId="{70BC976C-E5BF-4924-B51A-BC4221EB332B}" srcOrd="0" destOrd="0" presId="urn:microsoft.com/office/officeart/2005/8/layout/radial1"/>
    <dgm:cxn modelId="{5D038BDB-CB0A-436C-A85F-D29B63571E6A}" srcId="{210E720A-A28A-4620-9E63-4C7DD56662AD}" destId="{5172E621-5992-4026-BD2E-7B97E27B1AAE}" srcOrd="4" destOrd="0" parTransId="{B2769DC1-0E71-45DC-BB6B-8C8386A9750F}" sibTransId="{B4148138-8B3D-48CC-BD6A-831FCCFD887D}"/>
    <dgm:cxn modelId="{22E892E4-71C4-4E5C-8B87-B06342204B59}" srcId="{210E720A-A28A-4620-9E63-4C7DD56662AD}" destId="{E0C03371-2A1D-401D-A99A-0E6FAE496FB7}" srcOrd="3" destOrd="0" parTransId="{3C2DC2DE-014C-4F3F-AF6D-BC716A676665}" sibTransId="{9AC30D6A-2F35-4BEE-88D0-2258FE381A1B}"/>
    <dgm:cxn modelId="{40B4F32C-5B4F-4809-A20B-1C4AD61B9D3A}" type="presOf" srcId="{3C2DC2DE-014C-4F3F-AF6D-BC716A676665}" destId="{E01390AC-F624-43B8-B435-D18602574514}" srcOrd="0" destOrd="0" presId="urn:microsoft.com/office/officeart/2005/8/layout/radial1"/>
    <dgm:cxn modelId="{5BE7C5D5-E658-454B-BBD8-BF6106B9C3B6}" srcId="{210E720A-A28A-4620-9E63-4C7DD56662AD}" destId="{2DAFC7E7-226F-4BE0-B865-94F154154101}" srcOrd="5" destOrd="0" parTransId="{4965DC36-AA76-4600-B913-0720813C1139}" sibTransId="{FBF0CF9F-14E6-485F-9A37-6D1A26E37AA6}"/>
    <dgm:cxn modelId="{C3E7BCB3-9FF2-4FA1-9DC7-C8F52CE0C70C}" type="presOf" srcId="{1E448878-924F-4DF1-B7A3-A9A7F56102B9}" destId="{8049E526-2CEC-448A-B572-E4C91930E941}" srcOrd="0" destOrd="0" presId="urn:microsoft.com/office/officeart/2005/8/layout/radial1"/>
    <dgm:cxn modelId="{0535FAD0-2C20-41B7-BD3D-DBFE3E164214}" type="presOf" srcId="{AA8E07A6-3752-4980-9BA8-6573B806CB27}" destId="{A20BFE29-C2E7-4122-9144-55AD6302F430}" srcOrd="1" destOrd="0" presId="urn:microsoft.com/office/officeart/2005/8/layout/radial1"/>
    <dgm:cxn modelId="{FEE7497F-29D5-4DAA-909C-0CA32558B724}" type="presOf" srcId="{1DCE3AD3-3537-4AD9-A04F-C553457A007B}" destId="{BC1A3E85-8827-4B05-A344-DCE267CC8A85}" srcOrd="1" destOrd="0" presId="urn:microsoft.com/office/officeart/2005/8/layout/radial1"/>
    <dgm:cxn modelId="{1781B4CB-4943-4A20-8595-A5CCF3AB99F1}" type="presOf" srcId="{C5C70F73-EEED-497D-8A88-8C2D9BA13638}" destId="{C6EA5545-8D53-461C-86C6-F58EE4D75619}" srcOrd="0" destOrd="0" presId="urn:microsoft.com/office/officeart/2005/8/layout/radial1"/>
    <dgm:cxn modelId="{D56E0099-9488-4F8B-897F-856842FF8D55}" type="presOf" srcId="{0352809D-89F7-472A-8FD7-C29D4FFBE782}" destId="{43C007CB-993C-4E4F-B36C-A97941CC76F9}" srcOrd="0" destOrd="0" presId="urn:microsoft.com/office/officeart/2005/8/layout/radial1"/>
    <dgm:cxn modelId="{D4CECF80-781D-46E7-87A2-BC2EF24C5106}" type="presOf" srcId="{E0C03371-2A1D-401D-A99A-0E6FAE496FB7}" destId="{920A42F5-DD3D-435B-938C-998FE0DACFA4}" srcOrd="0" destOrd="0" presId="urn:microsoft.com/office/officeart/2005/8/layout/radial1"/>
    <dgm:cxn modelId="{A4D469D1-18CE-48C2-82A7-CB1B5CEC5DFA}" type="presOf" srcId="{4965DC36-AA76-4600-B913-0720813C1139}" destId="{162EC188-D48E-4EDD-B48B-4AD2120F821C}" srcOrd="0" destOrd="0" presId="urn:microsoft.com/office/officeart/2005/8/layout/radial1"/>
    <dgm:cxn modelId="{F4F62101-0070-4502-BFBD-5CF3D40D74AD}" srcId="{210E720A-A28A-4620-9E63-4C7DD56662AD}" destId="{D7C7502D-D51B-4714-87F2-01B35CF5E3DF}" srcOrd="0" destOrd="0" parTransId="{1DCE3AD3-3537-4AD9-A04F-C553457A007B}" sibTransId="{880F29E0-1B4C-44CE-AFE0-5E2378E253D3}"/>
    <dgm:cxn modelId="{1A47C498-43BE-41B9-BB90-E491944A07D5}" type="presOf" srcId="{B2769DC1-0E71-45DC-BB6B-8C8386A9750F}" destId="{76640265-5AB0-46A9-A1FB-CF82F38659DD}" srcOrd="1" destOrd="0" presId="urn:microsoft.com/office/officeart/2005/8/layout/radial1"/>
    <dgm:cxn modelId="{C4C6760A-79C2-4B31-B5D9-485D2F89CBE7}" srcId="{0352809D-89F7-472A-8FD7-C29D4FFBE782}" destId="{210E720A-A28A-4620-9E63-4C7DD56662AD}" srcOrd="0" destOrd="0" parTransId="{2ADFD8E1-C1DC-46E3-9202-FD74FEE9770A}" sibTransId="{E894870C-070C-454F-A8B9-A85091ED8C49}"/>
    <dgm:cxn modelId="{955D1743-4BA6-4AAF-B7FC-F5105C5A601D}" type="presOf" srcId="{C35B5A40-55D9-49BB-885E-8F582083FA6A}" destId="{8B6EAFE0-9976-466F-97B9-32DA89613302}" srcOrd="0" destOrd="0" presId="urn:microsoft.com/office/officeart/2005/8/layout/radial1"/>
    <dgm:cxn modelId="{6C78D0E0-EDF8-4412-93C8-8D73F680F688}" type="presOf" srcId="{3C2DC2DE-014C-4F3F-AF6D-BC716A676665}" destId="{F4F4E0AA-E088-4995-B63E-AEE205647D2E}" srcOrd="1" destOrd="0" presId="urn:microsoft.com/office/officeart/2005/8/layout/radial1"/>
    <dgm:cxn modelId="{86DF902D-7826-4A08-9126-0E5EE80E6D30}" type="presOf" srcId="{D7C7502D-D51B-4714-87F2-01B35CF5E3DF}" destId="{9D761AD9-3DC9-4479-A138-88A2355EFDC7}" srcOrd="0" destOrd="0" presId="urn:microsoft.com/office/officeart/2005/8/layout/radial1"/>
    <dgm:cxn modelId="{B3925B06-38D2-460D-9BD1-6DED27FB8B50}" type="presOf" srcId="{AA8E07A6-3752-4980-9BA8-6573B806CB27}" destId="{0724C1CE-B087-4DED-9438-0DD1744E2AFC}" srcOrd="0" destOrd="0" presId="urn:microsoft.com/office/officeart/2005/8/layout/radial1"/>
    <dgm:cxn modelId="{D9CCFBFA-D4FA-4721-8FAA-65043185787E}" type="presParOf" srcId="{43C007CB-993C-4E4F-B36C-A97941CC76F9}" destId="{E373A2F8-528E-4F45-9A5D-AE5FDB1B949C}" srcOrd="0" destOrd="0" presId="urn:microsoft.com/office/officeart/2005/8/layout/radial1"/>
    <dgm:cxn modelId="{C87E53C9-D594-43DD-B203-1DF6AFB2F11E}" type="presParOf" srcId="{43C007CB-993C-4E4F-B36C-A97941CC76F9}" destId="{DD393AEB-681B-4FB9-8364-C948B143CD59}" srcOrd="1" destOrd="0" presId="urn:microsoft.com/office/officeart/2005/8/layout/radial1"/>
    <dgm:cxn modelId="{A8DF1CC1-F7AE-4C81-9833-17BF59FE4EF4}" type="presParOf" srcId="{DD393AEB-681B-4FB9-8364-C948B143CD59}" destId="{BC1A3E85-8827-4B05-A344-DCE267CC8A85}" srcOrd="0" destOrd="0" presId="urn:microsoft.com/office/officeart/2005/8/layout/radial1"/>
    <dgm:cxn modelId="{8B2F2D48-811B-4F56-86E8-15B547E6182C}" type="presParOf" srcId="{43C007CB-993C-4E4F-B36C-A97941CC76F9}" destId="{9D761AD9-3DC9-4479-A138-88A2355EFDC7}" srcOrd="2" destOrd="0" presId="urn:microsoft.com/office/officeart/2005/8/layout/radial1"/>
    <dgm:cxn modelId="{2DCA5BE9-A94B-4688-8078-7B607F555B2B}" type="presParOf" srcId="{43C007CB-993C-4E4F-B36C-A97941CC76F9}" destId="{0724C1CE-B087-4DED-9438-0DD1744E2AFC}" srcOrd="3" destOrd="0" presId="urn:microsoft.com/office/officeart/2005/8/layout/radial1"/>
    <dgm:cxn modelId="{1AC5B268-8D6C-4BA9-BE9A-9925E6EBD630}" type="presParOf" srcId="{0724C1CE-B087-4DED-9438-0DD1744E2AFC}" destId="{A20BFE29-C2E7-4122-9144-55AD6302F430}" srcOrd="0" destOrd="0" presId="urn:microsoft.com/office/officeart/2005/8/layout/radial1"/>
    <dgm:cxn modelId="{F6BCD834-06DB-4684-A624-B6AF9CD5666D}" type="presParOf" srcId="{43C007CB-993C-4E4F-B36C-A97941CC76F9}" destId="{8B6EAFE0-9976-466F-97B9-32DA89613302}" srcOrd="4" destOrd="0" presId="urn:microsoft.com/office/officeart/2005/8/layout/radial1"/>
    <dgm:cxn modelId="{D79E3A4F-E2E6-42B7-B745-B9E49FB5BBEE}" type="presParOf" srcId="{43C007CB-993C-4E4F-B36C-A97941CC76F9}" destId="{F2A8278F-4E22-4CB5-9062-DB8E44FF37C6}" srcOrd="5" destOrd="0" presId="urn:microsoft.com/office/officeart/2005/8/layout/radial1"/>
    <dgm:cxn modelId="{E3665DFE-2726-4330-853A-70F936EA0DF2}" type="presParOf" srcId="{F2A8278F-4E22-4CB5-9062-DB8E44FF37C6}" destId="{AC2377F3-B1DB-48B6-947F-E9E3FDBE7F6F}" srcOrd="0" destOrd="0" presId="urn:microsoft.com/office/officeart/2005/8/layout/radial1"/>
    <dgm:cxn modelId="{15720F07-8B46-466A-8EE8-6DD17A5FE563}" type="presParOf" srcId="{43C007CB-993C-4E4F-B36C-A97941CC76F9}" destId="{8049E526-2CEC-448A-B572-E4C91930E941}" srcOrd="6" destOrd="0" presId="urn:microsoft.com/office/officeart/2005/8/layout/radial1"/>
    <dgm:cxn modelId="{5EEA68FC-8138-422B-A9C5-77FCB0B07551}" type="presParOf" srcId="{43C007CB-993C-4E4F-B36C-A97941CC76F9}" destId="{E01390AC-F624-43B8-B435-D18602574514}" srcOrd="7" destOrd="0" presId="urn:microsoft.com/office/officeart/2005/8/layout/radial1"/>
    <dgm:cxn modelId="{E01CFE50-F974-45F9-BF8B-A3069517DC91}" type="presParOf" srcId="{E01390AC-F624-43B8-B435-D18602574514}" destId="{F4F4E0AA-E088-4995-B63E-AEE205647D2E}" srcOrd="0" destOrd="0" presId="urn:microsoft.com/office/officeart/2005/8/layout/radial1"/>
    <dgm:cxn modelId="{0A295CC3-191E-4179-9347-30EC219BAE5B}" type="presParOf" srcId="{43C007CB-993C-4E4F-B36C-A97941CC76F9}" destId="{920A42F5-DD3D-435B-938C-998FE0DACFA4}" srcOrd="8" destOrd="0" presId="urn:microsoft.com/office/officeart/2005/8/layout/radial1"/>
    <dgm:cxn modelId="{FFAA320E-687A-4998-A75C-D727636B17E4}" type="presParOf" srcId="{43C007CB-993C-4E4F-B36C-A97941CC76F9}" destId="{4B94D1A8-AE8F-47D7-A434-D7608529AC44}" srcOrd="9" destOrd="0" presId="urn:microsoft.com/office/officeart/2005/8/layout/radial1"/>
    <dgm:cxn modelId="{34649A67-0A66-491F-A79F-451311224B8A}" type="presParOf" srcId="{4B94D1A8-AE8F-47D7-A434-D7608529AC44}" destId="{76640265-5AB0-46A9-A1FB-CF82F38659DD}" srcOrd="0" destOrd="0" presId="urn:microsoft.com/office/officeart/2005/8/layout/radial1"/>
    <dgm:cxn modelId="{7E25F45A-5606-4192-AA05-A426A59C7195}" type="presParOf" srcId="{43C007CB-993C-4E4F-B36C-A97941CC76F9}" destId="{70BC976C-E5BF-4924-B51A-BC4221EB332B}" srcOrd="10" destOrd="0" presId="urn:microsoft.com/office/officeart/2005/8/layout/radial1"/>
    <dgm:cxn modelId="{07607B00-4B69-43F7-8997-A6B2F0ACBD92}" type="presParOf" srcId="{43C007CB-993C-4E4F-B36C-A97941CC76F9}" destId="{162EC188-D48E-4EDD-B48B-4AD2120F821C}" srcOrd="11" destOrd="0" presId="urn:microsoft.com/office/officeart/2005/8/layout/radial1"/>
    <dgm:cxn modelId="{84BD9DD3-8B26-48F1-8141-365CC4C60244}" type="presParOf" srcId="{162EC188-D48E-4EDD-B48B-4AD2120F821C}" destId="{54B47E0C-4B1E-4568-8E1D-BC997F0D6FEF}" srcOrd="0" destOrd="0" presId="urn:microsoft.com/office/officeart/2005/8/layout/radial1"/>
    <dgm:cxn modelId="{E5489290-B4B9-4BDD-892D-0807EF973EF1}" type="presParOf" srcId="{43C007CB-993C-4E4F-B36C-A97941CC76F9}" destId="{7A48713B-926D-4B90-A7B1-56B191C3B080}" srcOrd="12" destOrd="0" presId="urn:microsoft.com/office/officeart/2005/8/layout/radial1"/>
    <dgm:cxn modelId="{1DBA6016-186A-47D8-BACD-0108F7D6738C}" type="presParOf" srcId="{43C007CB-993C-4E4F-B36C-A97941CC76F9}" destId="{845D47C9-1B87-4F7F-834A-71287044D9CD}" srcOrd="13" destOrd="0" presId="urn:microsoft.com/office/officeart/2005/8/layout/radial1"/>
    <dgm:cxn modelId="{E08F65AB-FBAA-4D47-9C49-05D3620BF6D2}" type="presParOf" srcId="{845D47C9-1B87-4F7F-834A-71287044D9CD}" destId="{01ABFB16-E622-48B2-9992-A4A40A021204}" srcOrd="0" destOrd="0" presId="urn:microsoft.com/office/officeart/2005/8/layout/radial1"/>
    <dgm:cxn modelId="{EC3FFFBB-4EAE-4570-98DB-47178227BE57}" type="presParOf" srcId="{43C007CB-993C-4E4F-B36C-A97941CC76F9}" destId="{C6EA5545-8D53-461C-86C6-F58EE4D7561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2A17B-1480-4B82-A192-C15C58E89C6F}">
      <dsp:nvSpPr>
        <dsp:cNvPr id="0" name=""/>
        <dsp:cNvSpPr/>
      </dsp:nvSpPr>
      <dsp:spPr>
        <a:xfrm>
          <a:off x="0" y="0"/>
          <a:ext cx="5316647" cy="1438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1F4F66-0280-445F-9B73-3F83039967AE}">
      <dsp:nvSpPr>
        <dsp:cNvPr id="0" name=""/>
        <dsp:cNvSpPr/>
      </dsp:nvSpPr>
      <dsp:spPr>
        <a:xfrm>
          <a:off x="159499" y="191771"/>
          <a:ext cx="1561765" cy="10547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E13292-651A-4DA0-A1F2-EB57EDCD578E}">
      <dsp:nvSpPr>
        <dsp:cNvPr id="0" name=""/>
        <dsp:cNvSpPr/>
      </dsp:nvSpPr>
      <dsp:spPr>
        <a:xfrm rot="10800000">
          <a:off x="159499" y="1438285"/>
          <a:ext cx="1561765" cy="17579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航空公司加班機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59499" y="1438285"/>
        <a:ext cx="1561765" cy="1757903"/>
      </dsp:txXfrm>
    </dsp:sp>
    <dsp:sp modelId="{7935436D-0B7C-4564-A633-F81F3A3FAF5E}">
      <dsp:nvSpPr>
        <dsp:cNvPr id="0" name=""/>
        <dsp:cNvSpPr/>
      </dsp:nvSpPr>
      <dsp:spPr>
        <a:xfrm>
          <a:off x="1877440" y="191771"/>
          <a:ext cx="1561765" cy="10547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0B8353-7EED-4ECC-A176-932DAF2949C8}">
      <dsp:nvSpPr>
        <dsp:cNvPr id="0" name=""/>
        <dsp:cNvSpPr/>
      </dsp:nvSpPr>
      <dsp:spPr>
        <a:xfrm rot="10800000">
          <a:off x="1907707" y="1438285"/>
          <a:ext cx="1501231" cy="17579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shade val="51000"/>
                <a:satMod val="130000"/>
              </a:schemeClr>
            </a:gs>
            <a:gs pos="80000">
              <a:schemeClr val="accent2">
                <a:hueOff val="9504421"/>
                <a:satOff val="-18343"/>
                <a:lumOff val="-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endParaRPr lang="en-US" altLang="zh-TW" sz="2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船運業者專船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1907707" y="1438285"/>
        <a:ext cx="1501231" cy="1757903"/>
      </dsp:txXfrm>
    </dsp:sp>
    <dsp:sp modelId="{AAF4084F-D772-4A99-8591-E612BFCB0B09}">
      <dsp:nvSpPr>
        <dsp:cNvPr id="0" name=""/>
        <dsp:cNvSpPr/>
      </dsp:nvSpPr>
      <dsp:spPr>
        <a:xfrm>
          <a:off x="3595382" y="191771"/>
          <a:ext cx="1561765" cy="105474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3D7F9D-FF69-4D52-86D7-28B5998DCCAB}">
      <dsp:nvSpPr>
        <dsp:cNvPr id="0" name=""/>
        <dsp:cNvSpPr/>
      </dsp:nvSpPr>
      <dsp:spPr>
        <a:xfrm rot="10800000">
          <a:off x="3595382" y="1438285"/>
          <a:ext cx="1561765" cy="175790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shade val="51000"/>
                <a:satMod val="130000"/>
              </a:schemeClr>
            </a:gs>
            <a:gs pos="80000">
              <a:schemeClr val="accent2">
                <a:hueOff val="19008842"/>
                <a:satOff val="-36686"/>
                <a:lumOff val="-4710"/>
                <a:alphaOff val="0"/>
                <a:shade val="93000"/>
                <a:satMod val="13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計畫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國防部軍機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10800000">
        <a:off x="3595382" y="1438285"/>
        <a:ext cx="1561765" cy="17579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3A2F8-528E-4F45-9A5D-AE5FDB1B949C}">
      <dsp:nvSpPr>
        <dsp:cNvPr id="0" name=""/>
        <dsp:cNvSpPr/>
      </dsp:nvSpPr>
      <dsp:spPr>
        <a:xfrm>
          <a:off x="2788765" y="1959827"/>
          <a:ext cx="1293170" cy="1293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b="1" kern="1200" dirty="0" smtClean="0">
              <a:latin typeface="標楷體" pitchFamily="65" charset="-120"/>
              <a:ea typeface="標楷體" pitchFamily="65" charset="-120"/>
            </a:rPr>
            <a:t>疏運夥伴</a:t>
          </a:r>
          <a:endParaRPr lang="zh-TW" altLang="en-US" sz="29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788765" y="1959827"/>
        <a:ext cx="1293170" cy="1293170"/>
      </dsp:txXfrm>
    </dsp:sp>
    <dsp:sp modelId="{DD393AEB-681B-4FB9-8364-C948B143CD59}">
      <dsp:nvSpPr>
        <dsp:cNvPr id="0" name=""/>
        <dsp:cNvSpPr/>
      </dsp:nvSpPr>
      <dsp:spPr>
        <a:xfrm rot="16200000">
          <a:off x="3112080" y="1619617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16200000">
        <a:off x="3419186" y="1620393"/>
        <a:ext cx="32327" cy="32327"/>
      </dsp:txXfrm>
    </dsp:sp>
    <dsp:sp modelId="{9D761AD9-3DC9-4479-A138-88A2355EFDC7}">
      <dsp:nvSpPr>
        <dsp:cNvPr id="0" name=""/>
        <dsp:cNvSpPr/>
      </dsp:nvSpPr>
      <dsp:spPr>
        <a:xfrm>
          <a:off x="2788765" y="20116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民航局</a:t>
          </a:r>
          <a:endParaRPr lang="zh-TW" altLang="en-US" sz="2800" b="1" kern="1200" dirty="0"/>
        </a:p>
      </dsp:txBody>
      <dsp:txXfrm>
        <a:off x="2788765" y="20116"/>
        <a:ext cx="1293170" cy="1293170"/>
      </dsp:txXfrm>
    </dsp:sp>
    <dsp:sp modelId="{0724C1CE-B087-4DED-9438-0DD1744E2AFC}">
      <dsp:nvSpPr>
        <dsp:cNvPr id="0" name=""/>
        <dsp:cNvSpPr/>
      </dsp:nvSpPr>
      <dsp:spPr>
        <a:xfrm rot="19285714">
          <a:off x="3870343" y="1984778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19285714">
        <a:off x="4177450" y="1985553"/>
        <a:ext cx="32327" cy="32327"/>
      </dsp:txXfrm>
    </dsp:sp>
    <dsp:sp modelId="{8B6EAFE0-9976-466F-97B9-32DA89613302}">
      <dsp:nvSpPr>
        <dsp:cNvPr id="0" name=""/>
        <dsp:cNvSpPr/>
      </dsp:nvSpPr>
      <dsp:spPr>
        <a:xfrm>
          <a:off x="4305292" y="750437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3168140"/>
                <a:satOff val="-6114"/>
                <a:lumOff val="-785"/>
                <a:alphaOff val="0"/>
                <a:shade val="51000"/>
                <a:satMod val="130000"/>
              </a:schemeClr>
            </a:gs>
            <a:gs pos="80000">
              <a:schemeClr val="accent2">
                <a:hueOff val="3168140"/>
                <a:satOff val="-6114"/>
                <a:lumOff val="-785"/>
                <a:alphaOff val="0"/>
                <a:shade val="93000"/>
                <a:satMod val="130000"/>
              </a:schemeClr>
            </a:gs>
            <a:gs pos="100000">
              <a:schemeClr val="accent2">
                <a:hueOff val="3168140"/>
                <a:satOff val="-6114"/>
                <a:lumOff val="-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航空  公司</a:t>
          </a:r>
          <a:endParaRPr lang="zh-TW" altLang="en-US" sz="2800" b="1" kern="1200" dirty="0"/>
        </a:p>
      </dsp:txBody>
      <dsp:txXfrm>
        <a:off x="4305292" y="750437"/>
        <a:ext cx="1293170" cy="1293170"/>
      </dsp:txXfrm>
    </dsp:sp>
    <dsp:sp modelId="{F2A8278F-4E22-4CB5-9062-DB8E44FF37C6}">
      <dsp:nvSpPr>
        <dsp:cNvPr id="0" name=""/>
        <dsp:cNvSpPr/>
      </dsp:nvSpPr>
      <dsp:spPr>
        <a:xfrm rot="771429">
          <a:off x="4057619" y="2805286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771429">
        <a:off x="4364726" y="2806062"/>
        <a:ext cx="32327" cy="32327"/>
      </dsp:txXfrm>
    </dsp:sp>
    <dsp:sp modelId="{8049E526-2CEC-448A-B572-E4C91930E941}">
      <dsp:nvSpPr>
        <dsp:cNvPr id="0" name=""/>
        <dsp:cNvSpPr/>
      </dsp:nvSpPr>
      <dsp:spPr>
        <a:xfrm>
          <a:off x="4679843" y="2391453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6336281"/>
                <a:satOff val="-12229"/>
                <a:lumOff val="-1570"/>
                <a:alphaOff val="0"/>
                <a:shade val="51000"/>
                <a:satMod val="130000"/>
              </a:schemeClr>
            </a:gs>
            <a:gs pos="80000">
              <a:schemeClr val="accent2">
                <a:hueOff val="6336281"/>
                <a:satOff val="-12229"/>
                <a:lumOff val="-1570"/>
                <a:alphaOff val="0"/>
                <a:shade val="93000"/>
                <a:satMod val="130000"/>
              </a:schemeClr>
            </a:gs>
            <a:gs pos="100000">
              <a:schemeClr val="accent2">
                <a:hueOff val="6336281"/>
                <a:satOff val="-12229"/>
                <a:lumOff val="-1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航港局</a:t>
          </a:r>
          <a:endParaRPr lang="zh-TW" altLang="en-US" sz="2800" b="1" kern="1200" dirty="0"/>
        </a:p>
      </dsp:txBody>
      <dsp:txXfrm>
        <a:off x="4679843" y="2391453"/>
        <a:ext cx="1293170" cy="1293170"/>
      </dsp:txXfrm>
    </dsp:sp>
    <dsp:sp modelId="{E01390AC-F624-43B8-B435-D18602574514}">
      <dsp:nvSpPr>
        <dsp:cNvPr id="0" name=""/>
        <dsp:cNvSpPr/>
      </dsp:nvSpPr>
      <dsp:spPr>
        <a:xfrm rot="3857143">
          <a:off x="3532884" y="3463282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3857143">
        <a:off x="3839991" y="3464058"/>
        <a:ext cx="32327" cy="32327"/>
      </dsp:txXfrm>
    </dsp:sp>
    <dsp:sp modelId="{920A42F5-DD3D-435B-938C-998FE0DACFA4}">
      <dsp:nvSpPr>
        <dsp:cNvPr id="0" name=""/>
        <dsp:cNvSpPr/>
      </dsp:nvSpPr>
      <dsp:spPr>
        <a:xfrm>
          <a:off x="3630374" y="3707446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shade val="51000"/>
                <a:satMod val="130000"/>
              </a:schemeClr>
            </a:gs>
            <a:gs pos="80000">
              <a:schemeClr val="accent2">
                <a:hueOff val="9504421"/>
                <a:satOff val="-18343"/>
                <a:lumOff val="-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國防部</a:t>
          </a:r>
          <a:endParaRPr lang="zh-TW" altLang="en-US" sz="2800" b="1" kern="1200" dirty="0"/>
        </a:p>
      </dsp:txBody>
      <dsp:txXfrm>
        <a:off x="3630374" y="3707446"/>
        <a:ext cx="1293170" cy="1293170"/>
      </dsp:txXfrm>
    </dsp:sp>
    <dsp:sp modelId="{4B94D1A8-AE8F-47D7-A434-D7608529AC44}">
      <dsp:nvSpPr>
        <dsp:cNvPr id="0" name=""/>
        <dsp:cNvSpPr/>
      </dsp:nvSpPr>
      <dsp:spPr>
        <a:xfrm rot="6942857">
          <a:off x="2691275" y="3463282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6942857">
        <a:off x="2998382" y="3464058"/>
        <a:ext cx="32327" cy="32327"/>
      </dsp:txXfrm>
    </dsp:sp>
    <dsp:sp modelId="{70BC976C-E5BF-4924-B51A-BC4221EB332B}">
      <dsp:nvSpPr>
        <dsp:cNvPr id="0" name=""/>
        <dsp:cNvSpPr/>
      </dsp:nvSpPr>
      <dsp:spPr>
        <a:xfrm>
          <a:off x="1947156" y="3707446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12672561"/>
                <a:satOff val="-24457"/>
                <a:lumOff val="-3140"/>
                <a:alphaOff val="0"/>
                <a:shade val="51000"/>
                <a:satMod val="130000"/>
              </a:schemeClr>
            </a:gs>
            <a:gs pos="80000">
              <a:schemeClr val="accent2">
                <a:hueOff val="12672561"/>
                <a:satOff val="-24457"/>
                <a:lumOff val="-3140"/>
                <a:alphaOff val="0"/>
                <a:shade val="93000"/>
                <a:satMod val="130000"/>
              </a:schemeClr>
            </a:gs>
            <a:gs pos="100000">
              <a:schemeClr val="accent2">
                <a:hueOff val="12672561"/>
                <a:satOff val="-24457"/>
                <a:lumOff val="-31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航空站</a:t>
          </a:r>
          <a:endParaRPr lang="zh-TW" altLang="en-US" sz="2800" b="1" kern="1200" dirty="0"/>
        </a:p>
      </dsp:txBody>
      <dsp:txXfrm>
        <a:off x="1947156" y="3707446"/>
        <a:ext cx="1293170" cy="1293170"/>
      </dsp:txXfrm>
    </dsp:sp>
    <dsp:sp modelId="{162EC188-D48E-4EDD-B48B-4AD2120F821C}">
      <dsp:nvSpPr>
        <dsp:cNvPr id="0" name=""/>
        <dsp:cNvSpPr/>
      </dsp:nvSpPr>
      <dsp:spPr>
        <a:xfrm rot="10028571">
          <a:off x="2166541" y="2805286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10028571">
        <a:off x="2473647" y="2806062"/>
        <a:ext cx="32327" cy="32327"/>
      </dsp:txXfrm>
    </dsp:sp>
    <dsp:sp modelId="{7A48713B-926D-4B90-A7B1-56B191C3B080}">
      <dsp:nvSpPr>
        <dsp:cNvPr id="0" name=""/>
        <dsp:cNvSpPr/>
      </dsp:nvSpPr>
      <dsp:spPr>
        <a:xfrm>
          <a:off x="897686" y="2391453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15840701"/>
                <a:satOff val="-30572"/>
                <a:lumOff val="-3925"/>
                <a:alphaOff val="0"/>
                <a:shade val="51000"/>
                <a:satMod val="130000"/>
              </a:schemeClr>
            </a:gs>
            <a:gs pos="80000">
              <a:schemeClr val="accent2">
                <a:hueOff val="15840701"/>
                <a:satOff val="-30572"/>
                <a:lumOff val="-3925"/>
                <a:alphaOff val="0"/>
                <a:shade val="93000"/>
                <a:satMod val="130000"/>
              </a:schemeClr>
            </a:gs>
            <a:gs pos="100000">
              <a:schemeClr val="accent2">
                <a:hueOff val="15840701"/>
                <a:satOff val="-30572"/>
                <a:lumOff val="-39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總臺</a:t>
          </a:r>
          <a:endParaRPr lang="zh-TW" altLang="en-US" sz="2800" b="1" kern="1200" dirty="0"/>
        </a:p>
      </dsp:txBody>
      <dsp:txXfrm>
        <a:off x="897686" y="2391453"/>
        <a:ext cx="1293170" cy="1293170"/>
      </dsp:txXfrm>
    </dsp:sp>
    <dsp:sp modelId="{845D47C9-1B87-4F7F-834A-71287044D9CD}">
      <dsp:nvSpPr>
        <dsp:cNvPr id="0" name=""/>
        <dsp:cNvSpPr/>
      </dsp:nvSpPr>
      <dsp:spPr>
        <a:xfrm rot="13114286">
          <a:off x="2353816" y="1984778"/>
          <a:ext cx="646540" cy="33878"/>
        </a:xfrm>
        <a:custGeom>
          <a:avLst/>
          <a:gdLst/>
          <a:ahLst/>
          <a:cxnLst/>
          <a:rect l="0" t="0" r="0" b="0"/>
          <a:pathLst>
            <a:path>
              <a:moveTo>
                <a:pt x="0" y="16939"/>
              </a:moveTo>
              <a:lnTo>
                <a:pt x="646540" y="169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/>
        </a:p>
      </dsp:txBody>
      <dsp:txXfrm rot="13114286">
        <a:off x="2660923" y="1985553"/>
        <a:ext cx="32327" cy="32327"/>
      </dsp:txXfrm>
    </dsp:sp>
    <dsp:sp modelId="{C6EA5545-8D53-461C-86C6-F58EE4D75619}">
      <dsp:nvSpPr>
        <dsp:cNvPr id="0" name=""/>
        <dsp:cNvSpPr/>
      </dsp:nvSpPr>
      <dsp:spPr>
        <a:xfrm>
          <a:off x="1272238" y="750437"/>
          <a:ext cx="1293170" cy="1293170"/>
        </a:xfrm>
        <a:prstGeom prst="ellipse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shade val="51000"/>
                <a:satMod val="130000"/>
              </a:schemeClr>
            </a:gs>
            <a:gs pos="80000">
              <a:schemeClr val="accent2">
                <a:hueOff val="19008842"/>
                <a:satOff val="-36686"/>
                <a:lumOff val="-4710"/>
                <a:alphaOff val="0"/>
                <a:shade val="93000"/>
                <a:satMod val="13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其他   單位</a:t>
          </a:r>
          <a:endParaRPr lang="zh-TW" altLang="en-US" sz="2800" b="1" kern="1200" dirty="0"/>
        </a:p>
      </dsp:txBody>
      <dsp:txXfrm>
        <a:off x="1272238" y="750437"/>
        <a:ext cx="1293170" cy="1293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1" y="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54EA735-2BFC-46CD-A61B-00AC0F704118}" type="datetimeFigureOut">
              <a:rPr lang="zh-TW" altLang="en-US"/>
              <a:pPr>
                <a:defRPr/>
              </a:pPr>
              <a:t>2015/10/18</a:t>
            </a:fld>
            <a:endParaRPr lang="zh-TW" alt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1" y="937260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2CF28A5-B3CC-49A4-A8EE-D3E8ECA22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938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1"/>
            <a:ext cx="5389563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701702-A4E4-4C1C-B5E4-BEC26F6028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2204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01702-A4E4-4C1C-B5E4-BEC26F60285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345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2/17</a:t>
            </a:r>
            <a:r>
              <a:rPr lang="zh-TW" altLang="en-US" dirty="0" smtClean="0"/>
              <a:t>原需求</a:t>
            </a:r>
            <a:r>
              <a:rPr lang="en-US" altLang="zh-TW" dirty="0" smtClean="0"/>
              <a:t>C130</a:t>
            </a:r>
            <a:r>
              <a:rPr lang="zh-TW" altLang="en-US" dirty="0" smtClean="0"/>
              <a:t>臺北</a:t>
            </a:r>
            <a:r>
              <a:rPr lang="en-US" altLang="zh-TW" dirty="0" smtClean="0"/>
              <a:t>-</a:t>
            </a:r>
            <a:r>
              <a:rPr lang="zh-TW" altLang="en-US" dirty="0" smtClean="0"/>
              <a:t>金門</a:t>
            </a:r>
            <a:r>
              <a:rPr lang="en-US" altLang="zh-TW" dirty="0" smtClean="0"/>
              <a:t>6</a:t>
            </a:r>
            <a:r>
              <a:rPr lang="zh-TW" altLang="en-US" dirty="0" smtClean="0"/>
              <a:t>架次、金門</a:t>
            </a:r>
            <a:r>
              <a:rPr lang="en-US" altLang="zh-TW" dirty="0" smtClean="0"/>
              <a:t>-</a:t>
            </a:r>
            <a:r>
              <a:rPr lang="zh-TW" altLang="en-US" dirty="0" smtClean="0"/>
              <a:t>臺北</a:t>
            </a:r>
            <a:r>
              <a:rPr lang="en-US" altLang="zh-TW" dirty="0" smtClean="0"/>
              <a:t>6</a:t>
            </a:r>
            <a:r>
              <a:rPr lang="zh-TW" altLang="en-US" dirty="0" smtClean="0"/>
              <a:t>架次、金門</a:t>
            </a:r>
            <a:r>
              <a:rPr lang="en-US" altLang="zh-TW" dirty="0" smtClean="0"/>
              <a:t>-</a:t>
            </a:r>
            <a:r>
              <a:rPr lang="zh-TW" altLang="en-US" dirty="0" smtClean="0"/>
              <a:t>高雄</a:t>
            </a:r>
            <a:r>
              <a:rPr lang="en-US" altLang="zh-TW" dirty="0" smtClean="0"/>
              <a:t>2</a:t>
            </a:r>
            <a:r>
              <a:rPr lang="zh-TW" altLang="en-US" dirty="0" smtClean="0"/>
              <a:t>架次；惟後來金門往高雄仍有需求，最後金門</a:t>
            </a:r>
            <a:r>
              <a:rPr lang="en-US" altLang="zh-TW" dirty="0" smtClean="0"/>
              <a:t>-</a:t>
            </a:r>
            <a:r>
              <a:rPr lang="zh-TW" altLang="en-US" dirty="0" smtClean="0"/>
              <a:t>臺北末</a:t>
            </a:r>
            <a:r>
              <a:rPr lang="en-US" altLang="zh-TW" dirty="0" smtClean="0"/>
              <a:t>2</a:t>
            </a:r>
            <a:r>
              <a:rPr lang="zh-TW" altLang="en-US" dirty="0" smtClean="0"/>
              <a:t>架次修正為往高雄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1114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01702-A4E4-4C1C-B5E4-BEC26F602854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8215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6376988"/>
            <a:ext cx="9144000" cy="0"/>
          </a:xfrm>
          <a:prstGeom prst="line">
            <a:avLst/>
          </a:prstGeom>
          <a:noFill/>
          <a:ln w="6350">
            <a:solidFill>
              <a:srgbClr val="6E6E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gray">
          <a:xfrm>
            <a:off x="0" y="762000"/>
            <a:ext cx="9144000" cy="5105400"/>
          </a:xfrm>
          <a:prstGeom prst="rect">
            <a:avLst/>
          </a:prstGeom>
          <a:solidFill>
            <a:srgbClr val="6399A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endParaRPr lang="zh-HK" altLang="zh-HK" noProof="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zh-HK" altLang="zh-HK" noProof="0" smtClean="0"/>
          </a:p>
        </p:txBody>
      </p:sp>
    </p:spTree>
    <p:extLst>
      <p:ext uri="{BB962C8B-B14F-4D97-AF65-F5344CB8AC3E}">
        <p14:creationId xmlns="" xmlns:p14="http://schemas.microsoft.com/office/powerpoint/2010/main" val="22827164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263845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2388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2388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3242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179542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652724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383727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7946348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732815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829398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4518738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06698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4092575" y="6548438"/>
            <a:ext cx="958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0" hangingPunct="0"/>
            <a:r>
              <a:rPr kumimoji="0" lang="de-DE" altLang="de-DE" sz="1000">
                <a:solidFill>
                  <a:srgbClr val="000000"/>
                </a:solidFill>
              </a:rPr>
              <a:t>- </a:t>
            </a:r>
            <a:fld id="{F83B0893-BD73-405B-8BC4-90210266CA4A}" type="slidenum">
              <a:rPr kumimoji="0" lang="de-DE" altLang="de-DE" sz="1000">
                <a:solidFill>
                  <a:srgbClr val="000000"/>
                </a:solidFill>
              </a:rPr>
              <a:pPr algn="ctr" eaLnBrk="0" hangingPunct="0"/>
              <a:t>‹#›</a:t>
            </a:fld>
            <a:r>
              <a:rPr kumimoji="0" lang="de-DE" altLang="de-DE" sz="1000">
                <a:solidFill>
                  <a:srgbClr val="000000"/>
                </a:solidFill>
              </a:rPr>
              <a:t> -</a:t>
            </a:r>
            <a:endParaRPr kumimoji="0" lang="de-DE" altLang="de-DE" sz="1000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08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zh-TW" altLang="en-US"/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0" y="6376988"/>
            <a:ext cx="9144000" cy="0"/>
          </a:xfrm>
          <a:prstGeom prst="line">
            <a:avLst/>
          </a:prstGeom>
          <a:noFill/>
          <a:ln w="6350">
            <a:solidFill>
              <a:srgbClr val="6E6E6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zh-TW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飛航服務總臺</a:t>
            </a:r>
            <a:r>
              <a:rPr lang="en-US" altLang="zh-TW" smtClean="0"/>
              <a:t>‧</a:t>
            </a:r>
            <a:r>
              <a:rPr lang="zh-TW" altLang="en-US" smtClean="0"/>
              <a:t>飛航業務室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3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48438"/>
            <a:ext cx="1800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Arial" charset="0"/>
                <a:ea typeface="文鼎中黑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0" y="6548438"/>
            <a:ext cx="3598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Arial" charset="0"/>
                <a:ea typeface="文鼎中黑" pitchFamily="49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1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Arial" charset="0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9aa58a3202d5b3540ebdd842301f11d3_1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692696"/>
            <a:ext cx="9144000" cy="561662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</p:spPr>
      </p:pic>
      <p:sp>
        <p:nvSpPr>
          <p:cNvPr id="4" name="矩形 3"/>
          <p:cNvSpPr/>
          <p:nvPr/>
        </p:nvSpPr>
        <p:spPr>
          <a:xfrm>
            <a:off x="179512" y="134076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航空氣象客製化服務</a:t>
            </a:r>
            <a: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</a:t>
            </a:r>
            <a:b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連續假期疏運預報</a:t>
            </a:r>
            <a: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及颱風警報服務</a:t>
            </a:r>
            <a:endParaRPr lang="zh-TW" alt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副標題 3"/>
          <p:cNvSpPr txBox="1">
            <a:spLocks/>
          </p:cNvSpPr>
          <p:nvPr/>
        </p:nvSpPr>
        <p:spPr>
          <a:xfrm>
            <a:off x="1475656" y="4077072"/>
            <a:ext cx="6400800" cy="19442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飛航服務總臺</a:t>
            </a: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吳國榮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zh-TW" sz="3600" b="1" i="0" u="none" strike="noStrike" kern="0" spc="300" normalizeH="0" baseline="0" noProof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2015.10.19</a:t>
            </a:r>
            <a:endParaRPr kumimoji="1" lang="en-US" altLang="zh-TW" sz="3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>
                <a:alpha val="95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03648" y="0"/>
            <a:ext cx="6192688" cy="692696"/>
            <a:chOff x="158" y="3294"/>
            <a:chExt cx="2404" cy="395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95536" y="1628800"/>
            <a:ext cx="3744416" cy="4282939"/>
          </a:xfrm>
          <a:prstGeom prst="roundRect">
            <a:avLst>
              <a:gd name="adj" fmla="val 7542"/>
            </a:avLst>
          </a:prstGeom>
          <a:gradFill rotWithShape="1">
            <a:gsLst>
              <a:gs pos="0">
                <a:srgbClr val="70D070"/>
              </a:gs>
              <a:gs pos="100000">
                <a:srgbClr val="70D070">
                  <a:gamma/>
                  <a:tint val="50980"/>
                  <a:invGamma/>
                </a:srgbClr>
              </a:gs>
            </a:gsLst>
            <a:lin ang="5400000" scaled="1"/>
          </a:gradFill>
          <a:ln w="3810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tIns="180000"/>
          <a:lstStyle/>
          <a:p>
            <a:r>
              <a:rPr lang="zh-TW" altLang="zh-TW" sz="28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提供連續假日期間各機場之天氣預報，供</a:t>
            </a:r>
            <a:r>
              <a:rPr lang="zh-TW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民用航空局各組室、各航空站、飛航服務總臺各航管單位及航空公司</a:t>
            </a:r>
            <a:r>
              <a:rPr lang="zh-TW" altLang="zh-TW" sz="28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作為擬定疏運旅客備案計畫參考使用。</a:t>
            </a:r>
            <a:endParaRPr lang="ja-JP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419600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068960"/>
            <a:ext cx="1008112" cy="5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弧形接點 18"/>
          <p:cNvCxnSpPr/>
          <p:nvPr/>
        </p:nvCxnSpPr>
        <p:spPr>
          <a:xfrm>
            <a:off x="6588224" y="1988840"/>
            <a:ext cx="864096" cy="792088"/>
          </a:xfrm>
          <a:prstGeom prst="curvedConnector3">
            <a:avLst>
              <a:gd name="adj1" fmla="val 100291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44824"/>
            <a:ext cx="10323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403648" y="0"/>
            <a:ext cx="6192688" cy="692696"/>
            <a:chOff x="158" y="3294"/>
            <a:chExt cx="2404" cy="395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283968" y="764704"/>
            <a:ext cx="4680769" cy="28776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9D9DFF"/>
              </a:gs>
              <a:gs pos="100000">
                <a:srgbClr val="6666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FFFF00"/>
                </a:solidFill>
                <a:ea typeface="標楷體" pitchFamily="65" charset="-120"/>
              </a:rPr>
              <a:t>民航局「中秋節</a:t>
            </a:r>
            <a:r>
              <a:rPr lang="zh-TW" altLang="en-US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連續假期航空疏運計畫」</a:t>
            </a:r>
            <a:endParaRPr lang="zh-TW" altLang="zh-TW" sz="2000" dirty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627784" y="5229200"/>
            <a:ext cx="1944216" cy="720080"/>
          </a:xfrm>
          <a:prstGeom prst="ellipse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76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67544" y="2204864"/>
            <a:ext cx="5688632" cy="4104456"/>
            <a:chOff x="476" y="794"/>
            <a:chExt cx="4763" cy="3271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476" y="799"/>
              <a:ext cx="2268" cy="1588"/>
              <a:chOff x="476" y="799"/>
              <a:chExt cx="2268" cy="1588"/>
            </a:xfrm>
          </p:grpSpPr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476" y="845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F7C1C1"/>
                  </a:gs>
                  <a:gs pos="100000">
                    <a:srgbClr val="F7C1C1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局及相關組室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航空站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管制單位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航空公司</a:t>
                </a:r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703" y="799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電話傳真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2971" y="2472"/>
              <a:ext cx="2268" cy="1593"/>
              <a:chOff x="2971" y="2472"/>
              <a:chExt cx="2268" cy="1593"/>
            </a:xfrm>
          </p:grpSpPr>
          <p:sp>
            <p:nvSpPr>
              <p:cNvPr id="21" name="Oval 8"/>
              <p:cNvSpPr>
                <a:spLocks noChangeArrowheads="1"/>
              </p:cNvSpPr>
              <p:nvPr/>
            </p:nvSpPr>
            <p:spPr bwMode="auto">
              <a:xfrm>
                <a:off x="2971" y="2523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F0B590"/>
                  </a:gs>
                  <a:gs pos="100000">
                    <a:srgbClr val="F0B590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航空氣象服務網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auto">
              <a:xfrm>
                <a:off x="3211" y="2472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5A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24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WWW</a:t>
                </a:r>
                <a:endParaRPr lang="en-US" altLang="ja-JP" sz="24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476" y="2478"/>
              <a:ext cx="2268" cy="1587"/>
              <a:chOff x="476" y="2478"/>
              <a:chExt cx="2268" cy="1587"/>
            </a:xfrm>
          </p:grpSpPr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476" y="2523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90F090"/>
                  </a:gs>
                  <a:gs pos="100000">
                    <a:srgbClr val="90F090">
                      <a:gamma/>
                      <a:shade val="69804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局長及各組室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總臺相關長官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承辦疏運人員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0" name="AutoShape 12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487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電子郵件</a:t>
                </a:r>
                <a:endParaRPr lang="en-US" altLang="ja-JP" sz="2400" dirty="0" smtClean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2971" y="794"/>
              <a:ext cx="2268" cy="1593"/>
              <a:chOff x="2971" y="794"/>
              <a:chExt cx="2268" cy="1593"/>
            </a:xfrm>
          </p:grpSpPr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971" y="845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A0A0E0"/>
                  </a:gs>
                  <a:gs pos="100000">
                    <a:srgbClr val="A0A0E0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b"/>
              <a:lstStyle/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局長及各組室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總臺相關長官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承辦疏運人員</a:t>
                </a:r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>
                <a:off x="3211" y="794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48487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簡訊通報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</p:grp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611560" y="1052736"/>
            <a:ext cx="7848872" cy="791468"/>
          </a:xfrm>
          <a:prstGeom prst="bevel">
            <a:avLst>
              <a:gd name="adj" fmla="val 6829"/>
            </a:avLst>
          </a:prstGeom>
          <a:solidFill>
            <a:srgbClr val="66CCFF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發布方式：疏運期間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開始前一日至結束前一日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，每日中午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520825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及晚上供應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次。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420888"/>
            <a:ext cx="2520280" cy="3384376"/>
          </a:xfrm>
          <a:prstGeom prst="rect">
            <a:avLst/>
          </a:prstGeom>
        </p:spPr>
      </p:pic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1331640" y="0"/>
            <a:ext cx="6192688" cy="692696"/>
            <a:chOff x="158" y="3294"/>
            <a:chExt cx="2404" cy="395"/>
          </a:xfrm>
        </p:grpSpPr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16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178151544"/>
              </p:ext>
            </p:extLst>
          </p:nvPr>
        </p:nvGraphicFramePr>
        <p:xfrm>
          <a:off x="0" y="1556792"/>
          <a:ext cx="5316647" cy="319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5436096" y="1052736"/>
            <a:ext cx="3456384" cy="511256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疏運計畫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indent="-180975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計畫：航空公司增開航班及改調派大型機協助疏運旅客。</a:t>
            </a:r>
          </a:p>
          <a:p>
            <a:pPr marL="180975" indent="-180975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計畫：啟動海空聯運機制，協調航港局增開專船疏運旅客。</a:t>
            </a:r>
          </a:p>
          <a:p>
            <a:pPr marL="180975" indent="-180975"/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計畫：協調國防部派遣軍用運輸機或租民船協助疏運旅客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180975" indent="-180975" algn="r"/>
            <a:endParaRPr lang="en-US" altLang="zh-TW" dirty="0" smtClean="0"/>
          </a:p>
          <a:p>
            <a:pPr marL="1077913" indent="-452438" algn="r"/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機場暫停起降期間旅客疏運緊急應變機制</a:t>
            </a:r>
            <a:endParaRPr lang="zh-TW" altLang="en-US" dirty="0">
              <a:solidFill>
                <a:schemeClr val="tx2"/>
              </a:solidFill>
            </a:endParaRPr>
          </a:p>
        </p:txBody>
      </p:sp>
      <p:sp>
        <p:nvSpPr>
          <p:cNvPr id="11" name="Rectangle 22" descr="紙ふぶき (大)"/>
          <p:cNvSpPr>
            <a:spLocks noChangeArrowheads="1"/>
          </p:cNvSpPr>
          <p:nvPr/>
        </p:nvSpPr>
        <p:spPr bwMode="auto">
          <a:xfrm>
            <a:off x="107504" y="5805264"/>
            <a:ext cx="2592288" cy="432247"/>
          </a:xfrm>
          <a:prstGeom prst="rect">
            <a:avLst/>
          </a:prstGeom>
          <a:pattFill prst="lgConfetti">
            <a:fgClr>
              <a:srgbClr val="CCFF99"/>
            </a:fgClr>
            <a:bgClr>
              <a:srgbClr val="00CC66"/>
            </a:bgClr>
          </a:patt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資料提供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民航局空運組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75656" y="0"/>
            <a:ext cx="6192688" cy="692696"/>
            <a:chOff x="158" y="3294"/>
            <a:chExt cx="2404" cy="395"/>
          </a:xfrm>
        </p:grpSpPr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786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7"/>
          <p:cNvSpPr txBox="1">
            <a:spLocks/>
          </p:cNvSpPr>
          <p:nvPr/>
        </p:nvSpPr>
        <p:spPr>
          <a:xfrm>
            <a:off x="467544" y="980728"/>
            <a:ext cx="6192688" cy="61426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2015</a:t>
            </a:r>
            <a:r>
              <a:rPr lang="zh-TW" altLang="en-US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年春節疏運</a:t>
            </a:r>
            <a:r>
              <a:rPr lang="en-US" altLang="zh-TW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案例分享</a:t>
            </a:r>
            <a:r>
              <a:rPr lang="en-US" altLang="zh-TW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:</a:t>
            </a:r>
            <a:r>
              <a:rPr lang="zh-TW" altLang="en-US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金門疏運</a:t>
            </a:r>
            <a:r>
              <a:rPr lang="en-US" altLang="zh-TW" sz="2800" cap="all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  <a:endParaRPr lang="zh-TW" altLang="en-US" sz="2800" cap="all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1654066"/>
              </p:ext>
            </p:extLst>
          </p:nvPr>
        </p:nvGraphicFramePr>
        <p:xfrm>
          <a:off x="1187624" y="2154677"/>
          <a:ext cx="7128797" cy="30681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  <a:gridCol w="548369"/>
              </a:tblGrid>
              <a:tr h="12436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13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14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15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16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17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18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19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20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21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22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23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</a:t>
                      </a:r>
                      <a:r>
                        <a:rPr lang="en-US" altLang="zh-TW" dirty="0" smtClean="0"/>
                        <a:t>24</a:t>
                      </a:r>
                    </a:p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82808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星期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六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三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四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五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六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99649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農曆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廿五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廿六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廿七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廿八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廿九</a:t>
                      </a:r>
                      <a:endParaRPr lang="zh-TW" altLang="en-US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除夕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初一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初二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初三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初四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初五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初六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366" name="文字方塊 11"/>
          <p:cNvSpPr txBox="1">
            <a:spLocks noChangeArrowheads="1"/>
          </p:cNvSpPr>
          <p:nvPr/>
        </p:nvSpPr>
        <p:spPr bwMode="auto">
          <a:xfrm>
            <a:off x="3923928" y="5229200"/>
            <a:ext cx="12049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往離島尖峰</a:t>
            </a:r>
          </a:p>
        </p:txBody>
      </p:sp>
      <p:sp>
        <p:nvSpPr>
          <p:cNvPr id="15367" name="文字方塊 12"/>
          <p:cNvSpPr txBox="1">
            <a:spLocks noChangeArrowheads="1"/>
          </p:cNvSpPr>
          <p:nvPr/>
        </p:nvSpPr>
        <p:spPr bwMode="auto">
          <a:xfrm>
            <a:off x="5652120" y="5229200"/>
            <a:ext cx="919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rPr>
              <a:t>雙向尖峰</a:t>
            </a:r>
          </a:p>
        </p:txBody>
      </p:sp>
      <p:sp>
        <p:nvSpPr>
          <p:cNvPr id="15368" name="文字方塊 13"/>
          <p:cNvSpPr txBox="1">
            <a:spLocks noChangeArrowheads="1"/>
          </p:cNvSpPr>
          <p:nvPr/>
        </p:nvSpPr>
        <p:spPr bwMode="auto">
          <a:xfrm>
            <a:off x="6876256" y="5229200"/>
            <a:ext cx="1241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往本島尖峰</a:t>
            </a:r>
          </a:p>
        </p:txBody>
      </p:sp>
      <p:sp>
        <p:nvSpPr>
          <p:cNvPr id="15" name="標題 7"/>
          <p:cNvSpPr txBox="1">
            <a:spLocks/>
          </p:cNvSpPr>
          <p:nvPr/>
        </p:nvSpPr>
        <p:spPr>
          <a:xfrm>
            <a:off x="785813" y="1571625"/>
            <a:ext cx="6705600" cy="438150"/>
          </a:xfrm>
          <a:prstGeom prst="rect">
            <a:avLst/>
          </a:prstGeom>
        </p:spPr>
        <p:txBody>
          <a:bodyPr anchor="ctr"/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疏</a:t>
            </a: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運期間</a:t>
            </a:r>
          </a:p>
        </p:txBody>
      </p:sp>
      <p:sp>
        <p:nvSpPr>
          <p:cNvPr id="16" name="標題 7"/>
          <p:cNvSpPr txBox="1">
            <a:spLocks/>
          </p:cNvSpPr>
          <p:nvPr/>
        </p:nvSpPr>
        <p:spPr>
          <a:xfrm>
            <a:off x="755576" y="5517232"/>
            <a:ext cx="7920880" cy="1000125"/>
          </a:xfrm>
          <a:prstGeom prst="rect">
            <a:avLst/>
          </a:prstGeom>
        </p:spPr>
        <p:txBody>
          <a:bodyPr anchor="ctr"/>
          <a:lstStyle/>
          <a:p>
            <a:pPr marL="457200" indent="-457200" eaLnBrk="1" fontAlgn="auto" hangingPunct="1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疏運重點航線：離島航線，其中澎湖、金門、馬祖為春節管制航線</a:t>
            </a:r>
          </a:p>
        </p:txBody>
      </p:sp>
      <p:sp>
        <p:nvSpPr>
          <p:cNvPr id="20" name="矩形 19"/>
          <p:cNvSpPr/>
          <p:nvPr/>
        </p:nvSpPr>
        <p:spPr>
          <a:xfrm>
            <a:off x="3995936" y="2204864"/>
            <a:ext cx="1008112" cy="2999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580112" y="2204864"/>
            <a:ext cx="1068512" cy="29998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660232" y="2204864"/>
            <a:ext cx="1080120" cy="302433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1475656" y="0"/>
            <a:ext cx="6192688" cy="692696"/>
            <a:chOff x="158" y="3294"/>
            <a:chExt cx="2404" cy="395"/>
          </a:xfrm>
        </p:grpSpPr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9935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5760640"/>
          </a:xfrm>
        </p:spPr>
        <p:txBody>
          <a:bodyPr>
            <a:noAutofit/>
          </a:bodyPr>
          <a:lstStyle/>
          <a:p>
            <a:pPr marL="274320" lvl="1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2/16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放假前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啟動疏運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A+B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</a:p>
          <a:p>
            <a:pPr marL="719138" lvl="2" indent="-35401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根據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2/15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疏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運期間天氣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預報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顯示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2/16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金門機場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天氣於最低起降標準起伏不定，為因應疏運需求，已先協調航空公司預備運能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0530L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霧鎖金門，經洽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氣象中心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表示天氣不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穩定，為於開場時航機可立刻投入疏運，於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0930L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預先協調航空公司預備加開班機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1004L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恢復起降時，立即啟動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，本島計有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架次航班離場赴金門，惟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1140L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又因濃霧導致金門機場關場，致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架次原機折返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後經洽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氣象中心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表示當日開場機會不高，因有大量已訂位旅客滯留且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(17)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亦會有大量旅客湧入，為儘速疏解航站壓力，於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1230L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啟動疏運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，並由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各航站調查旅客搭船意願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2055L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集結完北中南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393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名旅客由臺中港出發往金門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考量仍有大量旅客滯留，雖研判金門開場機率不高，仍協調航空公司保留運能，金門機場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2009L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恢復起降時，得以立即啟動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，加開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架次加班機疏運旅客，疏解松山站壓力，未造成旅客抱怨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75656" y="0"/>
            <a:ext cx="6192688" cy="692696"/>
            <a:chOff x="158" y="3294"/>
            <a:chExt cx="2404" cy="395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Rectangle 22" descr="紙ふぶき (大)"/>
          <p:cNvSpPr>
            <a:spLocks noChangeArrowheads="1"/>
          </p:cNvSpPr>
          <p:nvPr/>
        </p:nvSpPr>
        <p:spPr bwMode="auto">
          <a:xfrm>
            <a:off x="6444208" y="6425753"/>
            <a:ext cx="2592288" cy="432247"/>
          </a:xfrm>
          <a:prstGeom prst="rect">
            <a:avLst/>
          </a:prstGeom>
          <a:pattFill prst="lgConfetti">
            <a:fgClr>
              <a:srgbClr val="CCFF99"/>
            </a:fgClr>
            <a:bgClr>
              <a:srgbClr val="00CC66"/>
            </a:bgClr>
          </a:patt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資料提供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民航局空運組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2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EA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052736"/>
            <a:ext cx="7200900" cy="5112568"/>
          </a:xfrm>
        </p:spPr>
        <p:txBody>
          <a:bodyPr>
            <a:normAutofit fontScale="77500" lnSpcReduction="20000"/>
          </a:bodyPr>
          <a:lstStyle/>
          <a:p>
            <a:pPr marL="274320" lvl="1">
              <a:spcBef>
                <a:spcPts val="1800"/>
              </a:spcBef>
              <a:buFont typeface="Wingdings" panose="05000000000000000000" pitchFamily="2" charset="2"/>
              <a:buChar char="n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除夕前一天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(2/17)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啟動疏運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</a:p>
          <a:p>
            <a:pPr marL="719138" lvl="2" indent="-354013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2/16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霧鎖金門，雖已啟動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A+B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計畫，然預判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2/17(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除夕前一日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機場會湧現大量返鄉人潮，另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2/16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小三通航班取消大部分班次，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預判金門站亦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將有大量小三通旅客湧入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氣象預報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資料，金門機場整日均可正常起降航班，經評估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民航機運能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無法及時疏運旅客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為使民眾儘早返鄉，爰於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2/16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即請軍方預置南北各二架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C-130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運輸機待命，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2/17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一早就啟動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疏運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，南北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C130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同時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出動，俾可執行較多趟飛航任務，順利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完成疏運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719138" lvl="2" indent="-354013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altLang="zh-TW" sz="2400" dirty="0" smtClean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475656" y="0"/>
            <a:ext cx="6192688" cy="692696"/>
            <a:chOff x="158" y="3294"/>
            <a:chExt cx="2404" cy="395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0" name="Rectangle 22" descr="紙ふぶき (大)"/>
          <p:cNvSpPr>
            <a:spLocks noChangeArrowheads="1"/>
          </p:cNvSpPr>
          <p:nvPr/>
        </p:nvSpPr>
        <p:spPr bwMode="auto">
          <a:xfrm>
            <a:off x="6444208" y="5805264"/>
            <a:ext cx="2592288" cy="432247"/>
          </a:xfrm>
          <a:prstGeom prst="rect">
            <a:avLst/>
          </a:prstGeom>
          <a:pattFill prst="lgConfetti">
            <a:fgClr>
              <a:srgbClr val="CCFF99"/>
            </a:fgClr>
            <a:bgClr>
              <a:srgbClr val="00CC66"/>
            </a:bgClr>
          </a:patt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資料提供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民航局空運組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178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467544" y="1268760"/>
            <a:ext cx="8280920" cy="4320480"/>
            <a:chOff x="467544" y="1052736"/>
            <a:chExt cx="8280920" cy="4320480"/>
          </a:xfrm>
        </p:grpSpPr>
        <p:pic>
          <p:nvPicPr>
            <p:cNvPr id="10" name="圖片 9" descr="疏運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052736"/>
              <a:ext cx="8280920" cy="4320480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1" name="圖片 10" descr="b03a00_p_03_0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2420888"/>
              <a:ext cx="2738392" cy="1728192"/>
            </a:xfrm>
            <a:prstGeom prst="rect">
              <a:avLst/>
            </a:prstGeom>
          </p:spPr>
        </p:pic>
      </p:grp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156176" y="5733256"/>
            <a:ext cx="2880320" cy="576064"/>
          </a:xfrm>
          <a:prstGeom prst="bevel">
            <a:avLst>
              <a:gd name="adj" fmla="val 6829"/>
            </a:avLst>
          </a:prstGeom>
          <a:solidFill>
            <a:srgbClr val="9999FF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日中國時報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31640" y="0"/>
            <a:ext cx="6192688" cy="692696"/>
            <a:chOff x="158" y="3294"/>
            <a:chExt cx="2404" cy="395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248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395536" y="908720"/>
            <a:ext cx="8551192" cy="5120119"/>
            <a:chOff x="395536" y="1340768"/>
            <a:chExt cx="8551192" cy="5120119"/>
          </a:xfrm>
        </p:grpSpPr>
        <p:graphicFrame>
          <p:nvGraphicFramePr>
            <p:cNvPr id="9" name="資料庫圖表 8"/>
            <p:cNvGraphicFramePr/>
            <p:nvPr>
              <p:extLst>
                <p:ext uri="{D42A27DB-BD31-4B8C-83A1-F6EECF244321}">
                  <p14:modId xmlns:p14="http://schemas.microsoft.com/office/powerpoint/2010/main" xmlns="" val="2498962263"/>
                </p:ext>
              </p:extLst>
            </p:nvPr>
          </p:nvGraphicFramePr>
          <p:xfrm>
            <a:off x="1475656" y="1412776"/>
            <a:ext cx="6870701" cy="5020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文字方塊 12"/>
            <p:cNvSpPr txBox="1"/>
            <p:nvPr/>
          </p:nvSpPr>
          <p:spPr>
            <a:xfrm>
              <a:off x="5364088" y="1340768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統籌調度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660232" y="1628800"/>
              <a:ext cx="226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運能提供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訂位情形資訊提供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524328" y="3933056"/>
              <a:ext cx="142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協調船運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6444208" y="5445224"/>
              <a:ext cx="142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調派軍機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83568" y="5445224"/>
              <a:ext cx="29523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回報機場旅客候補情形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評估啟動疏運計畫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配合辦理疏運有關事項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83568" y="3861048"/>
              <a:ext cx="15841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/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航管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  <a:p>
              <a:pPr marL="177800" indent="-177800"/>
              <a:r>
                <a:rPr lang="zh-TW" altLang="en-US" sz="24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氣象預報</a:t>
              </a:r>
              <a:endParaRPr lang="zh-TW" alt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95536" y="213285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 smtClean="0">
                  <a:latin typeface="標楷體" pitchFamily="65" charset="-120"/>
                  <a:ea typeface="標楷體" pitchFamily="65" charset="-120"/>
                </a:rPr>
                <a:t>航警局、觀光局、縣政府、民意代表</a:t>
              </a:r>
              <a:endParaRPr lang="zh-TW" altLang="en-US" sz="2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8" name="Rectangle 22" descr="紙ふぶき (大)"/>
          <p:cNvSpPr>
            <a:spLocks noChangeArrowheads="1"/>
          </p:cNvSpPr>
          <p:nvPr/>
        </p:nvSpPr>
        <p:spPr bwMode="auto">
          <a:xfrm>
            <a:off x="6444208" y="5877272"/>
            <a:ext cx="2592288" cy="432247"/>
          </a:xfrm>
          <a:prstGeom prst="rect">
            <a:avLst/>
          </a:prstGeom>
          <a:pattFill prst="lgConfetti">
            <a:fgClr>
              <a:srgbClr val="CCFF99"/>
            </a:fgClr>
            <a:bgClr>
              <a:srgbClr val="00CC66"/>
            </a:bgClr>
          </a:patt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資料提供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民航局空運組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547664" y="0"/>
            <a:ext cx="6192688" cy="692696"/>
            <a:chOff x="158" y="3294"/>
            <a:chExt cx="2404" cy="395"/>
          </a:xfrm>
        </p:grpSpPr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65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899592" y="1412776"/>
            <a:ext cx="7560840" cy="38884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D9DFF"/>
              </a:gs>
              <a:gs pos="100000">
                <a:srgbClr val="CCFFCC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9D9DFF"/>
            </a:extrusionClr>
          </a:sp3d>
        </p:spPr>
        <p:txBody>
          <a:bodyPr wrap="none" anchor="ctr">
            <a:flatTx/>
          </a:bodyPr>
          <a:lstStyle/>
          <a:p>
            <a:pPr marL="0" lvl="1" algn="ctr">
              <a:spcBef>
                <a:spcPts val="1200"/>
              </a:spcBef>
            </a:pPr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algn="ctr">
              <a:spcBef>
                <a:spcPts val="1200"/>
              </a:spcBef>
            </a:pPr>
            <a:r>
              <a:rPr lang="zh-TW" altLang="en-US" sz="44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疏運成功關鍵：</a:t>
            </a:r>
            <a:endParaRPr lang="en-US" altLang="zh-TW" sz="44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algn="ctr"/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zh-TW" altLang="en-US" sz="40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適當時間啟動適當疏運計畫</a:t>
            </a:r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>
              <a:buFont typeface="Wingdings" pitchFamily="2" charset="2"/>
              <a:buChar char="ü"/>
            </a:pPr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zh-TW" altLang="en-US" sz="40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提供即時性與準確性天氣預報</a:t>
            </a:r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/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>
              <a:buFont typeface="Wingdings" pitchFamily="2" charset="2"/>
              <a:buChar char="ü"/>
            </a:pPr>
            <a:endParaRPr lang="en-US" altLang="zh-TW" sz="4000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03648" y="0"/>
            <a:ext cx="6192688" cy="692696"/>
            <a:chOff x="158" y="3294"/>
            <a:chExt cx="2404" cy="395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大  綱</a:t>
            </a:r>
            <a:endParaRPr lang="ja-JP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7664" y="908720"/>
            <a:ext cx="6408712" cy="5113337"/>
            <a:chOff x="385" y="799"/>
            <a:chExt cx="1905" cy="3221"/>
          </a:xfrm>
        </p:grpSpPr>
        <p:sp>
          <p:nvSpPr>
            <p:cNvPr id="183301" name="AutoShape 5"/>
            <p:cNvSpPr>
              <a:spLocks noChangeArrowheads="1"/>
            </p:cNvSpPr>
            <p:nvPr/>
          </p:nvSpPr>
          <p:spPr bwMode="auto">
            <a:xfrm rot="5400000">
              <a:off x="884" y="2614"/>
              <a:ext cx="907" cy="1905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10800000" vert="eaVert" lIns="90000" anchor="ctr"/>
            <a:lstStyle/>
            <a:p>
              <a:pPr algn="ctr"/>
              <a:r>
                <a:rPr lang="zh-TW" altLang="en-US" sz="4800" dirty="0" smtClean="0">
                  <a:ea typeface="標楷體" pitchFamily="65" charset="-120"/>
                </a:rPr>
                <a:t>結 語</a:t>
              </a:r>
              <a:endParaRPr lang="ja-JP" altLang="en-US" sz="4800" dirty="0">
                <a:ea typeface="標楷體" pitchFamily="65" charset="-120"/>
              </a:endParaRPr>
            </a:p>
          </p:txBody>
        </p:sp>
        <p:sp>
          <p:nvSpPr>
            <p:cNvPr id="183305" name="AutoShape 9"/>
            <p:cNvSpPr>
              <a:spLocks noChangeArrowheads="1"/>
            </p:cNvSpPr>
            <p:nvPr/>
          </p:nvSpPr>
          <p:spPr bwMode="auto">
            <a:xfrm rot="5400000">
              <a:off x="884" y="1842"/>
              <a:ext cx="907" cy="1905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10800000" vert="eaVert" lIns="90000" anchor="ctr"/>
            <a:lstStyle/>
            <a:p>
              <a:pPr algn="ctr"/>
              <a:r>
                <a:rPr lang="zh-TW" alt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itchFamily="65" charset="-120"/>
                </a:rPr>
                <a:t>颱風</a:t>
              </a:r>
              <a:r>
                <a:rPr lang="zh-TW" alt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itchFamily="65" charset="-120"/>
                </a:rPr>
                <a:t>警報</a:t>
              </a:r>
              <a:r>
                <a:rPr lang="zh-TW" alt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itchFamily="65" charset="-120"/>
                </a:rPr>
                <a:t>服務</a:t>
              </a:r>
              <a:endPara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endParaRPr>
            </a:p>
          </p:txBody>
        </p:sp>
        <p:sp>
          <p:nvSpPr>
            <p:cNvPr id="183309" name="AutoShape 13"/>
            <p:cNvSpPr>
              <a:spLocks noChangeArrowheads="1"/>
            </p:cNvSpPr>
            <p:nvPr/>
          </p:nvSpPr>
          <p:spPr bwMode="auto">
            <a:xfrm rot="5400000">
              <a:off x="884" y="1071"/>
              <a:ext cx="907" cy="1905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10800000" vert="eaVert" lIns="90000" anchor="ctr"/>
            <a:lstStyle/>
            <a:p>
              <a:pPr algn="ctr"/>
              <a:r>
                <a:rPr lang="zh-TW" alt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itchFamily="65" charset="-120"/>
                </a:rPr>
                <a:t>連續假期疏運預報</a:t>
              </a:r>
              <a:endPara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endParaRPr>
            </a:p>
          </p:txBody>
        </p:sp>
        <p:sp>
          <p:nvSpPr>
            <p:cNvPr id="183313" name="AutoShape 17"/>
            <p:cNvSpPr>
              <a:spLocks noChangeArrowheads="1"/>
            </p:cNvSpPr>
            <p:nvPr/>
          </p:nvSpPr>
          <p:spPr bwMode="auto">
            <a:xfrm rot="5400000">
              <a:off x="884" y="300"/>
              <a:ext cx="907" cy="1905"/>
            </a:xfrm>
            <a:prstGeom prst="homePlate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10800000" vert="eaVert" lIns="90000" anchor="ctr"/>
            <a:lstStyle/>
            <a:p>
              <a:pPr algn="ctr"/>
              <a:r>
                <a:rPr lang="zh-TW" alt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標楷體" pitchFamily="65" charset="-120"/>
                </a:rPr>
                <a:t>前 言</a:t>
              </a:r>
              <a:endParaRPr lang="ja-JP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3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99592" y="836712"/>
            <a:ext cx="7489825" cy="1655762"/>
            <a:chOff x="521" y="845"/>
            <a:chExt cx="4718" cy="1043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521" y="1008"/>
              <a:ext cx="4718" cy="880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70D070"/>
                </a:gs>
                <a:gs pos="100000">
                  <a:srgbClr val="70D070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algn="just" eaLnBrk="1" hangingPunct="1"/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凡發生或進入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15N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至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30N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、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113E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至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135E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範圍內之颱風</a:t>
              </a:r>
              <a:r>
                <a:rPr lang="en-US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均加強守視，每隔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6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小時發布颱風資料報告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(TYPH ADVISORY) </a:t>
              </a:r>
              <a:r>
                <a:rPr lang="en-US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，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提供飛航相關單位參考應用。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703" y="845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ea typeface="標楷體" pitchFamily="65" charset="-120"/>
                </a:rPr>
                <a:t>颱風作業時機</a:t>
              </a:r>
              <a:endParaRPr lang="en-US" altLang="ja-JP" sz="28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警報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 l="30778" t="34940" r="22428" b="15646"/>
          <a:stretch>
            <a:fillRect/>
          </a:stretch>
        </p:blipFill>
        <p:spPr bwMode="auto">
          <a:xfrm>
            <a:off x="2555776" y="2708920"/>
            <a:ext cx="4363599" cy="34563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矩形 7"/>
          <p:cNvSpPr>
            <a:spLocks noChangeArrowheads="1"/>
          </p:cNvSpPr>
          <p:nvPr/>
        </p:nvSpPr>
        <p:spPr bwMode="auto">
          <a:xfrm>
            <a:off x="7164288" y="2636912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30N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135E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164288" y="5733256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15N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135E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矩形 9"/>
          <p:cNvSpPr>
            <a:spLocks noChangeArrowheads="1"/>
          </p:cNvSpPr>
          <p:nvPr/>
        </p:nvSpPr>
        <p:spPr bwMode="auto">
          <a:xfrm>
            <a:off x="683568" y="2636912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30N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113E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矩形 10"/>
          <p:cNvSpPr>
            <a:spLocks noChangeArrowheads="1"/>
          </p:cNvSpPr>
          <p:nvPr/>
        </p:nvSpPr>
        <p:spPr bwMode="auto">
          <a:xfrm>
            <a:off x="755576" y="5661248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15N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113E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3" name="圖片 22" descr="2015KOPPU-101812_PTA_1_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429000"/>
            <a:ext cx="2743289" cy="2008684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6948264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2015.10.19.2000L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3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716016" y="1196752"/>
            <a:ext cx="4248472" cy="4968552"/>
            <a:chOff x="521" y="845"/>
            <a:chExt cx="2994" cy="272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21" y="1008"/>
              <a:ext cx="2994" cy="2559"/>
            </a:xfrm>
            <a:prstGeom prst="roundRect">
              <a:avLst>
                <a:gd name="adj" fmla="val 7542"/>
              </a:avLst>
            </a:prstGeom>
            <a:gradFill rotWithShape="1">
              <a:gsLst>
                <a:gs pos="0">
                  <a:srgbClr val="70D070"/>
                </a:gs>
                <a:gs pos="100000">
                  <a:srgbClr val="70D070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tIns="180000"/>
            <a:lstStyle/>
            <a:p>
              <a:pPr eaLnBrk="1" hangingPunct="1">
                <a:lnSpc>
                  <a:spcPct val="120000"/>
                </a:lnSpc>
              </a:pP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颱風暴風圈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八級風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</a:rPr>
                <a:t>何時到達或侵襲民航機場，分別有以下幾個颱風警報階段： 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未來</a:t>
              </a:r>
              <a:r>
                <a:rPr lang="en-US" altLang="zh-TW" sz="2400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24-36</a:t>
              </a:r>
              <a:r>
                <a:rPr lang="zh-TW" altLang="en-US" sz="2400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小時之間</a:t>
              </a:r>
              <a:r>
                <a:rPr lang="zh-TW" altLang="zh-TW" sz="2400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：</a:t>
              </a:r>
              <a:r>
                <a:rPr lang="en-US" altLang="zh-TW" sz="2400" b="1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W36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未來</a:t>
              </a:r>
              <a:r>
                <a:rPr lang="en-US" altLang="zh-TW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12-24</a:t>
              </a:r>
              <a:r>
                <a:rPr lang="zh-TW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小時之間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：</a:t>
              </a:r>
              <a:r>
                <a:rPr lang="en-US" altLang="zh-TW" sz="2400" b="1" dirty="0" smtClean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W24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未來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6-12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小時之間</a:t>
              </a:r>
              <a:r>
                <a:rPr lang="en-US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：</a:t>
              </a:r>
              <a:r>
                <a:rPr lang="zh-TW" altLang="en-US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</a:t>
              </a:r>
              <a:r>
                <a:rPr lang="en-US" altLang="zh-TW" sz="2400" b="1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W12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未來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6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小時之內</a:t>
              </a:r>
              <a:r>
                <a:rPr lang="en-US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：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　  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W06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颱風正在侵襲中</a:t>
              </a:r>
              <a:r>
                <a:rPr lang="en-US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：</a:t>
              </a:r>
              <a:r>
                <a:rPr lang="zh-TW" altLang="en-US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　 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W00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kumimoji="0" lang="en-US" altLang="zh-TW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XX</a:t>
              </a:r>
              <a:r>
                <a:rPr kumimoji="0"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小時後脫離暴風圈</a:t>
              </a:r>
              <a:r>
                <a:rPr kumimoji="0" lang="en-US" altLang="zh-TW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:</a:t>
              </a:r>
              <a:r>
                <a:rPr lang="en-US" altLang="zh-TW" sz="2400" b="1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DXX</a:t>
              </a:r>
            </a:p>
            <a:p>
              <a:pPr marL="36513" lvl="1" indent="-36513" eaLnBrk="1" hangingPunct="1">
                <a:lnSpc>
                  <a:spcPct val="100000"/>
                </a:lnSpc>
              </a:pPr>
              <a:r>
                <a:rPr kumimoji="0"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資料階段，無警報 </a:t>
              </a:r>
              <a:r>
                <a:rPr kumimoji="0" lang="en-US" altLang="zh-TW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:</a:t>
              </a:r>
              <a:r>
                <a:rPr kumimoji="0" lang="zh-TW" altLang="en-US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  </a:t>
              </a:r>
              <a:r>
                <a:rPr kumimoji="0" lang="en-US" altLang="zh-TW" sz="2400" b="1" dirty="0" smtClean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A</a:t>
              </a:r>
              <a:endParaRPr lang="en-US" altLang="zh-TW" sz="24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703" y="845"/>
              <a:ext cx="2132" cy="301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800" dirty="0" smtClean="0">
                  <a:solidFill>
                    <a:schemeClr val="bg1"/>
                  </a:solidFill>
                  <a:ea typeface="標楷體" pitchFamily="65" charset="-120"/>
                </a:rPr>
                <a:t>颱風警報發布</a:t>
              </a:r>
              <a:endParaRPr lang="en-US" altLang="ja-JP" sz="2800" dirty="0">
                <a:solidFill>
                  <a:schemeClr val="bg1"/>
                </a:solidFill>
                <a:ea typeface="標楷體" pitchFamily="65" charset="-12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179512" y="2244676"/>
            <a:ext cx="4500563" cy="3562350"/>
            <a:chOff x="179512" y="2244676"/>
            <a:chExt cx="4500563" cy="3562350"/>
          </a:xfrm>
        </p:grpSpPr>
        <p:pic>
          <p:nvPicPr>
            <p:cNvPr id="21" name="Picture 8" descr="圖片2"/>
            <p:cNvPicPr>
              <a:picLocks noChangeAspect="1" noChangeArrowheads="1"/>
            </p:cNvPicPr>
            <p:nvPr/>
          </p:nvPicPr>
          <p:blipFill>
            <a:blip r:embed="rId2" cstate="print"/>
            <a:srcRect l="48325" t="14664" r="6168" b="36195"/>
            <a:stretch>
              <a:fillRect/>
            </a:stretch>
          </p:blipFill>
          <p:spPr bwMode="auto">
            <a:xfrm>
              <a:off x="179512" y="2420888"/>
              <a:ext cx="4500563" cy="33861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563888" y="3212976"/>
              <a:ext cx="1098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TW" altLang="en-US" b="1" dirty="0">
                  <a:latin typeface="標楷體" pitchFamily="65" charset="-120"/>
                  <a:ea typeface="標楷體" pitchFamily="65" charset="-120"/>
                </a:rPr>
                <a:t>現在位置</a:t>
              </a: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482975" y="4832301"/>
              <a:ext cx="144142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400" dirty="0">
                  <a:latin typeface="標楷體" pitchFamily="65" charset="-120"/>
                  <a:ea typeface="標楷體" pitchFamily="65" charset="-120"/>
                </a:rPr>
                <a:t>預測</a:t>
              </a:r>
              <a:r>
                <a:rPr lang="en-US" altLang="zh-TW" sz="1400" dirty="0">
                  <a:latin typeface="標楷體" pitchFamily="65" charset="-120"/>
                  <a:ea typeface="標楷體" pitchFamily="65" charset="-120"/>
                </a:rPr>
                <a:t>1</a:t>
              </a:r>
              <a:r>
                <a:rPr kumimoji="1" lang="en-US" altLang="zh-TW" sz="1400" dirty="0"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kumimoji="1" lang="zh-TW" altLang="en-US" sz="1400" dirty="0">
                  <a:latin typeface="標楷體" pitchFamily="65" charset="-120"/>
                  <a:ea typeface="標楷體" pitchFamily="65" charset="-120"/>
                </a:rPr>
                <a:t>小時位置</a:t>
              </a: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3203700" y="3897263"/>
              <a:ext cx="215900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698875" y="2466926"/>
              <a:ext cx="144142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TW" altLang="en-US" sz="1400" dirty="0">
                  <a:latin typeface="標楷體" pitchFamily="65" charset="-120"/>
                  <a:ea typeface="標楷體" pitchFamily="65" charset="-120"/>
                </a:rPr>
                <a:t>預測</a:t>
              </a:r>
              <a:r>
                <a:rPr kumimoji="1" lang="en-US" altLang="zh-TW" sz="1400" dirty="0">
                  <a:latin typeface="標楷體" pitchFamily="65" charset="-120"/>
                  <a:ea typeface="標楷體" pitchFamily="65" charset="-120"/>
                </a:rPr>
                <a:t>24</a:t>
              </a:r>
              <a:r>
                <a:rPr kumimoji="1" lang="zh-TW" altLang="en-US" sz="1400" dirty="0">
                  <a:latin typeface="標楷體" pitchFamily="65" charset="-120"/>
                  <a:ea typeface="標楷體" pitchFamily="65" charset="-120"/>
                </a:rPr>
                <a:t>小時位置</a:t>
              </a: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H="1">
              <a:off x="2806825" y="2781251"/>
              <a:ext cx="215900" cy="935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5775" y="2244676"/>
              <a:ext cx="1441420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TW" altLang="en-US" sz="1400" dirty="0">
                  <a:latin typeface="標楷體" pitchFamily="65" charset="-120"/>
                  <a:ea typeface="標楷體" pitchFamily="65" charset="-120"/>
                </a:rPr>
                <a:t>預測</a:t>
              </a:r>
              <a:r>
                <a:rPr kumimoji="1" lang="en-US" altLang="zh-TW" sz="1400" dirty="0">
                  <a:latin typeface="標楷體" pitchFamily="65" charset="-120"/>
                  <a:ea typeface="標楷體" pitchFamily="65" charset="-120"/>
                </a:rPr>
                <a:t>36</a:t>
              </a:r>
              <a:r>
                <a:rPr kumimoji="1" lang="zh-TW" altLang="en-US" sz="1400" dirty="0">
                  <a:latin typeface="標楷體" pitchFamily="65" charset="-120"/>
                  <a:ea typeface="標楷體" pitchFamily="65" charset="-120"/>
                </a:rPr>
                <a:t>小時位置</a:t>
              </a: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1413000" y="2536776"/>
              <a:ext cx="801687" cy="107156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oval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Oval 10"/>
            <p:cNvSpPr>
              <a:spLocks noChangeArrowheads="1"/>
            </p:cNvSpPr>
            <p:nvPr/>
          </p:nvSpPr>
          <p:spPr bwMode="auto">
            <a:xfrm>
              <a:off x="1835696" y="3284984"/>
              <a:ext cx="755650" cy="720725"/>
            </a:xfrm>
            <a:prstGeom prst="ellipse">
              <a:avLst/>
            </a:prstGeom>
            <a:noFill/>
            <a:ln w="222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警報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3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警報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15616" y="1052736"/>
            <a:ext cx="7632848" cy="5186362"/>
            <a:chOff x="703" y="799"/>
            <a:chExt cx="4400" cy="3267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3" y="799"/>
              <a:ext cx="2132" cy="1588"/>
              <a:chOff x="748" y="799"/>
              <a:chExt cx="2132" cy="1588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748" y="1071"/>
                <a:ext cx="2132" cy="1316"/>
              </a:xfrm>
              <a:prstGeom prst="rect">
                <a:avLst/>
              </a:prstGeom>
              <a:solidFill>
                <a:srgbClr val="F7C1C1"/>
              </a:solidFill>
              <a:ln w="190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成立防颱應變中心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航空站旅客滯留量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航班狀況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颱風過後旅客疏運</a:t>
                </a:r>
                <a:endParaRPr lang="ja-JP" altLang="en-US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748" y="799"/>
                <a:ext cx="1497" cy="272"/>
              </a:xfrm>
              <a:prstGeom prst="rect">
                <a:avLst/>
              </a:prstGeom>
              <a:solidFill>
                <a:srgbClr val="784848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a typeface="標楷體" pitchFamily="65" charset="-120"/>
                  </a:rPr>
                  <a:t>民航局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971" y="799"/>
              <a:ext cx="2132" cy="1588"/>
              <a:chOff x="2971" y="799"/>
              <a:chExt cx="2132" cy="1588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971" y="1071"/>
                <a:ext cx="2132" cy="1316"/>
              </a:xfrm>
              <a:prstGeom prst="rect">
                <a:avLst/>
              </a:prstGeom>
              <a:solidFill>
                <a:srgbClr val="A0A0E0"/>
              </a:solidFill>
              <a:ln w="19050" algn="ctr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zh-TW" altLang="en-US" sz="2400" dirty="0" smtClean="0">
                    <a:solidFill>
                      <a:srgbClr val="000000"/>
                    </a:solidFill>
                    <a:ea typeface="標楷體" pitchFamily="65" charset="-120"/>
                  </a:rPr>
                  <a:t>颱風前後之航班規劃</a:t>
                </a:r>
                <a:endParaRPr lang="en-US" altLang="zh-TW" sz="2400" dirty="0" smtClean="0">
                  <a:solidFill>
                    <a:srgbClr val="000000"/>
                  </a:solidFill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solidFill>
                      <a:srgbClr val="000000"/>
                    </a:solidFill>
                    <a:ea typeface="標楷體" pitchFamily="65" charset="-120"/>
                  </a:rPr>
                  <a:t>    轉降、提前、</a:t>
                </a:r>
                <a:endParaRPr lang="en-US" altLang="zh-TW" sz="2400" dirty="0" smtClean="0">
                  <a:solidFill>
                    <a:srgbClr val="000000"/>
                  </a:solidFill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solidFill>
                      <a:srgbClr val="000000"/>
                    </a:solidFill>
                    <a:ea typeface="標楷體" pitchFamily="65" charset="-120"/>
                  </a:rPr>
                  <a:t>    取消、延後</a:t>
                </a:r>
                <a:endParaRPr lang="en-US" altLang="zh-TW" sz="2400" dirty="0" smtClean="0">
                  <a:solidFill>
                    <a:srgbClr val="000000"/>
                  </a:solidFill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ea typeface="標楷體" pitchFamily="65" charset="-120"/>
                  </a:rPr>
                  <a:t>航機飛至安全機場</a:t>
                </a:r>
                <a:endParaRPr lang="en-US" altLang="zh-TW" sz="2400" dirty="0" smtClean="0"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ea typeface="標楷體" pitchFamily="65" charset="-120"/>
                  </a:rPr>
                  <a:t>預備復航旅客通知</a:t>
                </a:r>
                <a:endParaRPr lang="en-US" altLang="zh-TW" sz="2400" dirty="0" smtClean="0">
                  <a:ea typeface="標楷體" pitchFamily="65" charset="-120"/>
                </a:endParaRPr>
              </a:p>
              <a:p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971" y="799"/>
                <a:ext cx="1497" cy="272"/>
              </a:xfrm>
              <a:prstGeom prst="rect">
                <a:avLst/>
              </a:prstGeom>
              <a:solidFill>
                <a:srgbClr val="484878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a typeface="標楷體" pitchFamily="65" charset="-120"/>
                  </a:rPr>
                  <a:t>航空公司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703" y="2478"/>
              <a:ext cx="2132" cy="1588"/>
              <a:chOff x="748" y="2478"/>
              <a:chExt cx="2132" cy="1588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748" y="2750"/>
                <a:ext cx="2132" cy="1316"/>
              </a:xfrm>
              <a:prstGeom prst="rect">
                <a:avLst/>
              </a:prstGeom>
              <a:solidFill>
                <a:srgbClr val="90F090"/>
              </a:solidFill>
              <a:ln w="19050" algn="ctr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zh-TW" altLang="en-US" sz="2400" dirty="0" smtClean="0">
                    <a:ea typeface="標楷體" pitchFamily="65" charset="-120"/>
                  </a:rPr>
                  <a:t>飛航服務設施因應措施</a:t>
                </a:r>
                <a:endParaRPr lang="en-US" altLang="zh-TW" sz="2400" dirty="0" smtClean="0"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ea typeface="標楷體" pitchFamily="65" charset="-120"/>
                  </a:rPr>
                  <a:t>航空管制負荷量</a:t>
                </a:r>
                <a:endParaRPr lang="en-US" altLang="zh-TW" sz="2400" dirty="0" smtClean="0">
                  <a:ea typeface="標楷體" pitchFamily="65" charset="-120"/>
                </a:endParaRPr>
              </a:p>
              <a:p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748" y="2478"/>
                <a:ext cx="1497" cy="272"/>
              </a:xfrm>
              <a:prstGeom prst="rect">
                <a:avLst/>
              </a:prstGeom>
              <a:solidFill>
                <a:srgbClr val="487848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a typeface="標楷體" pitchFamily="65" charset="-120"/>
                  </a:rPr>
                  <a:t>飛航服務總臺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2971" y="2478"/>
              <a:ext cx="2132" cy="1588"/>
              <a:chOff x="2971" y="2478"/>
              <a:chExt cx="2132" cy="1588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971" y="2750"/>
                <a:ext cx="2132" cy="1316"/>
              </a:xfrm>
              <a:prstGeom prst="rect">
                <a:avLst/>
              </a:prstGeom>
              <a:solidFill>
                <a:srgbClr val="F0B590"/>
              </a:solidFill>
              <a:ln w="19050" algn="ctr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r>
                  <a:rPr lang="zh-TW" altLang="zh-TW" sz="2000" dirty="0" smtClean="0">
                    <a:latin typeface="標楷體" pitchFamily="65" charset="-120"/>
                    <a:ea typeface="標楷體" pitchFamily="65" charset="-120"/>
                  </a:rPr>
                  <a:t>空橋停橋、綁橋作業</a:t>
                </a:r>
                <a:endParaRPr lang="en-US" altLang="zh-TW" sz="20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   (37KT</a:t>
                </a:r>
                <a:r>
                  <a:rPr lang="zh-TW" altLang="en-US" sz="2000" dirty="0" smtClean="0">
                    <a:latin typeface="標楷體" pitchFamily="65" charset="-120"/>
                    <a:ea typeface="標楷體" pitchFamily="65" charset="-120"/>
                  </a:rPr>
                  <a:t>、</a:t>
                </a:r>
                <a:r>
                  <a:rPr lang="en-US" altLang="zh-TW" sz="2000" dirty="0" smtClean="0">
                    <a:latin typeface="標楷體" pitchFamily="65" charset="-120"/>
                    <a:ea typeface="標楷體" pitchFamily="65" charset="-120"/>
                  </a:rPr>
                  <a:t>48KT)</a:t>
                </a:r>
              </a:p>
              <a:p>
                <a:r>
                  <a:rPr lang="en-US" altLang="zh-TW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W12</a:t>
                </a:r>
                <a:r>
                  <a:rPr lang="zh-TW" altLang="zh-TW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啟動航班時間調整管理機制</a:t>
                </a:r>
                <a:endParaRPr lang="en-US" altLang="zh-TW" sz="2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lvl="1"/>
                <a:r>
                  <a:rPr lang="zh-TW" altLang="en-US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跑道容量</a:t>
                </a:r>
                <a:endParaRPr lang="en-US" altLang="zh-TW" sz="2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lvl="1"/>
                <a:r>
                  <a:rPr lang="zh-TW" altLang="en-US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可用空橋</a:t>
                </a:r>
                <a:r>
                  <a:rPr lang="en-US" altLang="zh-TW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機坪</a:t>
                </a:r>
                <a:endParaRPr lang="en-US" altLang="zh-TW" sz="2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lvl="1"/>
                <a:r>
                  <a:rPr lang="zh-TW" altLang="en-US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地勤運能</a:t>
                </a:r>
                <a:endParaRPr lang="en-US" altLang="zh-TW" sz="2000" dirty="0" smtClean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lvl="1"/>
                <a:r>
                  <a:rPr lang="en-US" altLang="zh-TW" sz="2000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</a:rPr>
                  <a:t>…</a:t>
                </a:r>
                <a:endParaRPr lang="ja-JP" altLang="en-US" sz="2000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1" name="Rectangle 15"/>
              <p:cNvSpPr>
                <a:spLocks noChangeArrowheads="1"/>
              </p:cNvSpPr>
              <p:nvPr/>
            </p:nvSpPr>
            <p:spPr bwMode="auto">
              <a:xfrm>
                <a:off x="2971" y="2478"/>
                <a:ext cx="1497" cy="272"/>
              </a:xfrm>
              <a:prstGeom prst="rect">
                <a:avLst/>
              </a:prstGeom>
              <a:solidFill>
                <a:srgbClr val="785A48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a typeface="標楷體" pitchFamily="65" charset="-120"/>
                  </a:rPr>
                  <a:t>桃園機場公司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1521_Dujuan_W_1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820891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20" descr="ひな形"/>
          <p:cNvSpPr>
            <a:spLocks noChangeArrowheads="1"/>
          </p:cNvSpPr>
          <p:nvPr/>
        </p:nvSpPr>
        <p:spPr bwMode="auto">
          <a:xfrm>
            <a:off x="251520" y="692696"/>
            <a:ext cx="2304256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颱風警報單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6876256" y="2348880"/>
            <a:ext cx="1296144" cy="648073"/>
          </a:xfrm>
          <a:prstGeom prst="cloudCallout">
            <a:avLst>
              <a:gd name="adj1" fmla="val -54718"/>
              <a:gd name="adj2" fmla="val 39815"/>
            </a:avLst>
          </a:prstGeom>
          <a:gradFill rotWithShape="1">
            <a:gsLst>
              <a:gs pos="0">
                <a:srgbClr val="9DFFA9"/>
              </a:gs>
              <a:gs pos="100000">
                <a:srgbClr val="83FFD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颱風路徑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79512" y="5877272"/>
            <a:ext cx="2376264" cy="479102"/>
          </a:xfrm>
          <a:prstGeom prst="wedgeRoundRectCallout">
            <a:avLst>
              <a:gd name="adj1" fmla="val 40183"/>
              <a:gd name="adj2" fmla="val -69836"/>
              <a:gd name="adj3" fmla="val 16667"/>
            </a:avLst>
          </a:prstGeom>
          <a:solidFill>
            <a:srgbClr val="CCFF99"/>
          </a:solidFill>
          <a:ln w="2857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軍民合用機場警報階段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07504" y="4221088"/>
            <a:ext cx="1619672" cy="864096"/>
          </a:xfrm>
          <a:prstGeom prst="cloudCallout">
            <a:avLst>
              <a:gd name="adj1" fmla="val 50966"/>
              <a:gd name="adj2" fmla="val -68302"/>
            </a:avLst>
          </a:prstGeom>
          <a:gradFill rotWithShape="1">
            <a:gsLst>
              <a:gs pos="0">
                <a:srgbClr val="9DFFA9"/>
              </a:gs>
              <a:gs pos="100000">
                <a:srgbClr val="83FFD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80975"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警報區域</a:t>
            </a:r>
            <a:endParaRPr lang="en-US" altLang="zh-TW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180975"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中英文說明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4067944" y="3645024"/>
            <a:ext cx="1547664" cy="576064"/>
          </a:xfrm>
          <a:prstGeom prst="wedgeRoundRectCallout">
            <a:avLst>
              <a:gd name="adj1" fmla="val -66304"/>
              <a:gd name="adj2" fmla="val -99791"/>
              <a:gd name="adj3" fmla="val 16667"/>
            </a:avLst>
          </a:prstGeom>
          <a:solidFill>
            <a:srgbClr val="FFCCCC"/>
          </a:solidFill>
          <a:ln w="28575" algn="ctr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民航機場</a:t>
            </a:r>
            <a:endParaRPr lang="en-US" altLang="zh-TW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警報階段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0" y="2132856"/>
            <a:ext cx="1548259" cy="670744"/>
          </a:xfrm>
          <a:prstGeom prst="cloudCallout">
            <a:avLst>
              <a:gd name="adj1" fmla="val 61780"/>
              <a:gd name="adj2" fmla="val -50129"/>
            </a:avLst>
          </a:prstGeom>
          <a:gradFill rotWithShape="1">
            <a:gsLst>
              <a:gs pos="0">
                <a:srgbClr val="FF9999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180975" algn="ctr"/>
            <a:r>
              <a:rPr lang="zh-TW" altLang="en-US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颱風基本資料</a:t>
            </a:r>
            <a:endParaRPr lang="zh-TW" altLang="en-US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警報</a:t>
              </a:r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23320" y="6021288"/>
            <a:ext cx="5941168" cy="360636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algn="ctr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中央氣象局、空軍氣象聯隊、臺北航空氣象中心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最大風力預報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440640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" name="Rectangle 20" descr="ひな形"/>
          <p:cNvSpPr>
            <a:spLocks noChangeArrowheads="1"/>
          </p:cNvSpPr>
          <p:nvPr/>
        </p:nvSpPr>
        <p:spPr bwMode="auto">
          <a:xfrm>
            <a:off x="179512" y="836712"/>
            <a:ext cx="3024336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zh-TW" altLang="en-US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機場最大風力預報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251520" y="1556792"/>
            <a:ext cx="2808312" cy="3456384"/>
            <a:chOff x="703" y="935"/>
            <a:chExt cx="4446" cy="2767"/>
          </a:xfrm>
        </p:grpSpPr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703" y="935"/>
              <a:ext cx="4446" cy="862"/>
              <a:chOff x="703" y="935"/>
              <a:chExt cx="4446" cy="454"/>
            </a:xfrm>
          </p:grpSpPr>
          <p:sp>
            <p:nvSpPr>
              <p:cNvPr id="46" name="Rectangle 5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>
                    <a:solidFill>
                      <a:schemeClr val="bg1"/>
                    </a:solidFill>
                    <a:ea typeface="標楷體" pitchFamily="65" charset="-120"/>
                    <a:cs typeface="Arial" charset="0"/>
                  </a:rPr>
                  <a:t>1</a:t>
                </a:r>
                <a:endParaRPr lang="en-US" altLang="ja-JP" sz="3200" b="1">
                  <a:solidFill>
                    <a:schemeClr val="bg1"/>
                  </a:solidFill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47" name="Rectangle 6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數值預報模式</a:t>
                </a:r>
                <a:endParaRPr lang="en-US" altLang="zh-TW" sz="28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800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WRF</a:t>
                </a:r>
                <a:endParaRPr lang="ja-JP" altLang="en-US" sz="2800" dirty="0">
                  <a:solidFill>
                    <a:srgbClr val="000099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40" name="Group 7"/>
            <p:cNvGrpSpPr>
              <a:grpSpLocks/>
            </p:cNvGrpSpPr>
            <p:nvPr/>
          </p:nvGrpSpPr>
          <p:grpSpPr bwMode="auto">
            <a:xfrm>
              <a:off x="703" y="1888"/>
              <a:ext cx="4446" cy="862"/>
              <a:chOff x="703" y="935"/>
              <a:chExt cx="4446" cy="454"/>
            </a:xfrm>
          </p:grpSpPr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>
                    <a:solidFill>
                      <a:schemeClr val="bg1"/>
                    </a:solidFill>
                    <a:ea typeface="標楷體" pitchFamily="65" charset="-120"/>
                    <a:cs typeface="Arial" charset="0"/>
                  </a:rPr>
                  <a:t>2</a:t>
                </a:r>
                <a:endParaRPr lang="en-US" altLang="ja-JP" sz="3200" b="1">
                  <a:solidFill>
                    <a:schemeClr val="bg1"/>
                  </a:solidFill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統計方式</a:t>
                </a:r>
                <a:endParaRPr lang="en-US" altLang="zh-TW" sz="28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類神經、風場統計</a:t>
                </a:r>
                <a:endParaRPr lang="en-US" altLang="zh-TW" sz="2400" dirty="0" smtClean="0">
                  <a:solidFill>
                    <a:srgbClr val="000099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703" y="2840"/>
              <a:ext cx="4446" cy="862"/>
              <a:chOff x="703" y="935"/>
              <a:chExt cx="4446" cy="454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auto">
              <a:xfrm>
                <a:off x="703" y="935"/>
                <a:ext cx="454" cy="454"/>
              </a:xfrm>
              <a:prstGeom prst="rect">
                <a:avLst/>
              </a:prstGeom>
              <a:solidFill>
                <a:srgbClr val="64633C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3200" b="1">
                    <a:solidFill>
                      <a:schemeClr val="bg1"/>
                    </a:solidFill>
                    <a:ea typeface="標楷體" pitchFamily="65" charset="-120"/>
                    <a:cs typeface="Arial" charset="0"/>
                  </a:rPr>
                  <a:t>3</a:t>
                </a:r>
                <a:endParaRPr lang="en-US" altLang="ja-JP" sz="3200" b="1">
                  <a:solidFill>
                    <a:schemeClr val="bg1"/>
                  </a:solidFill>
                  <a:ea typeface="標楷體" pitchFamily="65" charset="-120"/>
                  <a:cs typeface="Arial" charset="0"/>
                </a:endParaRPr>
              </a:p>
            </p:txBody>
          </p: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1157" y="935"/>
                <a:ext cx="3992" cy="454"/>
              </a:xfrm>
              <a:prstGeom prst="rect">
                <a:avLst/>
              </a:prstGeom>
              <a:solidFill>
                <a:srgbClr val="F7F6C1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9966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800" dirty="0" smtClean="0">
                    <a:latin typeface="標楷體" pitchFamily="65" charset="-120"/>
                    <a:ea typeface="標楷體" pitchFamily="65" charset="-120"/>
                  </a:rPr>
                  <a:t>機場預報</a:t>
                </a:r>
                <a:endParaRPr lang="en-US" altLang="zh-TW" sz="28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2800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TAF</a:t>
                </a:r>
                <a:endParaRPr lang="ja-JP" altLang="en-US" sz="2800" dirty="0">
                  <a:solidFill>
                    <a:srgbClr val="000099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6839744" y="4149080"/>
            <a:ext cx="2304256" cy="2016224"/>
          </a:xfrm>
          <a:prstGeom prst="star16">
            <a:avLst>
              <a:gd name="adj" fmla="val 37500"/>
            </a:avLst>
          </a:prstGeom>
          <a:ln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民航機場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小時最大風力預報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颱風警報服務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52783" y="5157192"/>
            <a:ext cx="286769" cy="1076763"/>
          </a:xfrm>
          <a:prstGeom prst="rect">
            <a:avLst/>
          </a:prstGeom>
          <a:solidFill>
            <a:srgbClr val="64633C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9966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ja-JP" sz="3200" b="1" dirty="0" smtClean="0">
                <a:solidFill>
                  <a:schemeClr val="bg1"/>
                </a:solidFill>
                <a:ea typeface="標楷體" pitchFamily="65" charset="-120"/>
                <a:cs typeface="Arial" charset="0"/>
              </a:rPr>
              <a:t>4</a:t>
            </a:r>
            <a:endParaRPr lang="en-US" altLang="ja-JP" sz="3200" b="1" dirty="0">
              <a:solidFill>
                <a:schemeClr val="bg1"/>
              </a:solidFill>
              <a:ea typeface="標楷體" pitchFamily="65" charset="-120"/>
              <a:cs typeface="Arial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39552" y="5157192"/>
            <a:ext cx="2521543" cy="1076763"/>
          </a:xfrm>
          <a:prstGeom prst="rect">
            <a:avLst/>
          </a:prstGeom>
          <a:solidFill>
            <a:srgbClr val="F7F6C1"/>
          </a:solidFill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9966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氣候模式</a:t>
            </a:r>
            <a:endParaRPr lang="en-US" altLang="zh-TW" sz="28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發展中，許秀妮</a:t>
            </a:r>
            <a:r>
              <a:rPr lang="en-US" altLang="zh-TW" sz="24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 descr="ひな形"/>
          <p:cNvSpPr>
            <a:spLocks noChangeArrowheads="1"/>
          </p:cNvSpPr>
          <p:nvPr/>
        </p:nvSpPr>
        <p:spPr bwMode="auto">
          <a:xfrm>
            <a:off x="5508104" y="764704"/>
            <a:ext cx="3024336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/>
            <a:r>
              <a:rPr lang="en-US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SIGMET_TC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" name="圖片 19" descr="sigmet_11_282200_29010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16424" cy="4317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圖片 20" descr="sigmet報文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816424" cy="20162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2" name="文字方塊 21"/>
          <p:cNvSpPr txBox="1"/>
          <p:nvPr/>
        </p:nvSpPr>
        <p:spPr>
          <a:xfrm>
            <a:off x="611560" y="40770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SIGMET_TC</a:t>
            </a:r>
          </a:p>
          <a:p>
            <a:r>
              <a:rPr lang="zh-TW" altLang="zh-TW" sz="2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報文國際交換</a:t>
            </a:r>
            <a:endParaRPr lang="zh-TW" altLang="en-US" sz="24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323528" y="5733256"/>
            <a:ext cx="4248472" cy="575444"/>
          </a:xfrm>
          <a:prstGeom prst="bevel">
            <a:avLst>
              <a:gd name="adj" fmla="val 682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客製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圖示化顯著危害天氣資訊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颱風警報服務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187624" y="1268760"/>
            <a:ext cx="6984776" cy="791468"/>
          </a:xfrm>
          <a:prstGeom prst="bevel">
            <a:avLst>
              <a:gd name="adj" fmla="val 6829"/>
            </a:avLst>
          </a:prstGeom>
          <a:solidFill>
            <a:srgbClr val="66CCFF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發布方式：完成颱風警報單製作後，進行資料傳送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67544" y="2492896"/>
            <a:ext cx="5688632" cy="3960440"/>
            <a:chOff x="476" y="794"/>
            <a:chExt cx="4763" cy="3271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476" y="799"/>
              <a:ext cx="2268" cy="1588"/>
              <a:chOff x="476" y="799"/>
              <a:chExt cx="2268" cy="1588"/>
            </a:xfrm>
          </p:grpSpPr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476" y="845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F7C1C1"/>
                  </a:gs>
                  <a:gs pos="100000">
                    <a:srgbClr val="F7C1C1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t"/>
              <a:lstStyle/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局及相關組室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總臺長官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航空公司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ea typeface="標楷體" pitchFamily="65" charset="-120"/>
                  </a:rPr>
                  <a:t>機場公司</a:t>
                </a:r>
                <a:endParaRPr lang="ja-JP" altLang="en-US" sz="2400" dirty="0">
                  <a:ea typeface="標楷體" pitchFamily="65" charset="-12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auto">
              <a:xfrm>
                <a:off x="703" y="799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4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電話傳真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2971" y="2472"/>
              <a:ext cx="2268" cy="1593"/>
              <a:chOff x="2971" y="2472"/>
              <a:chExt cx="2268" cy="1593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2971" y="2523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F0B590"/>
                  </a:gs>
                  <a:gs pos="100000">
                    <a:srgbClr val="F0B590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航空氣象臺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航空公司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algn="ctr"/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" name="AutoShape 9"/>
              <p:cNvSpPr>
                <a:spLocks noChangeArrowheads="1"/>
              </p:cNvSpPr>
              <p:nvPr/>
            </p:nvSpPr>
            <p:spPr bwMode="auto">
              <a:xfrm>
                <a:off x="3211" y="2472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785A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航空氣象服務網</a:t>
                </a:r>
                <a:endParaRPr lang="en-US" altLang="ja-JP" sz="24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476" y="2478"/>
              <a:ext cx="2268" cy="1587"/>
              <a:chOff x="476" y="2478"/>
              <a:chExt cx="2268" cy="1587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476" y="2523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90F090"/>
                  </a:gs>
                  <a:gs pos="100000">
                    <a:srgbClr val="90F090">
                      <a:gamma/>
                      <a:shade val="69804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航空公司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飛航情報諮詢臺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6" name="AutoShape 12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48784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rgbClr val="FFFF99"/>
                    </a:solidFill>
                    <a:latin typeface="標楷體" pitchFamily="65" charset="-120"/>
                    <a:ea typeface="標楷體" pitchFamily="65" charset="-120"/>
                  </a:rPr>
                  <a:t>視訊諮詢</a:t>
                </a:r>
                <a:endParaRPr lang="en-US" altLang="ja-JP" sz="2400" dirty="0" smtClean="0">
                  <a:solidFill>
                    <a:srgbClr val="FFFF99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971" y="794"/>
              <a:ext cx="2268" cy="1593"/>
              <a:chOff x="2971" y="794"/>
              <a:chExt cx="2268" cy="1593"/>
            </a:xfrm>
          </p:grpSpPr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2971" y="845"/>
                <a:ext cx="2268" cy="1542"/>
              </a:xfrm>
              <a:prstGeom prst="ellipse">
                <a:avLst/>
              </a:prstGeom>
              <a:gradFill rotWithShape="1">
                <a:gsLst>
                  <a:gs pos="0">
                    <a:srgbClr val="A0A0E0"/>
                  </a:gs>
                  <a:gs pos="100000">
                    <a:srgbClr val="A0A0E0">
                      <a:gamma/>
                      <a:shade val="72941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局長及各組室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400" dirty="0" smtClean="0">
                    <a:latin typeface="標楷體" pitchFamily="65" charset="-120"/>
                    <a:ea typeface="標楷體" pitchFamily="65" charset="-120"/>
                  </a:rPr>
                  <a:t>總臺相關長官</a:t>
                </a:r>
                <a:endParaRPr lang="en-US" altLang="zh-TW" sz="2400" dirty="0" smtClean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4" name="AutoShape 15"/>
              <p:cNvSpPr>
                <a:spLocks noChangeArrowheads="1"/>
              </p:cNvSpPr>
              <p:nvPr/>
            </p:nvSpPr>
            <p:spPr bwMode="auto">
              <a:xfrm>
                <a:off x="3211" y="794"/>
                <a:ext cx="1824" cy="240"/>
              </a:xfrm>
              <a:prstGeom prst="roundRect">
                <a:avLst>
                  <a:gd name="adj" fmla="val 45833"/>
                </a:avLst>
              </a:prstGeom>
              <a:solidFill>
                <a:srgbClr val="484878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簡訊通報</a:t>
                </a:r>
                <a:endParaRPr lang="en-US" altLang="ja-JP" sz="24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</p:grpSp>
      <p:pic>
        <p:nvPicPr>
          <p:cNvPr id="44" name="圖片 43" descr="C:\Users\user\Desktop\不適航統計\颱風簡訊畫面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808312" cy="37444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颱風警報服務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氣象簡報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053067" cy="442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21" descr="C:\Users\user\Desktop\未命名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4847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683568" y="836712"/>
            <a:ext cx="3816424" cy="935484"/>
          </a:xfrm>
          <a:prstGeom prst="bevel">
            <a:avLst>
              <a:gd name="adj" fmla="val 6829"/>
            </a:avLst>
          </a:prstGeom>
          <a:solidFill>
            <a:srgbClr val="99FF66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颱風期間視訊諮詢服務</a:t>
            </a:r>
            <a:endParaRPr lang="zh-TW" altLang="en-US" sz="2800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颱風警報服務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588224" y="5373216"/>
            <a:ext cx="2411760" cy="647800"/>
          </a:xfrm>
          <a:prstGeom prst="rect">
            <a:avLst/>
          </a:prstGeom>
          <a:gradFill rotWithShape="1">
            <a:gsLst>
              <a:gs pos="0">
                <a:srgbClr val="99FFA5"/>
              </a:gs>
              <a:gs pos="50000">
                <a:srgbClr val="DDFFE1"/>
              </a:gs>
              <a:gs pos="100000">
                <a:srgbClr val="99FFA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CC00"/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800" b="1" dirty="0" smtClean="0">
                <a:ea typeface="標楷體" pitchFamily="65" charset="-120"/>
              </a:rPr>
              <a:t>錄製影音服務</a:t>
            </a:r>
            <a:endParaRPr lang="zh-TW" altLang="zh-TW" sz="2800" b="1" dirty="0"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/>
          </p:cNvSpPr>
          <p:nvPr/>
        </p:nvSpPr>
        <p:spPr bwMode="auto">
          <a:xfrm>
            <a:off x="1259632" y="2276872"/>
            <a:ext cx="59991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90872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全年無休</a:t>
            </a:r>
            <a:endParaRPr lang="en-US" altLang="zh-TW" sz="60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電話諮詢服務</a:t>
            </a:r>
            <a:endParaRPr lang="zh-TW" altLang="en-US" sz="60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" name="圖片 22" descr="redtele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78188"/>
            <a:ext cx="2736304" cy="2736304"/>
          </a:xfrm>
          <a:prstGeom prst="rect">
            <a:avLst/>
          </a:prstGeom>
        </p:spPr>
      </p:pic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323528" y="2204864"/>
            <a:ext cx="1872208" cy="151216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TW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+886-3-</a:t>
            </a:r>
            <a:endParaRPr lang="en-US" altLang="zh-TW" dirty="0" smtClean="0">
              <a:solidFill>
                <a:srgbClr val="0033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3841454</a:t>
            </a:r>
            <a:endParaRPr lang="zh-TW" altLang="en-US" dirty="0">
              <a:solidFill>
                <a:srgbClr val="0033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699792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臺北航空氣象中心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3848" y="2852936"/>
            <a:ext cx="5544616" cy="2160240"/>
            <a:chOff x="192" y="997"/>
            <a:chExt cx="5286" cy="2661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 rot="-1100997">
              <a:off x="3510" y="997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A09E6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400" dirty="0" smtClean="0">
                  <a:solidFill>
                    <a:srgbClr val="0033CC"/>
                  </a:solidFill>
                  <a:ea typeface="標楷體" pitchFamily="65" charset="-120"/>
                </a:rPr>
                <a:t>    感動服務</a:t>
              </a:r>
              <a:endParaRPr lang="ja-JP" altLang="en-US" sz="2400" dirty="0">
                <a:solidFill>
                  <a:srgbClr val="0033CC"/>
                </a:solidFill>
                <a:ea typeface="標楷體" pitchFamily="65" charset="-120"/>
              </a:endParaRPr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 rot="-1100997">
              <a:off x="1920" y="1536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D0CE7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zh-TW" altLang="en-US" sz="2400" dirty="0" smtClean="0">
                  <a:solidFill>
                    <a:srgbClr val="C00000"/>
                  </a:solidFill>
                  <a:ea typeface="標楷體" pitchFamily="65" charset="-120"/>
                </a:rPr>
                <a:t>   貼心服務</a:t>
              </a:r>
              <a:endParaRPr lang="ja-JP" altLang="en-US" sz="2400" dirty="0">
                <a:solidFill>
                  <a:srgbClr val="C00000"/>
                </a:solidFill>
                <a:ea typeface="標楷體" pitchFamily="65" charset="-12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-1100997">
              <a:off x="329" y="2074"/>
              <a:ext cx="1968" cy="1584"/>
            </a:xfrm>
            <a:prstGeom prst="homePlate">
              <a:avLst>
                <a:gd name="adj" fmla="val 31061"/>
              </a:avLst>
            </a:prstGeom>
            <a:solidFill>
              <a:srgbClr val="F0EE9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altLang="ja-JP" sz="3200" dirty="0">
                <a:ea typeface="標楷體" pitchFamily="65" charset="-120"/>
              </a:endParaRPr>
            </a:p>
            <a:p>
              <a:pPr algn="ctr"/>
              <a:r>
                <a:rPr lang="zh-TW" altLang="en-US" sz="2400" dirty="0" smtClean="0">
                  <a:ea typeface="標楷體" pitchFamily="65" charset="-120"/>
                </a:rPr>
                <a:t> 必要服務</a:t>
              </a:r>
              <a:endParaRPr lang="ja-JP" altLang="en-US" sz="2400" dirty="0">
                <a:ea typeface="標楷體" pitchFamily="65" charset="-120"/>
              </a:endParaRPr>
            </a:p>
            <a:p>
              <a:pPr algn="ctr"/>
              <a:endParaRPr lang="ja-JP" altLang="en-US" sz="2400" dirty="0">
                <a:ea typeface="標楷體" pitchFamily="65" charset="-12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 rot="-1154033">
              <a:off x="192" y="1248"/>
              <a:ext cx="2400" cy="720"/>
            </a:xfrm>
            <a:prstGeom prst="rightArrow">
              <a:avLst>
                <a:gd name="adj1" fmla="val 67102"/>
                <a:gd name="adj2" fmla="val 35262"/>
              </a:avLst>
            </a:prstGeom>
            <a:gradFill rotWithShape="1">
              <a:gsLst>
                <a:gs pos="0">
                  <a:srgbClr val="CCCC00"/>
                </a:gs>
                <a:gs pos="100000">
                  <a:srgbClr val="CC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TW" altLang="en-US" sz="2400" dirty="0">
                <a:ea typeface="標楷體" pitchFamily="65" charset="-120"/>
              </a:endParaRPr>
            </a:p>
          </p:txBody>
        </p:sp>
      </p:grpSp>
      <p:pic>
        <p:nvPicPr>
          <p:cNvPr id="38" name="圖片 37" descr="1379390365-6009784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797152"/>
            <a:ext cx="2557462" cy="1417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691680" y="1"/>
            <a:ext cx="5544616" cy="692695"/>
            <a:chOff x="158" y="3277"/>
            <a:chExt cx="3130" cy="514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TW" altLang="en-US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颱風警報服務</a:t>
              </a:r>
              <a:endParaRPr lang="zh-TW" alt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2913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/>
          </p:cNvSpPr>
          <p:nvPr/>
        </p:nvSpPr>
        <p:spPr bwMode="auto">
          <a:xfrm>
            <a:off x="2374900" y="1009650"/>
            <a:ext cx="60007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結 語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圓角矩形 4"/>
          <p:cNvSpPr/>
          <p:nvPr/>
        </p:nvSpPr>
        <p:spPr>
          <a:xfrm>
            <a:off x="1763688" y="4725144"/>
            <a:ext cx="6264696" cy="121782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prstTxWarp prst="textArchDown">
              <a:avLst/>
            </a:prstTxWarp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800" kern="1200" dirty="0" smtClean="0">
                <a:solidFill>
                  <a:srgbClr val="1E134D"/>
                </a:solidFill>
                <a:latin typeface="標楷體" pitchFamily="65" charset="-120"/>
                <a:ea typeface="標楷體" pitchFamily="65" charset="-120"/>
              </a:rPr>
              <a:t>我們還能做些什麼</a:t>
            </a:r>
            <a:r>
              <a:rPr lang="en-US" altLang="zh-TW" sz="4800" kern="1200" dirty="0" smtClean="0">
                <a:solidFill>
                  <a:srgbClr val="1E134D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800" kern="1200" dirty="0">
              <a:solidFill>
                <a:srgbClr val="1E134D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55"/>
          <p:cNvGrpSpPr>
            <a:grpSpLocks/>
          </p:cNvGrpSpPr>
          <p:nvPr/>
        </p:nvGrpSpPr>
        <p:grpSpPr bwMode="auto">
          <a:xfrm>
            <a:off x="1609888" y="1285554"/>
            <a:ext cx="6274480" cy="3583607"/>
            <a:chOff x="0" y="74428"/>
            <a:chExt cx="5687695" cy="3003550"/>
          </a:xfrm>
        </p:grpSpPr>
        <p:pic>
          <p:nvPicPr>
            <p:cNvPr id="85" name="圖片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134" t="31905" r="20432" b="11986"/>
            <a:stretch>
              <a:fillRect/>
            </a:stretch>
          </p:blipFill>
          <p:spPr bwMode="auto">
            <a:xfrm>
              <a:off x="0" y="74428"/>
              <a:ext cx="5687695" cy="3003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39"/>
            <p:cNvSpPr txBox="1">
              <a:spLocks noChangeArrowheads="1"/>
            </p:cNvSpPr>
            <p:nvPr/>
          </p:nvSpPr>
          <p:spPr bwMode="auto">
            <a:xfrm>
              <a:off x="3468384" y="120705"/>
              <a:ext cx="2112922" cy="758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81896" y="853506"/>
            <a:ext cx="1737976" cy="991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1268760"/>
            <a:ext cx="1656184" cy="991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107504" y="836712"/>
            <a:ext cx="3816350" cy="843087"/>
            <a:chOff x="158" y="3748"/>
            <a:chExt cx="2404" cy="395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7000"/>
                </a:gs>
                <a:gs pos="50000">
                  <a:srgbClr val="33CC33"/>
                </a:gs>
                <a:gs pos="100000">
                  <a:srgbClr val="0070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66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800" b="1" dirty="0" smtClean="0">
                  <a:solidFill>
                    <a:srgbClr val="000099"/>
                  </a:solidFill>
                  <a:latin typeface="標楷體" pitchFamily="65" charset="-120"/>
                  <a:ea typeface="標楷體" pitchFamily="65" charset="-120"/>
                </a:rPr>
                <a:t>航空氣象服務展望</a:t>
              </a:r>
              <a:endParaRPr lang="zh-TW" altLang="zh-TW" sz="28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560" y="5085184"/>
            <a:ext cx="8208912" cy="1296144"/>
            <a:chOff x="158" y="3277"/>
            <a:chExt cx="3130" cy="514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>
              <a:off x="158" y="3277"/>
              <a:ext cx="3130" cy="5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0"/>
                </a:gs>
                <a:gs pos="50000">
                  <a:srgbClr val="6666FF"/>
                </a:gs>
                <a:gs pos="100000">
                  <a:srgbClr val="00008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340" y="3307"/>
              <a:ext cx="2767" cy="45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zh-TW" altLang="en-US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連續假期期間加強提供航空氣象服務</a:t>
              </a:r>
              <a:endParaRPr lang="en-US" altLang="zh-TW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連續假期疏運預報</a:t>
              </a:r>
              <a:r>
                <a:rPr lang="en-US" altLang="zh-TW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067944" y="1196752"/>
            <a:ext cx="4248472" cy="10793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颱風期間氣象</a:t>
            </a:r>
            <a:r>
              <a:rPr lang="zh-TW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服務</a:t>
            </a:r>
            <a:endParaRPr lang="en-US" altLang="zh-TW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颱風警報服務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File"/>
          <p:cNvSpPr>
            <a:spLocks noEditPoints="1" noChangeArrowheads="1"/>
          </p:cNvSpPr>
          <p:nvPr/>
        </p:nvSpPr>
        <p:spPr bwMode="auto">
          <a:xfrm>
            <a:off x="323528" y="2996952"/>
            <a:ext cx="2592288" cy="1872208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TW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標楷體" pitchFamily="65" charset="-120"/>
                <a:ea typeface="標楷體" pitchFamily="65" charset="-120"/>
              </a:rPr>
              <a:t>機場天氣低於起降標準之不適航服務</a:t>
            </a:r>
            <a:endParaRPr lang="zh-TW" alt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899592" y="692696"/>
            <a:ext cx="2736304" cy="2448272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顯著危害天氣視訊諮詢服務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3563888" y="2852936"/>
            <a:ext cx="5256584" cy="1800200"/>
          </a:xfrm>
          <a:prstGeom prst="wedgeRectCallout">
            <a:avLst>
              <a:gd name="adj1" fmla="val 25940"/>
              <a:gd name="adj2" fmla="val 282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小時影響機場劇烈天氣服務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隔日天氣大勢簡訊服務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航管交接天氣簡報服務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627784" y="1"/>
            <a:ext cx="3816350" cy="692696"/>
            <a:chOff x="158" y="3748"/>
            <a:chExt cx="2404" cy="395"/>
          </a:xfrm>
        </p:grpSpPr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8B400"/>
                </a:gs>
                <a:gs pos="50000">
                  <a:srgbClr val="FFFF00"/>
                </a:gs>
                <a:gs pos="100000">
                  <a:srgbClr val="B8B4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000099"/>
                  </a:solidFill>
                  <a:ea typeface="標楷體" pitchFamily="65" charset="-120"/>
                </a:rPr>
                <a:t>前 言</a:t>
              </a:r>
              <a:endParaRPr lang="zh-TW" altLang="zh-TW" sz="4800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/>
          </p:cNvSpPr>
          <p:nvPr/>
        </p:nvSpPr>
        <p:spPr bwMode="auto">
          <a:xfrm>
            <a:off x="2374900" y="1009650"/>
            <a:ext cx="60007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051720" y="-99391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結 語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Rectangle 19" descr="大理石 (緑)"/>
          <p:cNvSpPr>
            <a:spLocks noChangeArrowheads="1"/>
          </p:cNvSpPr>
          <p:nvPr/>
        </p:nvSpPr>
        <p:spPr bwMode="auto">
          <a:xfrm>
            <a:off x="899592" y="1988840"/>
            <a:ext cx="7200800" cy="302433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最好的氣象服務</a:t>
            </a:r>
            <a:endParaRPr lang="en-US" altLang="zh-TW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提供更準確之天氣預報</a:t>
            </a:r>
            <a:endParaRPr lang="zh-TW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EA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7642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3942184" cy="544446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932040" y="1348800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農曆春節運輸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一趟衰事連連的旅程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人間自有真情在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有錢沒錢回家過年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27784" y="1"/>
            <a:ext cx="3816350" cy="692696"/>
            <a:chOff x="158" y="3748"/>
            <a:chExt cx="2404" cy="395"/>
          </a:xfrm>
        </p:grpSpPr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8B400"/>
                </a:gs>
                <a:gs pos="50000">
                  <a:srgbClr val="FFFF00"/>
                </a:gs>
                <a:gs pos="100000">
                  <a:srgbClr val="B8B4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000099"/>
                  </a:solidFill>
                  <a:ea typeface="標楷體" pitchFamily="65" charset="-120"/>
                </a:rPr>
                <a:t>前 言</a:t>
              </a:r>
              <a:endParaRPr lang="zh-TW" altLang="zh-TW" sz="4800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弧形 15"/>
          <p:cNvSpPr/>
          <p:nvPr/>
        </p:nvSpPr>
        <p:spPr>
          <a:xfrm>
            <a:off x="5796136" y="1556792"/>
            <a:ext cx="1440160" cy="27363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弧形箭號 (左彎) 18"/>
          <p:cNvSpPr/>
          <p:nvPr/>
        </p:nvSpPr>
        <p:spPr>
          <a:xfrm flipH="1">
            <a:off x="3419872" y="1124744"/>
            <a:ext cx="1296144" cy="468052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58" y="2636912"/>
            <a:ext cx="2540314" cy="128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5076056" y="14847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石家庄</a:t>
            </a:r>
            <a:endParaRPr lang="zh-TW" altLang="en-US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27984" y="55172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長沙</a:t>
            </a:r>
            <a:endParaRPr lang="zh-TW" altLang="en-US" sz="2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5327650" y="764704"/>
            <a:ext cx="3816350" cy="627063"/>
            <a:chOff x="158" y="3748"/>
            <a:chExt cx="2404" cy="395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BFB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2800" b="1" dirty="0" smtClean="0">
                  <a:solidFill>
                    <a:srgbClr val="000099"/>
                  </a:solidFill>
                  <a:ea typeface="標楷體" pitchFamily="65" charset="-120"/>
                </a:rPr>
                <a:t>人在冏途之疏運計畫</a:t>
              </a:r>
              <a:endParaRPr lang="zh-TW" altLang="zh-TW" sz="2800" b="1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827584" y="11247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99"/>
                </a:solidFill>
              </a:rPr>
              <a:t>航空、鐵路、公車、船、農用托拉機</a:t>
            </a:r>
            <a:r>
              <a:rPr lang="en-US" altLang="zh-TW" dirty="0" smtClean="0">
                <a:solidFill>
                  <a:srgbClr val="FFFF99"/>
                </a:solidFill>
              </a:rPr>
              <a:t>…</a:t>
            </a:r>
            <a:endParaRPr lang="zh-TW" altLang="en-US" dirty="0">
              <a:solidFill>
                <a:srgbClr val="FFFF99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220072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邯鄲</a:t>
            </a:r>
            <a:endParaRPr lang="zh-TW" altLang="en-US" dirty="0">
              <a:solidFill>
                <a:srgbClr val="FFFF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195416" cy="7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25922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字方塊 30"/>
          <p:cNvSpPr txBox="1"/>
          <p:nvPr/>
        </p:nvSpPr>
        <p:spPr>
          <a:xfrm>
            <a:off x="5076056" y="479715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99"/>
                </a:solidFill>
                <a:latin typeface="標楷體" pitchFamily="65" charset="-120"/>
                <a:ea typeface="標楷體" pitchFamily="65" charset="-120"/>
              </a:rPr>
              <a:t>武漢</a:t>
            </a:r>
            <a:endParaRPr lang="zh-TW" altLang="en-US" dirty="0">
              <a:solidFill>
                <a:srgbClr val="FFFF99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229200"/>
            <a:ext cx="1872208" cy="11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76872"/>
            <a:ext cx="2232248" cy="16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3059832" y="1988840"/>
            <a:ext cx="2088059" cy="1152128"/>
          </a:xfrm>
          <a:prstGeom prst="cloudCallout">
            <a:avLst>
              <a:gd name="adj1" fmla="val -63261"/>
              <a:gd name="adj2" fmla="val 36682"/>
            </a:avLst>
          </a:prstGeom>
          <a:gradFill rotWithShape="1">
            <a:gsLst>
              <a:gs pos="0">
                <a:srgbClr val="9DFFA9"/>
              </a:gs>
              <a:gs pos="100000">
                <a:srgbClr val="C1FF8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dirty="0" smtClean="0">
                <a:ea typeface="標楷體" pitchFamily="65" charset="-120"/>
              </a:rPr>
              <a:t>各位旅客</a:t>
            </a:r>
            <a:endParaRPr lang="en-US" altLang="zh-TW" dirty="0" smtClean="0"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ea typeface="標楷體" pitchFamily="65" charset="-120"/>
              </a:rPr>
              <a:t>長沙機場大雪</a:t>
            </a:r>
            <a:endParaRPr lang="en-US" altLang="zh-TW" dirty="0" smtClean="0"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ea typeface="標楷體" pitchFamily="65" charset="-120"/>
              </a:rPr>
              <a:t>班機折返</a:t>
            </a:r>
            <a:r>
              <a:rPr lang="en-US" altLang="zh-TW" dirty="0" smtClean="0">
                <a:ea typeface="標楷體" pitchFamily="65" charset="-120"/>
              </a:rPr>
              <a:t>…</a:t>
            </a:r>
            <a:endParaRPr lang="zh-TW" altLang="zh-TW" dirty="0">
              <a:ea typeface="標楷體" pitchFamily="65" charset="-12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6"/>
            <a:ext cx="3096344" cy="17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7037" y="5085184"/>
            <a:ext cx="23269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2627784" y="1"/>
            <a:ext cx="3816350" cy="692696"/>
            <a:chOff x="158" y="3748"/>
            <a:chExt cx="2404" cy="395"/>
          </a:xfrm>
        </p:grpSpPr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8B400"/>
                </a:gs>
                <a:gs pos="50000">
                  <a:srgbClr val="FFFF00"/>
                </a:gs>
                <a:gs pos="100000">
                  <a:srgbClr val="B8B4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000099"/>
                  </a:solidFill>
                  <a:ea typeface="標楷體" pitchFamily="65" charset="-120"/>
                </a:rPr>
                <a:t>前 言</a:t>
              </a:r>
              <a:endParaRPr lang="zh-TW" altLang="zh-TW" sz="4800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536504" cy="400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6085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41656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15616" y="4725144"/>
            <a:ext cx="3096344" cy="1872208"/>
          </a:xfrm>
          <a:prstGeom prst="cloudCallout">
            <a:avLst>
              <a:gd name="adj1" fmla="val 66357"/>
              <a:gd name="adj2" fmla="val -47255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rgbClr val="000099"/>
                </a:solidFill>
                <a:ea typeface="標楷體" pitchFamily="65" charset="-120"/>
              </a:rPr>
              <a:t>旅客</a:t>
            </a:r>
            <a:endParaRPr lang="en-US" altLang="zh-TW" sz="2400" dirty="0" smtClean="0">
              <a:solidFill>
                <a:srgbClr val="000099"/>
              </a:solidFill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rgbClr val="000099"/>
                </a:solidFill>
                <a:ea typeface="標楷體" pitchFamily="65" charset="-120"/>
              </a:rPr>
              <a:t>航空公司</a:t>
            </a:r>
            <a:endParaRPr lang="en-US" altLang="zh-TW" sz="2400" dirty="0" smtClean="0">
              <a:solidFill>
                <a:srgbClr val="000099"/>
              </a:solidFill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rgbClr val="000099"/>
                </a:solidFill>
                <a:ea typeface="標楷體" pitchFamily="65" charset="-120"/>
              </a:rPr>
              <a:t>機場</a:t>
            </a:r>
            <a:endParaRPr lang="en-US" altLang="zh-TW" sz="2400" dirty="0" smtClean="0">
              <a:solidFill>
                <a:srgbClr val="000099"/>
              </a:solidFill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rgbClr val="000099"/>
                </a:solidFill>
                <a:ea typeface="標楷體" pitchFamily="65" charset="-120"/>
              </a:rPr>
              <a:t>航空管制</a:t>
            </a:r>
            <a:endParaRPr lang="zh-TW" altLang="zh-TW" sz="2400" dirty="0">
              <a:solidFill>
                <a:srgbClr val="000099"/>
              </a:solidFill>
              <a:ea typeface="標楷體" pitchFamily="65" charset="-120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627784" y="1"/>
            <a:ext cx="3816350" cy="692696"/>
            <a:chOff x="158" y="3748"/>
            <a:chExt cx="2404" cy="395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8B400"/>
                </a:gs>
                <a:gs pos="50000">
                  <a:srgbClr val="FFFF00"/>
                </a:gs>
                <a:gs pos="100000">
                  <a:srgbClr val="B8B4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000099"/>
                  </a:solidFill>
                  <a:ea typeface="標楷體" pitchFamily="65" charset="-120"/>
                </a:rPr>
                <a:t>前 言</a:t>
              </a:r>
              <a:endParaRPr lang="zh-TW" altLang="zh-TW" sz="4800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>
                <a:alpha val="71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IMAG0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89040"/>
            <a:ext cx="4575995" cy="2591157"/>
          </a:xfrm>
          <a:prstGeom prst="rect">
            <a:avLst/>
          </a:prstGeom>
        </p:spPr>
      </p:pic>
      <p:pic>
        <p:nvPicPr>
          <p:cNvPr id="15" name="圖片 14" descr="IMAG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780928"/>
            <a:ext cx="5328592" cy="2891661"/>
          </a:xfrm>
          <a:prstGeom prst="rect">
            <a:avLst/>
          </a:prstGeom>
        </p:spPr>
      </p:pic>
      <p:pic>
        <p:nvPicPr>
          <p:cNvPr id="14" name="圖片 13" descr="IMAG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908720"/>
            <a:ext cx="4429629" cy="2640305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3203848" y="4869160"/>
            <a:ext cx="4320480" cy="936104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4572000" y="2708920"/>
            <a:ext cx="4320480" cy="936104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99592" y="5661248"/>
            <a:ext cx="4320480" cy="936104"/>
          </a:xfrm>
          <a:prstGeom prst="ellipse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2627784" y="1"/>
            <a:ext cx="3816350" cy="692696"/>
            <a:chOff x="158" y="3748"/>
            <a:chExt cx="2404" cy="395"/>
          </a:xfrm>
        </p:grpSpPr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158" y="3748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8B400"/>
                </a:gs>
                <a:gs pos="50000">
                  <a:srgbClr val="FFFF00"/>
                </a:gs>
                <a:gs pos="100000">
                  <a:srgbClr val="B8B400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298" y="3771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000099"/>
                  </a:solidFill>
                  <a:ea typeface="標楷體" pitchFamily="65" charset="-120"/>
                </a:rPr>
                <a:t>前 言</a:t>
              </a:r>
              <a:endParaRPr lang="zh-TW" altLang="zh-TW" sz="4800" dirty="0">
                <a:solidFill>
                  <a:srgbClr val="000099"/>
                </a:solidFill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49" name="Group 3"/>
          <p:cNvGrpSpPr>
            <a:grpSpLocks/>
          </p:cNvGrpSpPr>
          <p:nvPr/>
        </p:nvGrpSpPr>
        <p:grpSpPr bwMode="auto">
          <a:xfrm>
            <a:off x="827584" y="1196752"/>
            <a:ext cx="7489825" cy="5112288"/>
            <a:chOff x="521" y="845"/>
            <a:chExt cx="4718" cy="3080"/>
          </a:xfrm>
        </p:grpSpPr>
        <p:grpSp>
          <p:nvGrpSpPr>
            <p:cNvPr id="50" name="Group 4"/>
            <p:cNvGrpSpPr>
              <a:grpSpLocks/>
            </p:cNvGrpSpPr>
            <p:nvPr/>
          </p:nvGrpSpPr>
          <p:grpSpPr bwMode="auto">
            <a:xfrm>
              <a:off x="521" y="845"/>
              <a:ext cx="4718" cy="907"/>
              <a:chOff x="521" y="845"/>
              <a:chExt cx="4718" cy="907"/>
            </a:xfrm>
          </p:grpSpPr>
          <p:sp>
            <p:nvSpPr>
              <p:cNvPr id="57" name="AutoShape 5"/>
              <p:cNvSpPr>
                <a:spLocks noChangeArrowheads="1"/>
              </p:cNvSpPr>
              <p:nvPr/>
            </p:nvSpPr>
            <p:spPr bwMode="auto">
              <a:xfrm>
                <a:off x="521" y="1008"/>
                <a:ext cx="4718" cy="744"/>
              </a:xfrm>
              <a:prstGeom prst="roundRect">
                <a:avLst>
                  <a:gd name="adj" fmla="val 7542"/>
                </a:avLst>
              </a:prstGeom>
              <a:solidFill>
                <a:srgbClr val="F0909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tIns="180000"/>
              <a:lstStyle/>
              <a:p>
                <a:pPr>
                  <a:buFont typeface="Wingdings" pitchFamily="2" charset="2"/>
                  <a:buChar char="Ø"/>
                </a:pP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三日以上</a:t>
                </a:r>
                <a:r>
                  <a:rPr lang="en-US" altLang="zh-TW" sz="2200" dirty="0" smtClean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含三日</a:t>
                </a:r>
                <a:r>
                  <a:rPr lang="en-US" altLang="zh-TW" sz="2200" dirty="0" smtClean="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連續假期或民航局疏運計畫實施期間</a:t>
                </a:r>
                <a:endParaRPr lang="en-US" altLang="zh-TW" sz="22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zh-TW" altLang="en-US" sz="2200" b="1" dirty="0" smtClean="0">
                    <a:latin typeface="標楷體" pitchFamily="65" charset="-120"/>
                    <a:ea typeface="標楷體" pitchFamily="65" charset="-120"/>
                  </a:rPr>
                  <a:t>農曆春節、清明節</a:t>
                </a: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、端午節、中秋節</a:t>
                </a:r>
                <a:r>
                  <a:rPr lang="en-US" altLang="zh-TW" sz="2200" dirty="0" smtClean="0">
                    <a:latin typeface="標楷體" pitchFamily="65" charset="-120"/>
                    <a:ea typeface="標楷體" pitchFamily="65" charset="-120"/>
                  </a:rPr>
                  <a:t>…</a:t>
                </a:r>
                <a:endParaRPr lang="ja-JP" altLang="en-US" sz="2200" dirty="0">
                  <a:ea typeface="標楷體" pitchFamily="65" charset="-120"/>
                </a:endParaRPr>
              </a:p>
            </p:txBody>
          </p:sp>
          <p:sp>
            <p:nvSpPr>
              <p:cNvPr id="58" name="AutoShape 6"/>
              <p:cNvSpPr>
                <a:spLocks noChangeArrowheads="1"/>
              </p:cNvSpPr>
              <p:nvPr/>
            </p:nvSpPr>
            <p:spPr bwMode="auto">
              <a:xfrm>
                <a:off x="748" y="845"/>
                <a:ext cx="2132" cy="301"/>
              </a:xfrm>
              <a:prstGeom prst="roundRect">
                <a:avLst>
                  <a:gd name="adj" fmla="val 50000"/>
                </a:avLst>
              </a:prstGeom>
              <a:solidFill>
                <a:srgbClr val="A0606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800" dirty="0" smtClean="0">
                    <a:solidFill>
                      <a:schemeClr val="bg1"/>
                    </a:solidFill>
                    <a:ea typeface="標楷體" pitchFamily="65" charset="-120"/>
                  </a:rPr>
                  <a:t>連續假期</a:t>
                </a:r>
                <a:endParaRPr lang="en-US" altLang="ja-JP" sz="28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51" name="Group 7"/>
            <p:cNvGrpSpPr>
              <a:grpSpLocks/>
            </p:cNvGrpSpPr>
            <p:nvPr/>
          </p:nvGrpSpPr>
          <p:grpSpPr bwMode="auto">
            <a:xfrm>
              <a:off x="521" y="1888"/>
              <a:ext cx="4718" cy="907"/>
              <a:chOff x="521" y="1888"/>
              <a:chExt cx="4718" cy="907"/>
            </a:xfrm>
          </p:grpSpPr>
          <p:sp>
            <p:nvSpPr>
              <p:cNvPr id="55" name="AutoShape 8"/>
              <p:cNvSpPr>
                <a:spLocks noChangeArrowheads="1"/>
              </p:cNvSpPr>
              <p:nvPr/>
            </p:nvSpPr>
            <p:spPr bwMode="auto">
              <a:xfrm>
                <a:off x="521" y="2051"/>
                <a:ext cx="4718" cy="744"/>
              </a:xfrm>
              <a:prstGeom prst="roundRect">
                <a:avLst>
                  <a:gd name="adj" fmla="val 7542"/>
                </a:avLst>
              </a:prstGeom>
              <a:solidFill>
                <a:srgbClr val="F0909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tIns="180000"/>
              <a:lstStyle/>
              <a:p>
                <a:pPr>
                  <a:buFont typeface="Wingdings" pitchFamily="2" charset="2"/>
                  <a:buChar char="Ø"/>
                </a:pP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民航局制定「</a:t>
                </a:r>
                <a:r>
                  <a:rPr lang="zh-TW" altLang="zh-TW" sz="2200" b="1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機場暫停起降期間旅客疏運緊急應變機制</a:t>
                </a: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」</a:t>
                </a:r>
                <a:endParaRPr lang="en-US" altLang="zh-TW" sz="22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民航局發布「</a:t>
                </a:r>
                <a:r>
                  <a:rPr lang="en-US" altLang="zh-TW" sz="2200" b="1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XX</a:t>
                </a:r>
                <a:r>
                  <a:rPr lang="zh-TW" altLang="en-US" sz="2200" b="1" dirty="0" smtClean="0">
                    <a:solidFill>
                      <a:srgbClr val="000099"/>
                    </a:solidFill>
                    <a:latin typeface="標楷體" pitchFamily="65" charset="-120"/>
                    <a:ea typeface="標楷體" pitchFamily="65" charset="-120"/>
                  </a:rPr>
                  <a:t>連續假期航空疏運計畫</a:t>
                </a: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」</a:t>
                </a:r>
                <a:endParaRPr lang="en-US" altLang="zh-TW" sz="22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endParaRPr lang="ja-JP" altLang="en-US" sz="28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6" name="AutoShape 9"/>
              <p:cNvSpPr>
                <a:spLocks noChangeArrowheads="1"/>
              </p:cNvSpPr>
              <p:nvPr/>
            </p:nvSpPr>
            <p:spPr bwMode="auto">
              <a:xfrm>
                <a:off x="703" y="1888"/>
                <a:ext cx="2132" cy="301"/>
              </a:xfrm>
              <a:prstGeom prst="roundRect">
                <a:avLst>
                  <a:gd name="adj" fmla="val 50000"/>
                </a:avLst>
              </a:prstGeom>
              <a:solidFill>
                <a:srgbClr val="A0606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800" dirty="0" smtClean="0">
                    <a:solidFill>
                      <a:schemeClr val="bg1"/>
                    </a:solidFill>
                    <a:ea typeface="標楷體" pitchFamily="65" charset="-120"/>
                  </a:rPr>
                  <a:t>作業依據</a:t>
                </a:r>
                <a:endParaRPr lang="en-US" altLang="ja-JP" sz="2800" dirty="0">
                  <a:solidFill>
                    <a:schemeClr val="bg1"/>
                  </a:solidFill>
                  <a:ea typeface="標楷體" pitchFamily="65" charset="-120"/>
                </a:endParaRPr>
              </a:p>
            </p:txBody>
          </p:sp>
        </p:grpSp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521" y="2931"/>
              <a:ext cx="4718" cy="994"/>
              <a:chOff x="521" y="2931"/>
              <a:chExt cx="4718" cy="994"/>
            </a:xfrm>
          </p:grpSpPr>
          <p:sp>
            <p:nvSpPr>
              <p:cNvPr id="53" name="AutoShape 11"/>
              <p:cNvSpPr>
                <a:spLocks noChangeArrowheads="1"/>
              </p:cNvSpPr>
              <p:nvPr/>
            </p:nvSpPr>
            <p:spPr bwMode="auto">
              <a:xfrm>
                <a:off x="521" y="3094"/>
                <a:ext cx="4718" cy="831"/>
              </a:xfrm>
              <a:prstGeom prst="roundRect">
                <a:avLst>
                  <a:gd name="adj" fmla="val 7542"/>
                </a:avLst>
              </a:prstGeom>
              <a:solidFill>
                <a:srgbClr val="F0909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tIns="180000"/>
              <a:lstStyle/>
              <a:p>
                <a:pPr marL="271463" lvl="1" indent="-260350">
                  <a:buFont typeface="Wingdings" pitchFamily="2" charset="2"/>
                  <a:buChar char="Ø"/>
                </a:pP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因天候或其他不可抗力因素影響致使機場暫停起降</a:t>
                </a:r>
                <a:r>
                  <a:rPr lang="zh-TW" altLang="en-US" sz="2200" dirty="0" smtClean="0">
                    <a:latin typeface="標楷體" pitchFamily="65" charset="-120"/>
                    <a:ea typeface="標楷體" pitchFamily="65" charset="-120"/>
                  </a:rPr>
                  <a:t>時</a:t>
                </a:r>
                <a:endParaRPr lang="en-US" altLang="zh-TW" sz="2200" dirty="0" smtClean="0">
                  <a:latin typeface="標楷體" pitchFamily="65" charset="-120"/>
                  <a:ea typeface="標楷體" pitchFamily="65" charset="-120"/>
                </a:endParaRPr>
              </a:p>
              <a:p>
                <a:pPr marL="271463" lvl="1" indent="-260350">
                  <a:buFont typeface="Wingdings" pitchFamily="2" charset="2"/>
                  <a:buChar char="Ø"/>
                </a:pP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連續假日或重點節慶期間突增大量旅客湧入機場，滯留旅客無法於當日</a:t>
                </a:r>
                <a:r>
                  <a:rPr lang="en-US" altLang="zh-TW" sz="2200" dirty="0" smtClean="0"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或隔日上午</a:t>
                </a:r>
                <a:r>
                  <a:rPr lang="en-US" altLang="zh-TW" sz="2200" dirty="0" smtClean="0">
                    <a:latin typeface="標楷體" pitchFamily="65" charset="-120"/>
                    <a:ea typeface="標楷體" pitchFamily="65" charset="-120"/>
                  </a:rPr>
                  <a:t>)</a:t>
                </a:r>
                <a:r>
                  <a:rPr lang="zh-TW" altLang="zh-TW" sz="2200" dirty="0" smtClean="0">
                    <a:latin typeface="標楷體" pitchFamily="65" charset="-120"/>
                    <a:ea typeface="標楷體" pitchFamily="65" charset="-120"/>
                  </a:rPr>
                  <a:t>疏運完畢時</a:t>
                </a:r>
                <a:endParaRPr lang="ja-JP" altLang="en-US" sz="2200" dirty="0">
                  <a:ea typeface="標楷體" pitchFamily="65" charset="-120"/>
                </a:endParaRPr>
              </a:p>
            </p:txBody>
          </p:sp>
          <p:sp>
            <p:nvSpPr>
              <p:cNvPr id="54" name="AutoShape 12"/>
              <p:cNvSpPr>
                <a:spLocks noChangeArrowheads="1"/>
              </p:cNvSpPr>
              <p:nvPr/>
            </p:nvSpPr>
            <p:spPr bwMode="auto">
              <a:xfrm>
                <a:off x="703" y="2931"/>
                <a:ext cx="2132" cy="301"/>
              </a:xfrm>
              <a:prstGeom prst="roundRect">
                <a:avLst>
                  <a:gd name="adj" fmla="val 50000"/>
                </a:avLst>
              </a:prstGeom>
              <a:solidFill>
                <a:srgbClr val="A06060"/>
              </a:soli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zh-TW" altLang="en-US" sz="280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啟動時機</a:t>
                </a:r>
                <a:endParaRPr lang="en-US" altLang="ja-JP" sz="280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69" name="Group 11"/>
          <p:cNvGrpSpPr>
            <a:grpSpLocks/>
          </p:cNvGrpSpPr>
          <p:nvPr/>
        </p:nvGrpSpPr>
        <p:grpSpPr bwMode="auto">
          <a:xfrm>
            <a:off x="1187624" y="0"/>
            <a:ext cx="6192688" cy="692696"/>
            <a:chOff x="158" y="3294"/>
            <a:chExt cx="2404" cy="395"/>
          </a:xfrm>
        </p:grpSpPr>
        <p:sp>
          <p:nvSpPr>
            <p:cNvPr id="70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457199" y="980728"/>
            <a:ext cx="8686801" cy="5395368"/>
            <a:chOff x="457200" y="1462632"/>
            <a:chExt cx="8686801" cy="5395368"/>
          </a:xfrm>
        </p:grpSpPr>
        <p:sp>
          <p:nvSpPr>
            <p:cNvPr id="6" name="手繪多邊形 5"/>
            <p:cNvSpPr/>
            <p:nvPr/>
          </p:nvSpPr>
          <p:spPr>
            <a:xfrm>
              <a:off x="457200" y="1462632"/>
              <a:ext cx="1348059" cy="1925800"/>
            </a:xfrm>
            <a:custGeom>
              <a:avLst/>
              <a:gdLst>
                <a:gd name="connsiteX0" fmla="*/ 0 w 1925799"/>
                <a:gd name="connsiteY0" fmla="*/ 0 h 1348059"/>
                <a:gd name="connsiteX1" fmla="*/ 1251770 w 1925799"/>
                <a:gd name="connsiteY1" fmla="*/ 0 h 1348059"/>
                <a:gd name="connsiteX2" fmla="*/ 1925799 w 1925799"/>
                <a:gd name="connsiteY2" fmla="*/ 674030 h 1348059"/>
                <a:gd name="connsiteX3" fmla="*/ 1251770 w 1925799"/>
                <a:gd name="connsiteY3" fmla="*/ 1348059 h 1348059"/>
                <a:gd name="connsiteX4" fmla="*/ 0 w 1925799"/>
                <a:gd name="connsiteY4" fmla="*/ 1348059 h 1348059"/>
                <a:gd name="connsiteX5" fmla="*/ 674030 w 1925799"/>
                <a:gd name="connsiteY5" fmla="*/ 674030 h 1348059"/>
                <a:gd name="connsiteX6" fmla="*/ 0 w 1925799"/>
                <a:gd name="connsiteY6" fmla="*/ 0 h 13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799" h="1348059">
                  <a:moveTo>
                    <a:pt x="1925798" y="0"/>
                  </a:moveTo>
                  <a:lnTo>
                    <a:pt x="1925798" y="876239"/>
                  </a:lnTo>
                  <a:lnTo>
                    <a:pt x="962899" y="1348059"/>
                  </a:lnTo>
                  <a:lnTo>
                    <a:pt x="1" y="876239"/>
                  </a:lnTo>
                  <a:lnTo>
                    <a:pt x="1" y="0"/>
                  </a:lnTo>
                  <a:lnTo>
                    <a:pt x="962899" y="471821"/>
                  </a:lnTo>
                  <a:lnTo>
                    <a:pt x="1925798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91" tIns="695621" rIns="21589" bIns="69561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長</a:t>
              </a:r>
              <a:r>
                <a:rPr lang="zh-TW" altLang="en-US" sz="3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天</a:t>
              </a:r>
              <a:r>
                <a:rPr lang="zh-TW" altLang="en-US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期</a:t>
              </a:r>
              <a:r>
                <a:rPr lang="en-US" altLang="zh-TW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3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預報</a:t>
              </a:r>
              <a:endParaRPr lang="zh-TW" altLang="en-US" sz="34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手繪多邊形 6"/>
            <p:cNvSpPr/>
            <p:nvPr/>
          </p:nvSpPr>
          <p:spPr>
            <a:xfrm>
              <a:off x="1805257" y="1462634"/>
              <a:ext cx="6624341" cy="1251770"/>
            </a:xfrm>
            <a:custGeom>
              <a:avLst/>
              <a:gdLst>
                <a:gd name="connsiteX0" fmla="*/ 208632 w 1251769"/>
                <a:gd name="connsiteY0" fmla="*/ 0 h 6881540"/>
                <a:gd name="connsiteX1" fmla="*/ 1043137 w 1251769"/>
                <a:gd name="connsiteY1" fmla="*/ 0 h 6881540"/>
                <a:gd name="connsiteX2" fmla="*/ 1251769 w 1251769"/>
                <a:gd name="connsiteY2" fmla="*/ 208632 h 6881540"/>
                <a:gd name="connsiteX3" fmla="*/ 1251769 w 1251769"/>
                <a:gd name="connsiteY3" fmla="*/ 6881540 h 6881540"/>
                <a:gd name="connsiteX4" fmla="*/ 1251769 w 1251769"/>
                <a:gd name="connsiteY4" fmla="*/ 6881540 h 6881540"/>
                <a:gd name="connsiteX5" fmla="*/ 0 w 1251769"/>
                <a:gd name="connsiteY5" fmla="*/ 6881540 h 6881540"/>
                <a:gd name="connsiteX6" fmla="*/ 0 w 1251769"/>
                <a:gd name="connsiteY6" fmla="*/ 6881540 h 6881540"/>
                <a:gd name="connsiteX7" fmla="*/ 0 w 1251769"/>
                <a:gd name="connsiteY7" fmla="*/ 208632 h 6881540"/>
                <a:gd name="connsiteX8" fmla="*/ 208632 w 1251769"/>
                <a:gd name="connsiteY8" fmla="*/ 0 h 6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769" h="6881540">
                  <a:moveTo>
                    <a:pt x="1251769" y="1146946"/>
                  </a:moveTo>
                  <a:lnTo>
                    <a:pt x="1251769" y="5734594"/>
                  </a:lnTo>
                  <a:cubicBezTo>
                    <a:pt x="1251769" y="6368032"/>
                    <a:pt x="1234778" y="6881537"/>
                    <a:pt x="1213818" y="6881537"/>
                  </a:cubicBezTo>
                  <a:lnTo>
                    <a:pt x="0" y="6881537"/>
                  </a:lnTo>
                  <a:lnTo>
                    <a:pt x="0" y="688153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3818" y="3"/>
                  </a:lnTo>
                  <a:cubicBezTo>
                    <a:pt x="1234778" y="3"/>
                    <a:pt x="1251769" y="513508"/>
                    <a:pt x="1251769" y="114694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1" tIns="83331" rIns="83331" bIns="83332" numCol="1" spcCol="1270" anchor="ctr" anchorCtr="0">
              <a:noAutofit/>
            </a:bodyPr>
            <a:lstStyle/>
            <a:p>
              <a:pPr lvl="1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疏運期間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連續假期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天氣預報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(3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日以上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3500" kern="1200" dirty="0"/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457200" y="3197417"/>
              <a:ext cx="1348059" cy="1925799"/>
            </a:xfrm>
            <a:custGeom>
              <a:avLst/>
              <a:gdLst>
                <a:gd name="connsiteX0" fmla="*/ 0 w 1925799"/>
                <a:gd name="connsiteY0" fmla="*/ 0 h 1348059"/>
                <a:gd name="connsiteX1" fmla="*/ 1251770 w 1925799"/>
                <a:gd name="connsiteY1" fmla="*/ 0 h 1348059"/>
                <a:gd name="connsiteX2" fmla="*/ 1925799 w 1925799"/>
                <a:gd name="connsiteY2" fmla="*/ 674030 h 1348059"/>
                <a:gd name="connsiteX3" fmla="*/ 1251770 w 1925799"/>
                <a:gd name="connsiteY3" fmla="*/ 1348059 h 1348059"/>
                <a:gd name="connsiteX4" fmla="*/ 0 w 1925799"/>
                <a:gd name="connsiteY4" fmla="*/ 1348059 h 1348059"/>
                <a:gd name="connsiteX5" fmla="*/ 674030 w 1925799"/>
                <a:gd name="connsiteY5" fmla="*/ 674030 h 1348059"/>
                <a:gd name="connsiteX6" fmla="*/ 0 w 1925799"/>
                <a:gd name="connsiteY6" fmla="*/ 0 h 13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799" h="1348059">
                  <a:moveTo>
                    <a:pt x="1925798" y="0"/>
                  </a:moveTo>
                  <a:lnTo>
                    <a:pt x="1925798" y="876239"/>
                  </a:lnTo>
                  <a:lnTo>
                    <a:pt x="962899" y="1348059"/>
                  </a:lnTo>
                  <a:lnTo>
                    <a:pt x="1" y="876239"/>
                  </a:lnTo>
                  <a:lnTo>
                    <a:pt x="1" y="0"/>
                  </a:lnTo>
                  <a:lnTo>
                    <a:pt x="962899" y="471821"/>
                  </a:lnTo>
                  <a:lnTo>
                    <a:pt x="1925798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91" tIns="695620" rIns="21589" bIns="69561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b="1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中天期</a:t>
              </a:r>
              <a:r>
                <a:rPr lang="en-US" altLang="zh-TW" sz="3400" b="1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3400" b="1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3400" b="1" kern="1200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預報</a:t>
              </a:r>
              <a:endParaRPr lang="zh-TW" altLang="en-US" sz="3400" b="1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1805257" y="3197418"/>
              <a:ext cx="6624341" cy="1251770"/>
            </a:xfrm>
            <a:custGeom>
              <a:avLst/>
              <a:gdLst>
                <a:gd name="connsiteX0" fmla="*/ 208632 w 1251769"/>
                <a:gd name="connsiteY0" fmla="*/ 0 h 6881540"/>
                <a:gd name="connsiteX1" fmla="*/ 1043137 w 1251769"/>
                <a:gd name="connsiteY1" fmla="*/ 0 h 6881540"/>
                <a:gd name="connsiteX2" fmla="*/ 1251769 w 1251769"/>
                <a:gd name="connsiteY2" fmla="*/ 208632 h 6881540"/>
                <a:gd name="connsiteX3" fmla="*/ 1251769 w 1251769"/>
                <a:gd name="connsiteY3" fmla="*/ 6881540 h 6881540"/>
                <a:gd name="connsiteX4" fmla="*/ 1251769 w 1251769"/>
                <a:gd name="connsiteY4" fmla="*/ 6881540 h 6881540"/>
                <a:gd name="connsiteX5" fmla="*/ 0 w 1251769"/>
                <a:gd name="connsiteY5" fmla="*/ 6881540 h 6881540"/>
                <a:gd name="connsiteX6" fmla="*/ 0 w 1251769"/>
                <a:gd name="connsiteY6" fmla="*/ 6881540 h 6881540"/>
                <a:gd name="connsiteX7" fmla="*/ 0 w 1251769"/>
                <a:gd name="connsiteY7" fmla="*/ 208632 h 6881540"/>
                <a:gd name="connsiteX8" fmla="*/ 208632 w 1251769"/>
                <a:gd name="connsiteY8" fmla="*/ 0 h 6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769" h="6881540">
                  <a:moveTo>
                    <a:pt x="1251769" y="1146946"/>
                  </a:moveTo>
                  <a:lnTo>
                    <a:pt x="1251769" y="5734594"/>
                  </a:lnTo>
                  <a:cubicBezTo>
                    <a:pt x="1251769" y="6368032"/>
                    <a:pt x="1234778" y="6881537"/>
                    <a:pt x="1213818" y="6881537"/>
                  </a:cubicBezTo>
                  <a:lnTo>
                    <a:pt x="0" y="6881537"/>
                  </a:lnTo>
                  <a:lnTo>
                    <a:pt x="0" y="688153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3818" y="3"/>
                  </a:lnTo>
                  <a:cubicBezTo>
                    <a:pt x="1234778" y="3"/>
                    <a:pt x="1251769" y="513508"/>
                    <a:pt x="1251769" y="114694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1" tIns="83331" rIns="83331" bIns="83332" numCol="1" spcCol="1270" anchor="ctr" anchorCtr="0">
              <a:noAutofit/>
            </a:bodyPr>
            <a:lstStyle/>
            <a:p>
              <a:pPr lvl="1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不適航預報簡訊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未來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1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至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lang="zh-TW" altLang="en-US" sz="3500" kern="1200" dirty="0" smtClean="0">
                  <a:latin typeface="標楷體" pitchFamily="65" charset="-120"/>
                  <a:ea typeface="標楷體" pitchFamily="65" charset="-120"/>
                </a:rPr>
                <a:t>日</a:t>
              </a:r>
              <a:r>
                <a:rPr lang="en-US" altLang="zh-TW" sz="35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lvl="1" indent="-45720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zh-TW" altLang="en-US" sz="3500" dirty="0" smtClean="0">
                  <a:latin typeface="標楷體" pitchFamily="65" charset="-120"/>
                  <a:ea typeface="標楷體" pitchFamily="65" charset="-120"/>
                </a:rPr>
                <a:t>隔日天氣大勢簡訊</a:t>
              </a:r>
              <a:endParaRPr lang="zh-TW" altLang="en-US" sz="3500" kern="1200" dirty="0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457200" y="4932201"/>
              <a:ext cx="1348059" cy="1925799"/>
            </a:xfrm>
            <a:custGeom>
              <a:avLst/>
              <a:gdLst>
                <a:gd name="connsiteX0" fmla="*/ 0 w 1925799"/>
                <a:gd name="connsiteY0" fmla="*/ 0 h 1348059"/>
                <a:gd name="connsiteX1" fmla="*/ 1251770 w 1925799"/>
                <a:gd name="connsiteY1" fmla="*/ 0 h 1348059"/>
                <a:gd name="connsiteX2" fmla="*/ 1925799 w 1925799"/>
                <a:gd name="connsiteY2" fmla="*/ 674030 h 1348059"/>
                <a:gd name="connsiteX3" fmla="*/ 1251770 w 1925799"/>
                <a:gd name="connsiteY3" fmla="*/ 1348059 h 1348059"/>
                <a:gd name="connsiteX4" fmla="*/ 0 w 1925799"/>
                <a:gd name="connsiteY4" fmla="*/ 1348059 h 1348059"/>
                <a:gd name="connsiteX5" fmla="*/ 674030 w 1925799"/>
                <a:gd name="connsiteY5" fmla="*/ 674030 h 1348059"/>
                <a:gd name="connsiteX6" fmla="*/ 0 w 1925799"/>
                <a:gd name="connsiteY6" fmla="*/ 0 h 134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799" h="1348059">
                  <a:moveTo>
                    <a:pt x="1925798" y="0"/>
                  </a:moveTo>
                  <a:lnTo>
                    <a:pt x="1925798" y="876239"/>
                  </a:lnTo>
                  <a:lnTo>
                    <a:pt x="962899" y="1348059"/>
                  </a:lnTo>
                  <a:lnTo>
                    <a:pt x="1" y="876239"/>
                  </a:lnTo>
                  <a:lnTo>
                    <a:pt x="1" y="0"/>
                  </a:lnTo>
                  <a:lnTo>
                    <a:pt x="962899" y="471821"/>
                  </a:lnTo>
                  <a:lnTo>
                    <a:pt x="1925798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91" tIns="695620" rIns="21589" bIns="695619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短天期</a:t>
              </a:r>
              <a:r>
                <a:rPr lang="en-US" altLang="zh-TW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altLang="zh-TW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34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預報</a:t>
              </a:r>
              <a:endParaRPr lang="en-US" altLang="zh-TW" sz="34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1805257" y="4932201"/>
              <a:ext cx="6624341" cy="1251770"/>
            </a:xfrm>
            <a:custGeom>
              <a:avLst/>
              <a:gdLst>
                <a:gd name="connsiteX0" fmla="*/ 208632 w 1251769"/>
                <a:gd name="connsiteY0" fmla="*/ 0 h 6881540"/>
                <a:gd name="connsiteX1" fmla="*/ 1043137 w 1251769"/>
                <a:gd name="connsiteY1" fmla="*/ 0 h 6881540"/>
                <a:gd name="connsiteX2" fmla="*/ 1251769 w 1251769"/>
                <a:gd name="connsiteY2" fmla="*/ 208632 h 6881540"/>
                <a:gd name="connsiteX3" fmla="*/ 1251769 w 1251769"/>
                <a:gd name="connsiteY3" fmla="*/ 6881540 h 6881540"/>
                <a:gd name="connsiteX4" fmla="*/ 1251769 w 1251769"/>
                <a:gd name="connsiteY4" fmla="*/ 6881540 h 6881540"/>
                <a:gd name="connsiteX5" fmla="*/ 0 w 1251769"/>
                <a:gd name="connsiteY5" fmla="*/ 6881540 h 6881540"/>
                <a:gd name="connsiteX6" fmla="*/ 0 w 1251769"/>
                <a:gd name="connsiteY6" fmla="*/ 6881540 h 6881540"/>
                <a:gd name="connsiteX7" fmla="*/ 0 w 1251769"/>
                <a:gd name="connsiteY7" fmla="*/ 208632 h 6881540"/>
                <a:gd name="connsiteX8" fmla="*/ 208632 w 1251769"/>
                <a:gd name="connsiteY8" fmla="*/ 0 h 6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769" h="6881540">
                  <a:moveTo>
                    <a:pt x="1251769" y="1146946"/>
                  </a:moveTo>
                  <a:lnTo>
                    <a:pt x="1251769" y="5734594"/>
                  </a:lnTo>
                  <a:cubicBezTo>
                    <a:pt x="1251769" y="6368032"/>
                    <a:pt x="1234778" y="6881537"/>
                    <a:pt x="1213818" y="6881537"/>
                  </a:cubicBezTo>
                  <a:lnTo>
                    <a:pt x="0" y="6881537"/>
                  </a:lnTo>
                  <a:lnTo>
                    <a:pt x="0" y="688153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3818" y="3"/>
                  </a:lnTo>
                  <a:cubicBezTo>
                    <a:pt x="1234778" y="3"/>
                    <a:pt x="1251769" y="513508"/>
                    <a:pt x="1251769" y="1146946"/>
                  </a:cubicBez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9" tIns="76346" rIns="76346" bIns="76347" numCol="1" spcCol="1270" anchor="ctr" anchorCtr="0">
              <a:noAutofit/>
            </a:bodyPr>
            <a:lstStyle/>
            <a:p>
              <a:pPr lvl="1" indent="-4572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機場天氣趨勢預報簡訊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未來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1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到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小時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2600" kern="1200" dirty="0"/>
            </a:p>
            <a:p>
              <a:pPr lvl="1" indent="-4572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zh-TW" altLang="en-US" sz="2600" dirty="0" smtClean="0">
                  <a:latin typeface="標楷體" pitchFamily="65" charset="-120"/>
                  <a:ea typeface="標楷體" pitchFamily="65" charset="-120"/>
                </a:rPr>
                <a:t>機場天氣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低於起降標準</a:t>
              </a:r>
              <a:r>
                <a:rPr lang="zh-TW" altLang="en-US" sz="2600" dirty="0">
                  <a:latin typeface="標楷體" pitchFamily="65" charset="-120"/>
                  <a:ea typeface="標楷體" pitchFamily="65" charset="-120"/>
                </a:rPr>
                <a:t>通報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簡訊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2600" kern="1200" dirty="0" smtClean="0">
                  <a:latin typeface="標楷體" pitchFamily="65" charset="-120"/>
                  <a:ea typeface="標楷體" pitchFamily="65" charset="-120"/>
                </a:rPr>
                <a:t>即時</a:t>
              </a:r>
              <a:r>
                <a:rPr lang="en-US" altLang="zh-TW" sz="2600" kern="1200" dirty="0" smtClean="0"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2600" kern="1200" dirty="0"/>
            </a:p>
          </p:txBody>
        </p:sp>
        <p:sp>
          <p:nvSpPr>
            <p:cNvPr id="12" name="右大括弧 11"/>
            <p:cNvSpPr/>
            <p:nvPr/>
          </p:nvSpPr>
          <p:spPr>
            <a:xfrm>
              <a:off x="8172398" y="3388432"/>
              <a:ext cx="514399" cy="2678572"/>
            </a:xfrm>
            <a:prstGeom prst="rightBrace">
              <a:avLst>
                <a:gd name="adj1" fmla="val 8333"/>
                <a:gd name="adj2" fmla="val 48949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8651558" y="3823302"/>
              <a:ext cx="492443" cy="17347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 smtClean="0"/>
                <a:t> </a:t>
              </a:r>
              <a:r>
                <a:rPr lang="zh-TW" altLang="en-US" sz="2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平時亦有提供</a:t>
              </a:r>
              <a:endPara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1187624" y="0"/>
            <a:ext cx="6192688" cy="764704"/>
            <a:chOff x="158" y="3294"/>
            <a:chExt cx="2404" cy="395"/>
          </a:xfrm>
        </p:grpSpPr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158" y="3294"/>
              <a:ext cx="2404" cy="3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90033"/>
                </a:gs>
                <a:gs pos="50000">
                  <a:srgbClr val="FF9999"/>
                </a:gs>
                <a:gs pos="100000">
                  <a:srgbClr val="99003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298" y="3317"/>
              <a:ext cx="2125" cy="349"/>
            </a:xfrm>
            <a:prstGeom prst="roundRect">
              <a:avLst>
                <a:gd name="adj" fmla="val 50000"/>
              </a:avLst>
            </a:prstGeom>
            <a:solidFill>
              <a:srgbClr val="9900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TW" altLang="en-US" sz="4800" dirty="0" smtClean="0">
                  <a:solidFill>
                    <a:srgbClr val="FFFF00"/>
                  </a:solidFill>
                  <a:latin typeface="標楷體" pitchFamily="65" charset="-120"/>
                  <a:ea typeface="標楷體" pitchFamily="65" charset="-120"/>
                </a:rPr>
                <a:t>連續假期疏運預報</a:t>
              </a:r>
              <a:endParaRPr lang="zh-TW" altLang="en-US" sz="48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64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管制案件範本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管制案件範本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管制案件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管制案件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管制案件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7500</TotalTime>
  <Words>1684</Words>
  <Application>Microsoft Office PowerPoint</Application>
  <PresentationFormat>如螢幕大小 (4:3)</PresentationFormat>
  <Paragraphs>315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管制案件範本</vt:lpstr>
      <vt:lpstr>投影片 1</vt:lpstr>
      <vt:lpstr>大  綱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結 語</vt:lpstr>
      <vt:lpstr>投影片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數值模式(WRF/CDF)介紹</dc:title>
  <dc:creator>lightfront</dc:creator>
  <cp:lastModifiedBy>user</cp:lastModifiedBy>
  <cp:revision>762</cp:revision>
  <cp:lastPrinted>2012-10-09T00:31:12Z</cp:lastPrinted>
  <dcterms:created xsi:type="dcterms:W3CDTF">2011-05-12T06:51:41Z</dcterms:created>
  <dcterms:modified xsi:type="dcterms:W3CDTF">2015-10-18T16:18:21Z</dcterms:modified>
</cp:coreProperties>
</file>