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8" r:id="rId2"/>
    <p:sldId id="268" r:id="rId3"/>
    <p:sldId id="259" r:id="rId4"/>
    <p:sldId id="304" r:id="rId5"/>
    <p:sldId id="274" r:id="rId6"/>
    <p:sldId id="286" r:id="rId7"/>
    <p:sldId id="289" r:id="rId8"/>
    <p:sldId id="288" r:id="rId9"/>
    <p:sldId id="311" r:id="rId10"/>
    <p:sldId id="269" r:id="rId11"/>
    <p:sldId id="302" r:id="rId12"/>
    <p:sldId id="287" r:id="rId13"/>
    <p:sldId id="305" r:id="rId14"/>
    <p:sldId id="306" r:id="rId15"/>
    <p:sldId id="292" r:id="rId16"/>
    <p:sldId id="307" r:id="rId17"/>
    <p:sldId id="293" r:id="rId18"/>
    <p:sldId id="313" r:id="rId19"/>
    <p:sldId id="314" r:id="rId20"/>
    <p:sldId id="297" r:id="rId21"/>
    <p:sldId id="298" r:id="rId22"/>
    <p:sldId id="312" r:id="rId23"/>
    <p:sldId id="315" r:id="rId24"/>
    <p:sldId id="267" r:id="rId25"/>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82D640"/>
    <a:srgbClr val="000000"/>
    <a:srgbClr val="404040"/>
    <a:srgbClr val="FDCC56"/>
    <a:srgbClr val="15629C"/>
    <a:srgbClr val="2F7950"/>
    <a:srgbClr val="FCA826"/>
    <a:srgbClr val="175562"/>
    <a:srgbClr val="F9FF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6309" autoAdjust="0"/>
  </p:normalViewPr>
  <p:slideViewPr>
    <p:cSldViewPr snapToGrid="0" snapToObjects="1">
      <p:cViewPr>
        <p:scale>
          <a:sx n="125" d="100"/>
          <a:sy n="125" d="100"/>
        </p:scale>
        <p:origin x="534" y="48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FC09B-6E6C-48AC-AC10-845788BA6E7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zh-CN" altLang="en-US"/>
        </a:p>
      </dgm:t>
    </dgm:pt>
    <dgm:pt modelId="{EC044240-B2A5-4AAA-8D56-F4AEFD17C0F0}">
      <dgm:prSet phldrT="[文本]" custT="1"/>
      <dgm:spPr/>
      <dgm:t>
        <a:bodyPr/>
        <a:lstStyle/>
        <a:p>
          <a:pPr algn="just"/>
          <a:r>
            <a:rPr lang="zh-CN" altLang="en-US" sz="1600" dirty="0" smtClean="0"/>
            <a:t>极端天气给昆明长水机场正常运行带来严重的影响，引发了多次大面积航班延误和群体性事件，对航空气象保障服务和飞行带来极大压力。</a:t>
          </a:r>
          <a:endParaRPr lang="zh-CN" altLang="en-US" sz="1600" dirty="0"/>
        </a:p>
      </dgm:t>
    </dgm:pt>
    <dgm:pt modelId="{61A59DEA-55EE-4FC1-AE15-61A8DF1DD7FE}" type="parTrans" cxnId="{D1CA4BC6-FF3D-4713-9F77-A5347A9A11BB}">
      <dgm:prSet/>
      <dgm:spPr/>
      <dgm:t>
        <a:bodyPr/>
        <a:lstStyle/>
        <a:p>
          <a:endParaRPr lang="zh-CN" altLang="en-US"/>
        </a:p>
      </dgm:t>
    </dgm:pt>
    <dgm:pt modelId="{AF25BD0B-D7CE-41E7-A141-32A7BBAD4851}" type="sibTrans" cxnId="{D1CA4BC6-FF3D-4713-9F77-A5347A9A11BB}">
      <dgm:prSet/>
      <dgm:spPr/>
      <dgm:t>
        <a:bodyPr/>
        <a:lstStyle/>
        <a:p>
          <a:endParaRPr lang="zh-CN" altLang="en-US"/>
        </a:p>
      </dgm:t>
    </dgm:pt>
    <dgm:pt modelId="{6BE52BA0-D4AE-45D9-B8BF-A686467A6B0F}">
      <dgm:prSet phldrT="[文本]" custT="1"/>
      <dgm:spPr/>
      <dgm:t>
        <a:bodyPr/>
        <a:lstStyle/>
        <a:p>
          <a:pPr algn="just"/>
          <a:r>
            <a:rPr lang="zh-CN" altLang="en-US" sz="1600" dirty="0" smtClean="0"/>
            <a:t>昆明长水机场旅客吞吐量高速增长增速全国第一，是大陆西南地区唯一的国家门户枢纽机场。</a:t>
          </a:r>
          <a:endParaRPr lang="zh-CN" altLang="en-US" sz="1600" dirty="0"/>
        </a:p>
      </dgm:t>
    </dgm:pt>
    <dgm:pt modelId="{E75C6088-D5FB-4098-89DF-4299959F500F}" type="parTrans" cxnId="{C3CC767A-771A-4F41-BEFA-666FE4ED85DF}">
      <dgm:prSet/>
      <dgm:spPr/>
      <dgm:t>
        <a:bodyPr/>
        <a:lstStyle/>
        <a:p>
          <a:endParaRPr lang="zh-CN" altLang="en-US"/>
        </a:p>
      </dgm:t>
    </dgm:pt>
    <dgm:pt modelId="{687AC4A4-5E54-43A5-B25D-3290FFF7694E}" type="sibTrans" cxnId="{C3CC767A-771A-4F41-BEFA-666FE4ED85DF}">
      <dgm:prSet/>
      <dgm:spPr/>
      <dgm:t>
        <a:bodyPr/>
        <a:lstStyle/>
        <a:p>
          <a:endParaRPr lang="zh-CN" altLang="en-US"/>
        </a:p>
      </dgm:t>
    </dgm:pt>
    <dgm:pt modelId="{3E7CBC6F-2B92-49F8-B559-37BABB1A7367}" type="pres">
      <dgm:prSet presAssocID="{B01FC09B-6E6C-48AC-AC10-845788BA6E79}" presName="compositeShape" presStyleCnt="0">
        <dgm:presLayoutVars>
          <dgm:chMax val="2"/>
          <dgm:dir val="rev"/>
          <dgm:resizeHandles val="exact"/>
        </dgm:presLayoutVars>
      </dgm:prSet>
      <dgm:spPr/>
      <dgm:t>
        <a:bodyPr/>
        <a:lstStyle/>
        <a:p>
          <a:endParaRPr lang="zh-CN" altLang="en-US"/>
        </a:p>
      </dgm:t>
    </dgm:pt>
    <dgm:pt modelId="{B53F04D5-FCFB-4549-8880-1E6C9EDE2F81}" type="pres">
      <dgm:prSet presAssocID="{B01FC09B-6E6C-48AC-AC10-845788BA6E79}" presName="divider" presStyleLbl="fgShp" presStyleIdx="0" presStyleCnt="1" custAng="93470"/>
      <dgm:spPr/>
    </dgm:pt>
    <dgm:pt modelId="{78921AC8-5AC8-4D5B-A466-4E083221A1AC}" type="pres">
      <dgm:prSet presAssocID="{EC044240-B2A5-4AAA-8D56-F4AEFD17C0F0}" presName="downArrow" presStyleLbl="node1" presStyleIdx="0" presStyleCnt="2"/>
      <dgm:spPr/>
    </dgm:pt>
    <dgm:pt modelId="{1EEEFFCE-941D-4442-A4B0-2C9FC6D1E143}" type="pres">
      <dgm:prSet presAssocID="{EC044240-B2A5-4AAA-8D56-F4AEFD17C0F0}" presName="downArrowText" presStyleLbl="revTx" presStyleIdx="0" presStyleCnt="2" custScaleX="139133">
        <dgm:presLayoutVars>
          <dgm:bulletEnabled val="1"/>
        </dgm:presLayoutVars>
      </dgm:prSet>
      <dgm:spPr/>
      <dgm:t>
        <a:bodyPr/>
        <a:lstStyle/>
        <a:p>
          <a:endParaRPr lang="zh-CN" altLang="en-US"/>
        </a:p>
      </dgm:t>
    </dgm:pt>
    <dgm:pt modelId="{EF22B320-B962-4FD0-8FAF-2FA5FC53B57D}" type="pres">
      <dgm:prSet presAssocID="{6BE52BA0-D4AE-45D9-B8BF-A686467A6B0F}" presName="upArrow" presStyleLbl="node1" presStyleIdx="1" presStyleCnt="2"/>
      <dgm:spPr/>
    </dgm:pt>
    <dgm:pt modelId="{44D9845D-2D5F-4261-8D71-8889E28DD12F}" type="pres">
      <dgm:prSet presAssocID="{6BE52BA0-D4AE-45D9-B8BF-A686467A6B0F}" presName="upArrowText" presStyleLbl="revTx" presStyleIdx="1" presStyleCnt="2" custScaleX="136954">
        <dgm:presLayoutVars>
          <dgm:bulletEnabled val="1"/>
        </dgm:presLayoutVars>
      </dgm:prSet>
      <dgm:spPr/>
      <dgm:t>
        <a:bodyPr/>
        <a:lstStyle/>
        <a:p>
          <a:endParaRPr lang="zh-CN" altLang="en-US"/>
        </a:p>
      </dgm:t>
    </dgm:pt>
  </dgm:ptLst>
  <dgm:cxnLst>
    <dgm:cxn modelId="{C3CC767A-771A-4F41-BEFA-666FE4ED85DF}" srcId="{B01FC09B-6E6C-48AC-AC10-845788BA6E79}" destId="{6BE52BA0-D4AE-45D9-B8BF-A686467A6B0F}" srcOrd="1" destOrd="0" parTransId="{E75C6088-D5FB-4098-89DF-4299959F500F}" sibTransId="{687AC4A4-5E54-43A5-B25D-3290FFF7694E}"/>
    <dgm:cxn modelId="{79BCD734-4E64-4DBD-BB91-E6D155E913C8}" type="presOf" srcId="{B01FC09B-6E6C-48AC-AC10-845788BA6E79}" destId="{3E7CBC6F-2B92-49F8-B559-37BABB1A7367}" srcOrd="0" destOrd="0" presId="urn:microsoft.com/office/officeart/2005/8/layout/arrow3"/>
    <dgm:cxn modelId="{3FB6379B-63FA-4E87-80DF-08EA4030D5A8}" type="presOf" srcId="{6BE52BA0-D4AE-45D9-B8BF-A686467A6B0F}" destId="{44D9845D-2D5F-4261-8D71-8889E28DD12F}" srcOrd="0" destOrd="0" presId="urn:microsoft.com/office/officeart/2005/8/layout/arrow3"/>
    <dgm:cxn modelId="{A2DABC0D-A2F4-4ECF-B514-7294FC1FFE20}" type="presOf" srcId="{EC044240-B2A5-4AAA-8D56-F4AEFD17C0F0}" destId="{1EEEFFCE-941D-4442-A4B0-2C9FC6D1E143}" srcOrd="0" destOrd="0" presId="urn:microsoft.com/office/officeart/2005/8/layout/arrow3"/>
    <dgm:cxn modelId="{D1CA4BC6-FF3D-4713-9F77-A5347A9A11BB}" srcId="{B01FC09B-6E6C-48AC-AC10-845788BA6E79}" destId="{EC044240-B2A5-4AAA-8D56-F4AEFD17C0F0}" srcOrd="0" destOrd="0" parTransId="{61A59DEA-55EE-4FC1-AE15-61A8DF1DD7FE}" sibTransId="{AF25BD0B-D7CE-41E7-A141-32A7BBAD4851}"/>
    <dgm:cxn modelId="{4D0ABACB-1CC6-427F-9D0F-73E527D7F2A7}" type="presParOf" srcId="{3E7CBC6F-2B92-49F8-B559-37BABB1A7367}" destId="{B53F04D5-FCFB-4549-8880-1E6C9EDE2F81}" srcOrd="0" destOrd="0" presId="urn:microsoft.com/office/officeart/2005/8/layout/arrow3"/>
    <dgm:cxn modelId="{46640693-6461-4F12-AD8A-E31460EE70D8}" type="presParOf" srcId="{3E7CBC6F-2B92-49F8-B559-37BABB1A7367}" destId="{78921AC8-5AC8-4D5B-A466-4E083221A1AC}" srcOrd="1" destOrd="0" presId="urn:microsoft.com/office/officeart/2005/8/layout/arrow3"/>
    <dgm:cxn modelId="{B0526D28-83D6-4FD9-BF79-F1C8302745F3}" type="presParOf" srcId="{3E7CBC6F-2B92-49F8-B559-37BABB1A7367}" destId="{1EEEFFCE-941D-4442-A4B0-2C9FC6D1E143}" srcOrd="2" destOrd="0" presId="urn:microsoft.com/office/officeart/2005/8/layout/arrow3"/>
    <dgm:cxn modelId="{F9AB8F70-598D-4E4A-8B8C-9C4CED7A845B}" type="presParOf" srcId="{3E7CBC6F-2B92-49F8-B559-37BABB1A7367}" destId="{EF22B320-B962-4FD0-8FAF-2FA5FC53B57D}" srcOrd="3" destOrd="0" presId="urn:microsoft.com/office/officeart/2005/8/layout/arrow3"/>
    <dgm:cxn modelId="{3928F482-8C06-4DAB-9496-035176CDEC74}" type="presParOf" srcId="{3E7CBC6F-2B92-49F8-B559-37BABB1A7367}" destId="{44D9845D-2D5F-4261-8D71-8889E28DD12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8584F-9C83-4A61-93D2-CA79427C606C}" type="doc">
      <dgm:prSet loTypeId="urn:microsoft.com/office/officeart/2008/layout/VerticalCurvedList" loCatId="list" qsTypeId="urn:microsoft.com/office/officeart/2005/8/quickstyle/simple2" qsCatId="simple" csTypeId="urn:microsoft.com/office/officeart/2005/8/colors/colorful1#1" csCatId="colorful" phldr="1"/>
      <dgm:spPr/>
      <dgm:t>
        <a:bodyPr/>
        <a:lstStyle/>
        <a:p>
          <a:endParaRPr lang="zh-CN" altLang="en-US"/>
        </a:p>
      </dgm:t>
    </dgm:pt>
    <dgm:pt modelId="{2E6E48C9-BD88-4C0B-AC08-0A980BF74936}">
      <dgm:prSet phldrT="[文本]" custT="1"/>
      <dgm:spPr/>
      <dgm:t>
        <a:bodyPr/>
        <a:lstStyle/>
        <a:p>
          <a:r>
            <a:rPr lang="zh-CN" altLang="en-US" sz="2400" b="1" dirty="0" smtClean="0">
              <a:solidFill>
                <a:schemeClr val="tx1">
                  <a:lumMod val="90000"/>
                  <a:lumOff val="10000"/>
                </a:schemeClr>
              </a:solidFill>
            </a:rPr>
            <a:t>大雾 </a:t>
          </a:r>
          <a:r>
            <a:rPr lang="zh-CN" altLang="en-US" sz="1400" b="1" dirty="0" smtClean="0">
              <a:solidFill>
                <a:schemeClr val="tx1">
                  <a:lumMod val="90000"/>
                  <a:lumOff val="10000"/>
                </a:schemeClr>
              </a:solidFill>
            </a:rPr>
            <a:t>持续时间长、具有间断跳变性、局地部分性、低云大雾变换性等特点，严重影响航班运行。</a:t>
          </a:r>
          <a:endParaRPr lang="zh-CN" altLang="en-US" sz="1400" b="1" dirty="0">
            <a:solidFill>
              <a:schemeClr val="tx1">
                <a:lumMod val="90000"/>
                <a:lumOff val="10000"/>
              </a:schemeClr>
            </a:solidFill>
          </a:endParaRPr>
        </a:p>
      </dgm:t>
    </dgm:pt>
    <dgm:pt modelId="{F114EF9F-11B7-4FC0-8BF4-8FC37E4F4752}" type="parTrans" cxnId="{F281709E-17E2-4328-8175-C0F828C60C31}">
      <dgm:prSet/>
      <dgm:spPr/>
      <dgm:t>
        <a:bodyPr/>
        <a:lstStyle/>
        <a:p>
          <a:endParaRPr lang="zh-CN" altLang="en-US"/>
        </a:p>
      </dgm:t>
    </dgm:pt>
    <dgm:pt modelId="{1172786A-5F96-4F4A-812D-6B020119341D}" type="sibTrans" cxnId="{F281709E-17E2-4328-8175-C0F828C60C31}">
      <dgm:prSet/>
      <dgm:spPr/>
      <dgm:t>
        <a:bodyPr/>
        <a:lstStyle/>
        <a:p>
          <a:endParaRPr lang="zh-CN" altLang="en-US"/>
        </a:p>
      </dgm:t>
    </dgm:pt>
    <dgm:pt modelId="{A6E991AB-DF37-47C5-9D78-FD3B7570E00D}">
      <dgm:prSet phldrT="[文本]" custT="1"/>
      <dgm:spPr/>
      <dgm:t>
        <a:bodyPr/>
        <a:lstStyle/>
        <a:p>
          <a:r>
            <a:rPr lang="zh-CN" altLang="en-US" sz="2400" b="1" dirty="0" smtClean="0">
              <a:solidFill>
                <a:schemeClr val="tx1">
                  <a:lumMod val="90000"/>
                  <a:lumOff val="10000"/>
                </a:schemeClr>
              </a:solidFill>
            </a:rPr>
            <a:t>冰雪冰冻</a:t>
          </a:r>
          <a:r>
            <a:rPr lang="zh-CN" altLang="en-US" sz="1400" b="1" dirty="0" smtClean="0">
              <a:solidFill>
                <a:schemeClr val="tx1">
                  <a:lumMod val="90000"/>
                  <a:lumOff val="10000"/>
                </a:schemeClr>
              </a:solidFill>
            </a:rPr>
            <a:t>全年平均降雪</a:t>
          </a:r>
          <a:r>
            <a:rPr lang="en-US" sz="1400" b="1" dirty="0" smtClean="0">
              <a:solidFill>
                <a:schemeClr val="tx1">
                  <a:lumMod val="90000"/>
                  <a:lumOff val="10000"/>
                </a:schemeClr>
              </a:solidFill>
            </a:rPr>
            <a:t>3</a:t>
          </a:r>
          <a:r>
            <a:rPr lang="zh-CN" altLang="en-US" sz="1400" b="1" dirty="0" smtClean="0">
              <a:solidFill>
                <a:schemeClr val="tx1">
                  <a:lumMod val="90000"/>
                  <a:lumOff val="10000"/>
                </a:schemeClr>
              </a:solidFill>
            </a:rPr>
            <a:t>天，零下温度</a:t>
          </a:r>
          <a:r>
            <a:rPr lang="en-US" sz="1400" b="1" dirty="0" smtClean="0">
              <a:solidFill>
                <a:schemeClr val="tx1">
                  <a:lumMod val="90000"/>
                  <a:lumOff val="10000"/>
                </a:schemeClr>
              </a:solidFill>
            </a:rPr>
            <a:t>15</a:t>
          </a:r>
          <a:r>
            <a:rPr lang="zh-CN" altLang="en-US" sz="1400" b="1" dirty="0" smtClean="0">
              <a:solidFill>
                <a:schemeClr val="tx1">
                  <a:lumMod val="90000"/>
                  <a:lumOff val="10000"/>
                </a:schemeClr>
              </a:solidFill>
            </a:rPr>
            <a:t>天，积雪、结冰同时发生会造成大面积航班延误。</a:t>
          </a:r>
          <a:endParaRPr lang="zh-CN" altLang="en-US" sz="1400" b="1" dirty="0">
            <a:solidFill>
              <a:schemeClr val="tx1">
                <a:lumMod val="90000"/>
                <a:lumOff val="10000"/>
              </a:schemeClr>
            </a:solidFill>
          </a:endParaRPr>
        </a:p>
      </dgm:t>
    </dgm:pt>
    <dgm:pt modelId="{4A10E18F-42FF-4C6E-93F1-3F8A63D8C489}" type="parTrans" cxnId="{A50DC907-ACBC-45C5-99AE-E2742EB34589}">
      <dgm:prSet/>
      <dgm:spPr/>
      <dgm:t>
        <a:bodyPr/>
        <a:lstStyle/>
        <a:p>
          <a:endParaRPr lang="zh-CN" altLang="en-US"/>
        </a:p>
      </dgm:t>
    </dgm:pt>
    <dgm:pt modelId="{19FEE70D-C0A2-4DC3-9A69-AB2118824DE6}" type="sibTrans" cxnId="{A50DC907-ACBC-45C5-99AE-E2742EB34589}">
      <dgm:prSet/>
      <dgm:spPr/>
      <dgm:t>
        <a:bodyPr/>
        <a:lstStyle/>
        <a:p>
          <a:endParaRPr lang="zh-CN" altLang="en-US"/>
        </a:p>
      </dgm:t>
    </dgm:pt>
    <dgm:pt modelId="{210F92CD-8BC9-47E9-A95E-93DB7DA2CBED}">
      <dgm:prSet phldrT="[文本]" custT="1"/>
      <dgm:spPr/>
      <dgm:t>
        <a:bodyPr/>
        <a:lstStyle/>
        <a:p>
          <a:r>
            <a:rPr lang="zh-CN" altLang="en-US" sz="2400" b="1" dirty="0" smtClean="0">
              <a:solidFill>
                <a:schemeClr val="tx1">
                  <a:lumMod val="90000"/>
                  <a:lumOff val="10000"/>
                </a:schemeClr>
              </a:solidFill>
            </a:rPr>
            <a:t>雷雨</a:t>
          </a:r>
          <a:r>
            <a:rPr lang="zh-CN" altLang="en-US" sz="1400" b="1" dirty="0" smtClean="0">
              <a:solidFill>
                <a:schemeClr val="tx1">
                  <a:lumMod val="90000"/>
                  <a:lumOff val="10000"/>
                </a:schemeClr>
              </a:solidFill>
            </a:rPr>
            <a:t>雷暴日年均</a:t>
          </a:r>
          <a:r>
            <a:rPr lang="en-US" altLang="zh-CN" sz="1400" b="1" dirty="0" smtClean="0">
              <a:solidFill>
                <a:schemeClr val="tx1">
                  <a:lumMod val="90000"/>
                  <a:lumOff val="10000"/>
                </a:schemeClr>
              </a:solidFill>
            </a:rPr>
            <a:t>60</a:t>
          </a:r>
          <a:r>
            <a:rPr lang="zh-CN" altLang="en-US" sz="1400" b="1" dirty="0" smtClean="0">
              <a:solidFill>
                <a:schemeClr val="tx1">
                  <a:lumMod val="90000"/>
                  <a:lumOff val="10000"/>
                </a:schemeClr>
              </a:solidFill>
            </a:rPr>
            <a:t>天，属中雷区，影响航班运行的时间短，较少造成大面积航班延误</a:t>
          </a:r>
          <a:endParaRPr lang="zh-CN" altLang="en-US" sz="1300" dirty="0">
            <a:solidFill>
              <a:schemeClr val="tx1">
                <a:lumMod val="90000"/>
                <a:lumOff val="10000"/>
              </a:schemeClr>
            </a:solidFill>
          </a:endParaRPr>
        </a:p>
      </dgm:t>
    </dgm:pt>
    <dgm:pt modelId="{95654A56-A966-410A-A7D2-807EBBD2FAAE}" type="parTrans" cxnId="{7C2DC2D9-4D55-4E66-B8C7-5219AE2C32A3}">
      <dgm:prSet/>
      <dgm:spPr/>
      <dgm:t>
        <a:bodyPr/>
        <a:lstStyle/>
        <a:p>
          <a:endParaRPr lang="zh-CN" altLang="en-US"/>
        </a:p>
      </dgm:t>
    </dgm:pt>
    <dgm:pt modelId="{158EA73B-7861-4426-9BE5-6B4FCEA30A64}" type="sibTrans" cxnId="{7C2DC2D9-4D55-4E66-B8C7-5219AE2C32A3}">
      <dgm:prSet/>
      <dgm:spPr/>
      <dgm:t>
        <a:bodyPr/>
        <a:lstStyle/>
        <a:p>
          <a:endParaRPr lang="zh-CN" altLang="en-US"/>
        </a:p>
      </dgm:t>
    </dgm:pt>
    <dgm:pt modelId="{51DCD98A-A261-47EF-9887-D8BF05AD1230}">
      <dgm:prSet phldrT="[文本]" custT="1"/>
      <dgm:spPr/>
      <dgm:t>
        <a:bodyPr/>
        <a:lstStyle/>
        <a:p>
          <a:r>
            <a:rPr lang="zh-CN" altLang="en-US" sz="2400" b="1" dirty="0" smtClean="0">
              <a:solidFill>
                <a:schemeClr val="tx1">
                  <a:lumMod val="90000"/>
                  <a:lumOff val="10000"/>
                </a:schemeClr>
              </a:solidFill>
            </a:rPr>
            <a:t>大风、风切变</a:t>
          </a:r>
          <a:r>
            <a:rPr lang="zh-CN" altLang="en-US" sz="1400" b="1" dirty="0" smtClean="0">
              <a:solidFill>
                <a:schemeClr val="tx1">
                  <a:lumMod val="90000"/>
                  <a:lumOff val="10000"/>
                </a:schemeClr>
              </a:solidFill>
            </a:rPr>
            <a:t>年均出现</a:t>
          </a:r>
          <a:r>
            <a:rPr lang="en-US" altLang="zh-CN" sz="1400" b="1" dirty="0" smtClean="0">
              <a:solidFill>
                <a:schemeClr val="tx1">
                  <a:lumMod val="90000"/>
                  <a:lumOff val="10000"/>
                </a:schemeClr>
              </a:solidFill>
            </a:rPr>
            <a:t>50</a:t>
          </a:r>
          <a:r>
            <a:rPr lang="zh-CN" altLang="en-US" sz="1400" b="1" dirty="0" smtClean="0">
              <a:solidFill>
                <a:schemeClr val="tx1">
                  <a:lumMod val="90000"/>
                  <a:lumOff val="10000"/>
                </a:schemeClr>
              </a:solidFill>
            </a:rPr>
            <a:t>次，持续的时间短，未造成大面积航班延误，启动应急预案的情况</a:t>
          </a:r>
          <a:endParaRPr lang="zh-CN" altLang="en-US" sz="1400" b="1" dirty="0">
            <a:solidFill>
              <a:schemeClr val="tx1">
                <a:lumMod val="90000"/>
                <a:lumOff val="10000"/>
              </a:schemeClr>
            </a:solidFill>
          </a:endParaRPr>
        </a:p>
      </dgm:t>
    </dgm:pt>
    <dgm:pt modelId="{52525C41-1FA1-46C1-A48B-E71D1970B020}" type="parTrans" cxnId="{09E9E8CD-3E20-4F15-A67B-2D39597CA5B1}">
      <dgm:prSet/>
      <dgm:spPr/>
      <dgm:t>
        <a:bodyPr/>
        <a:lstStyle/>
        <a:p>
          <a:endParaRPr lang="zh-CN" altLang="en-US"/>
        </a:p>
      </dgm:t>
    </dgm:pt>
    <dgm:pt modelId="{E82D9F6F-87F6-4BD2-8A7B-C923D0300BDE}" type="sibTrans" cxnId="{09E9E8CD-3E20-4F15-A67B-2D39597CA5B1}">
      <dgm:prSet/>
      <dgm:spPr/>
      <dgm:t>
        <a:bodyPr/>
        <a:lstStyle/>
        <a:p>
          <a:endParaRPr lang="zh-CN" altLang="en-US"/>
        </a:p>
      </dgm:t>
    </dgm:pt>
    <dgm:pt modelId="{D351C1E7-95E7-4B7A-837A-09659F0B4C71}" type="pres">
      <dgm:prSet presAssocID="{7788584F-9C83-4A61-93D2-CA79427C606C}" presName="Name0" presStyleCnt="0">
        <dgm:presLayoutVars>
          <dgm:chMax val="7"/>
          <dgm:chPref val="7"/>
          <dgm:dir/>
        </dgm:presLayoutVars>
      </dgm:prSet>
      <dgm:spPr/>
      <dgm:t>
        <a:bodyPr/>
        <a:lstStyle/>
        <a:p>
          <a:endParaRPr lang="zh-CN" altLang="en-US"/>
        </a:p>
      </dgm:t>
    </dgm:pt>
    <dgm:pt modelId="{4D4BCC62-2844-4BDC-8A3E-C234452DDAF3}" type="pres">
      <dgm:prSet presAssocID="{7788584F-9C83-4A61-93D2-CA79427C606C}" presName="Name1" presStyleCnt="0"/>
      <dgm:spPr/>
    </dgm:pt>
    <dgm:pt modelId="{C4E5311E-7A15-4434-A372-5781A943A977}" type="pres">
      <dgm:prSet presAssocID="{7788584F-9C83-4A61-93D2-CA79427C606C}" presName="cycle" presStyleCnt="0"/>
      <dgm:spPr/>
    </dgm:pt>
    <dgm:pt modelId="{916ED7CA-66BF-4167-A883-D5699DC8E9B5}" type="pres">
      <dgm:prSet presAssocID="{7788584F-9C83-4A61-93D2-CA79427C606C}" presName="srcNode" presStyleLbl="node1" presStyleIdx="0" presStyleCnt="4"/>
      <dgm:spPr/>
    </dgm:pt>
    <dgm:pt modelId="{293F8A9E-1860-434E-A206-030D61EFB199}" type="pres">
      <dgm:prSet presAssocID="{7788584F-9C83-4A61-93D2-CA79427C606C}" presName="conn" presStyleLbl="parChTrans1D2" presStyleIdx="0" presStyleCnt="1" custLinFactNeighborX="-28079" custLinFactNeighborY="-668"/>
      <dgm:spPr/>
      <dgm:t>
        <a:bodyPr/>
        <a:lstStyle/>
        <a:p>
          <a:endParaRPr lang="zh-CN" altLang="en-US"/>
        </a:p>
      </dgm:t>
    </dgm:pt>
    <dgm:pt modelId="{44C137DA-A26C-49A6-BE7E-0750198CDFC3}" type="pres">
      <dgm:prSet presAssocID="{7788584F-9C83-4A61-93D2-CA79427C606C}" presName="extraNode" presStyleLbl="node1" presStyleIdx="0" presStyleCnt="4"/>
      <dgm:spPr/>
    </dgm:pt>
    <dgm:pt modelId="{326548A6-0BFD-4A66-848E-D91B8AF69A77}" type="pres">
      <dgm:prSet presAssocID="{7788584F-9C83-4A61-93D2-CA79427C606C}" presName="dstNode" presStyleLbl="node1" presStyleIdx="0" presStyleCnt="4"/>
      <dgm:spPr/>
    </dgm:pt>
    <dgm:pt modelId="{A3D0FA55-F372-4E90-9797-AB44CA96D5EA}" type="pres">
      <dgm:prSet presAssocID="{2E6E48C9-BD88-4C0B-AC08-0A980BF74936}" presName="text_1" presStyleLbl="node1" presStyleIdx="0" presStyleCnt="4">
        <dgm:presLayoutVars>
          <dgm:bulletEnabled val="1"/>
        </dgm:presLayoutVars>
      </dgm:prSet>
      <dgm:spPr/>
      <dgm:t>
        <a:bodyPr/>
        <a:lstStyle/>
        <a:p>
          <a:endParaRPr lang="zh-CN" altLang="en-US"/>
        </a:p>
      </dgm:t>
    </dgm:pt>
    <dgm:pt modelId="{FABE1916-BA55-46AD-9282-658DADBC1A9D}" type="pres">
      <dgm:prSet presAssocID="{2E6E48C9-BD88-4C0B-AC08-0A980BF74936}" presName="accent_1" presStyleCnt="0"/>
      <dgm:spPr/>
    </dgm:pt>
    <dgm:pt modelId="{0795BAFA-843A-4440-ADF7-A9BFD8BADA4B}" type="pres">
      <dgm:prSet presAssocID="{2E6E48C9-BD88-4C0B-AC08-0A980BF74936}" presName="accentRepeatNode" presStyleLbl="solidFgAcc1" presStyleIdx="0" presStyleCnt="4">
        <dgm:style>
          <a:lnRef idx="0">
            <a:schemeClr val="accent1"/>
          </a:lnRef>
          <a:fillRef idx="3">
            <a:schemeClr val="accent1"/>
          </a:fillRef>
          <a:effectRef idx="3">
            <a:schemeClr val="accent1"/>
          </a:effectRef>
          <a:fontRef idx="minor">
            <a:schemeClr val="lt1"/>
          </a:fontRef>
        </dgm:style>
      </dgm:prSet>
      <dgm:spPr/>
    </dgm:pt>
    <dgm:pt modelId="{5101196B-F87C-43B1-8AF8-E91BD9CF75D5}" type="pres">
      <dgm:prSet presAssocID="{A6E991AB-DF37-47C5-9D78-FD3B7570E00D}" presName="text_2" presStyleLbl="node1" presStyleIdx="1" presStyleCnt="4">
        <dgm:presLayoutVars>
          <dgm:bulletEnabled val="1"/>
        </dgm:presLayoutVars>
      </dgm:prSet>
      <dgm:spPr/>
      <dgm:t>
        <a:bodyPr/>
        <a:lstStyle/>
        <a:p>
          <a:endParaRPr lang="zh-CN" altLang="en-US"/>
        </a:p>
      </dgm:t>
    </dgm:pt>
    <dgm:pt modelId="{A7E51568-BDF6-409D-8D1D-DBFFD7234641}" type="pres">
      <dgm:prSet presAssocID="{A6E991AB-DF37-47C5-9D78-FD3B7570E00D}" presName="accent_2" presStyleCnt="0"/>
      <dgm:spPr/>
    </dgm:pt>
    <dgm:pt modelId="{0D281E8C-15F2-4565-82D5-19E905A1AB77}" type="pres">
      <dgm:prSet presAssocID="{A6E991AB-DF37-47C5-9D78-FD3B7570E00D}" presName="accentRepeatNode" presStyleLbl="solidFgAcc1" presStyleIdx="1" presStyleCnt="4">
        <dgm:style>
          <a:lnRef idx="0">
            <a:schemeClr val="accent2"/>
          </a:lnRef>
          <a:fillRef idx="3">
            <a:schemeClr val="accent2"/>
          </a:fillRef>
          <a:effectRef idx="3">
            <a:schemeClr val="accent2"/>
          </a:effectRef>
          <a:fontRef idx="minor">
            <a:schemeClr val="lt1"/>
          </a:fontRef>
        </dgm:style>
      </dgm:prSet>
      <dgm:spPr/>
    </dgm:pt>
    <dgm:pt modelId="{CC26A5D2-FD66-4A08-8729-E5FDCA8DC2AF}" type="pres">
      <dgm:prSet presAssocID="{210F92CD-8BC9-47E9-A95E-93DB7DA2CBED}" presName="text_3" presStyleLbl="node1" presStyleIdx="2" presStyleCnt="4">
        <dgm:presLayoutVars>
          <dgm:bulletEnabled val="1"/>
        </dgm:presLayoutVars>
      </dgm:prSet>
      <dgm:spPr/>
      <dgm:t>
        <a:bodyPr/>
        <a:lstStyle/>
        <a:p>
          <a:endParaRPr lang="zh-CN" altLang="en-US"/>
        </a:p>
      </dgm:t>
    </dgm:pt>
    <dgm:pt modelId="{DC597B3F-C6DF-4452-B75D-AB1893834DDE}" type="pres">
      <dgm:prSet presAssocID="{210F92CD-8BC9-47E9-A95E-93DB7DA2CBED}" presName="accent_3" presStyleCnt="0"/>
      <dgm:spPr/>
    </dgm:pt>
    <dgm:pt modelId="{81827669-1594-45CD-980A-CCCA82301C79}" type="pres">
      <dgm:prSet presAssocID="{210F92CD-8BC9-47E9-A95E-93DB7DA2CBED}" presName="accentRepeatNode" presStyleLbl="solidFgAcc1" presStyleIdx="2" presStyleCnt="4">
        <dgm:style>
          <a:lnRef idx="0">
            <a:schemeClr val="accent4"/>
          </a:lnRef>
          <a:fillRef idx="3">
            <a:schemeClr val="accent4"/>
          </a:fillRef>
          <a:effectRef idx="3">
            <a:schemeClr val="accent4"/>
          </a:effectRef>
          <a:fontRef idx="minor">
            <a:schemeClr val="lt1"/>
          </a:fontRef>
        </dgm:style>
      </dgm:prSet>
      <dgm:spPr/>
    </dgm:pt>
    <dgm:pt modelId="{C3E6A2FE-C4EB-4342-99E5-C3FEFA454A95}" type="pres">
      <dgm:prSet presAssocID="{51DCD98A-A261-47EF-9887-D8BF05AD1230}" presName="text_4" presStyleLbl="node1" presStyleIdx="3" presStyleCnt="4">
        <dgm:presLayoutVars>
          <dgm:bulletEnabled val="1"/>
        </dgm:presLayoutVars>
      </dgm:prSet>
      <dgm:spPr/>
      <dgm:t>
        <a:bodyPr/>
        <a:lstStyle/>
        <a:p>
          <a:endParaRPr lang="zh-CN" altLang="en-US"/>
        </a:p>
      </dgm:t>
    </dgm:pt>
    <dgm:pt modelId="{936B2859-048B-4A34-94E3-EAB52CDFA2AC}" type="pres">
      <dgm:prSet presAssocID="{51DCD98A-A261-47EF-9887-D8BF05AD1230}" presName="accent_4" presStyleCnt="0"/>
      <dgm:spPr/>
    </dgm:pt>
    <dgm:pt modelId="{7B699887-3E29-43CE-B565-4F0C1BF2B4C2}" type="pres">
      <dgm:prSet presAssocID="{51DCD98A-A261-47EF-9887-D8BF05AD1230}" presName="accentRepeatNode" presStyleLbl="solidFgAcc1" presStyleIdx="3" presStyleCnt="4">
        <dgm:style>
          <a:lnRef idx="0">
            <a:schemeClr val="accent6"/>
          </a:lnRef>
          <a:fillRef idx="3">
            <a:schemeClr val="accent6"/>
          </a:fillRef>
          <a:effectRef idx="3">
            <a:schemeClr val="accent6"/>
          </a:effectRef>
          <a:fontRef idx="minor">
            <a:schemeClr val="lt1"/>
          </a:fontRef>
        </dgm:style>
      </dgm:prSet>
      <dgm:spPr/>
    </dgm:pt>
  </dgm:ptLst>
  <dgm:cxnLst>
    <dgm:cxn modelId="{661A18F4-81D4-4EB4-B479-CCDF6FD1FAEF}" type="presOf" srcId="{51DCD98A-A261-47EF-9887-D8BF05AD1230}" destId="{C3E6A2FE-C4EB-4342-99E5-C3FEFA454A95}" srcOrd="0" destOrd="0" presId="urn:microsoft.com/office/officeart/2008/layout/VerticalCurvedList"/>
    <dgm:cxn modelId="{D272E6DE-4EE6-47A5-800A-0F1FF9EDEC7D}" type="presOf" srcId="{1172786A-5F96-4F4A-812D-6B020119341D}" destId="{293F8A9E-1860-434E-A206-030D61EFB199}" srcOrd="0" destOrd="0" presId="urn:microsoft.com/office/officeart/2008/layout/VerticalCurvedList"/>
    <dgm:cxn modelId="{CB911A45-66AF-4032-9143-8DA879C08624}" type="presOf" srcId="{7788584F-9C83-4A61-93D2-CA79427C606C}" destId="{D351C1E7-95E7-4B7A-837A-09659F0B4C71}" srcOrd="0" destOrd="0" presId="urn:microsoft.com/office/officeart/2008/layout/VerticalCurvedList"/>
    <dgm:cxn modelId="{7C2DC2D9-4D55-4E66-B8C7-5219AE2C32A3}" srcId="{7788584F-9C83-4A61-93D2-CA79427C606C}" destId="{210F92CD-8BC9-47E9-A95E-93DB7DA2CBED}" srcOrd="2" destOrd="0" parTransId="{95654A56-A966-410A-A7D2-807EBBD2FAAE}" sibTransId="{158EA73B-7861-4426-9BE5-6B4FCEA30A64}"/>
    <dgm:cxn modelId="{30D2E68C-88B1-49D6-B75C-E58DBF69EEB5}" type="presOf" srcId="{2E6E48C9-BD88-4C0B-AC08-0A980BF74936}" destId="{A3D0FA55-F372-4E90-9797-AB44CA96D5EA}" srcOrd="0" destOrd="0" presId="urn:microsoft.com/office/officeart/2008/layout/VerticalCurvedList"/>
    <dgm:cxn modelId="{A50DC907-ACBC-45C5-99AE-E2742EB34589}" srcId="{7788584F-9C83-4A61-93D2-CA79427C606C}" destId="{A6E991AB-DF37-47C5-9D78-FD3B7570E00D}" srcOrd="1" destOrd="0" parTransId="{4A10E18F-42FF-4C6E-93F1-3F8A63D8C489}" sibTransId="{19FEE70D-C0A2-4DC3-9A69-AB2118824DE6}"/>
    <dgm:cxn modelId="{F281709E-17E2-4328-8175-C0F828C60C31}" srcId="{7788584F-9C83-4A61-93D2-CA79427C606C}" destId="{2E6E48C9-BD88-4C0B-AC08-0A980BF74936}" srcOrd="0" destOrd="0" parTransId="{F114EF9F-11B7-4FC0-8BF4-8FC37E4F4752}" sibTransId="{1172786A-5F96-4F4A-812D-6B020119341D}"/>
    <dgm:cxn modelId="{028547F8-1B0A-4C8E-841E-17C34352C9D2}" type="presOf" srcId="{A6E991AB-DF37-47C5-9D78-FD3B7570E00D}" destId="{5101196B-F87C-43B1-8AF8-E91BD9CF75D5}" srcOrd="0" destOrd="0" presId="urn:microsoft.com/office/officeart/2008/layout/VerticalCurvedList"/>
    <dgm:cxn modelId="{21E66A70-D012-4CF0-BFB3-9047A21A99E2}" type="presOf" srcId="{210F92CD-8BC9-47E9-A95E-93DB7DA2CBED}" destId="{CC26A5D2-FD66-4A08-8729-E5FDCA8DC2AF}" srcOrd="0" destOrd="0" presId="urn:microsoft.com/office/officeart/2008/layout/VerticalCurvedList"/>
    <dgm:cxn modelId="{09E9E8CD-3E20-4F15-A67B-2D39597CA5B1}" srcId="{7788584F-9C83-4A61-93D2-CA79427C606C}" destId="{51DCD98A-A261-47EF-9887-D8BF05AD1230}" srcOrd="3" destOrd="0" parTransId="{52525C41-1FA1-46C1-A48B-E71D1970B020}" sibTransId="{E82D9F6F-87F6-4BD2-8A7B-C923D0300BDE}"/>
    <dgm:cxn modelId="{99A7D780-F371-416E-93A0-895D0EA6DA9F}" type="presParOf" srcId="{D351C1E7-95E7-4B7A-837A-09659F0B4C71}" destId="{4D4BCC62-2844-4BDC-8A3E-C234452DDAF3}" srcOrd="0" destOrd="0" presId="urn:microsoft.com/office/officeart/2008/layout/VerticalCurvedList"/>
    <dgm:cxn modelId="{615BF973-ADC2-49C9-BCD2-0B961DDA9FD8}" type="presParOf" srcId="{4D4BCC62-2844-4BDC-8A3E-C234452DDAF3}" destId="{C4E5311E-7A15-4434-A372-5781A943A977}" srcOrd="0" destOrd="0" presId="urn:microsoft.com/office/officeart/2008/layout/VerticalCurvedList"/>
    <dgm:cxn modelId="{BB9572C3-C364-4928-AF2B-94EF29BE8242}" type="presParOf" srcId="{C4E5311E-7A15-4434-A372-5781A943A977}" destId="{916ED7CA-66BF-4167-A883-D5699DC8E9B5}" srcOrd="0" destOrd="0" presId="urn:microsoft.com/office/officeart/2008/layout/VerticalCurvedList"/>
    <dgm:cxn modelId="{D62092A2-C9D0-4DCF-A7C7-D8ADC4DAF94B}" type="presParOf" srcId="{C4E5311E-7A15-4434-A372-5781A943A977}" destId="{293F8A9E-1860-434E-A206-030D61EFB199}" srcOrd="1" destOrd="0" presId="urn:microsoft.com/office/officeart/2008/layout/VerticalCurvedList"/>
    <dgm:cxn modelId="{7CE17F70-E644-4319-8278-2AC18E5D3F30}" type="presParOf" srcId="{C4E5311E-7A15-4434-A372-5781A943A977}" destId="{44C137DA-A26C-49A6-BE7E-0750198CDFC3}" srcOrd="2" destOrd="0" presId="urn:microsoft.com/office/officeart/2008/layout/VerticalCurvedList"/>
    <dgm:cxn modelId="{D6EC1B14-F61B-43B0-9B22-C4EE0106E762}" type="presParOf" srcId="{C4E5311E-7A15-4434-A372-5781A943A977}" destId="{326548A6-0BFD-4A66-848E-D91B8AF69A77}" srcOrd="3" destOrd="0" presId="urn:microsoft.com/office/officeart/2008/layout/VerticalCurvedList"/>
    <dgm:cxn modelId="{22A1DD8F-FA3B-4809-8A4A-08419D672E5F}" type="presParOf" srcId="{4D4BCC62-2844-4BDC-8A3E-C234452DDAF3}" destId="{A3D0FA55-F372-4E90-9797-AB44CA96D5EA}" srcOrd="1" destOrd="0" presId="urn:microsoft.com/office/officeart/2008/layout/VerticalCurvedList"/>
    <dgm:cxn modelId="{A7B5E273-FD76-4C24-99A1-5FB1409F23C4}" type="presParOf" srcId="{4D4BCC62-2844-4BDC-8A3E-C234452DDAF3}" destId="{FABE1916-BA55-46AD-9282-658DADBC1A9D}" srcOrd="2" destOrd="0" presId="urn:microsoft.com/office/officeart/2008/layout/VerticalCurvedList"/>
    <dgm:cxn modelId="{F36B0400-924F-4064-B4CC-1115D447DB46}" type="presParOf" srcId="{FABE1916-BA55-46AD-9282-658DADBC1A9D}" destId="{0795BAFA-843A-4440-ADF7-A9BFD8BADA4B}" srcOrd="0" destOrd="0" presId="urn:microsoft.com/office/officeart/2008/layout/VerticalCurvedList"/>
    <dgm:cxn modelId="{9BD2CC52-E5E9-4F2E-884B-87B12DAB36A4}" type="presParOf" srcId="{4D4BCC62-2844-4BDC-8A3E-C234452DDAF3}" destId="{5101196B-F87C-43B1-8AF8-E91BD9CF75D5}" srcOrd="3" destOrd="0" presId="urn:microsoft.com/office/officeart/2008/layout/VerticalCurvedList"/>
    <dgm:cxn modelId="{042FBE1C-1CD7-4C3C-B4DA-21735E3A0E24}" type="presParOf" srcId="{4D4BCC62-2844-4BDC-8A3E-C234452DDAF3}" destId="{A7E51568-BDF6-409D-8D1D-DBFFD7234641}" srcOrd="4" destOrd="0" presId="urn:microsoft.com/office/officeart/2008/layout/VerticalCurvedList"/>
    <dgm:cxn modelId="{BCD056FE-60B9-454B-B9D7-91299ADEAB64}" type="presParOf" srcId="{A7E51568-BDF6-409D-8D1D-DBFFD7234641}" destId="{0D281E8C-15F2-4565-82D5-19E905A1AB77}" srcOrd="0" destOrd="0" presId="urn:microsoft.com/office/officeart/2008/layout/VerticalCurvedList"/>
    <dgm:cxn modelId="{B7A5431E-BA3E-4291-A2B1-008D82A029DC}" type="presParOf" srcId="{4D4BCC62-2844-4BDC-8A3E-C234452DDAF3}" destId="{CC26A5D2-FD66-4A08-8729-E5FDCA8DC2AF}" srcOrd="5" destOrd="0" presId="urn:microsoft.com/office/officeart/2008/layout/VerticalCurvedList"/>
    <dgm:cxn modelId="{6E96360C-4FA5-427F-AEDA-C3C6CC843493}" type="presParOf" srcId="{4D4BCC62-2844-4BDC-8A3E-C234452DDAF3}" destId="{DC597B3F-C6DF-4452-B75D-AB1893834DDE}" srcOrd="6" destOrd="0" presId="urn:microsoft.com/office/officeart/2008/layout/VerticalCurvedList"/>
    <dgm:cxn modelId="{EEE835B9-5493-411C-A548-4E7879F6283A}" type="presParOf" srcId="{DC597B3F-C6DF-4452-B75D-AB1893834DDE}" destId="{81827669-1594-45CD-980A-CCCA82301C79}" srcOrd="0" destOrd="0" presId="urn:microsoft.com/office/officeart/2008/layout/VerticalCurvedList"/>
    <dgm:cxn modelId="{3AFC8FFE-B78A-43D0-B27F-F86B8023E669}" type="presParOf" srcId="{4D4BCC62-2844-4BDC-8A3E-C234452DDAF3}" destId="{C3E6A2FE-C4EB-4342-99E5-C3FEFA454A95}" srcOrd="7" destOrd="0" presId="urn:microsoft.com/office/officeart/2008/layout/VerticalCurvedList"/>
    <dgm:cxn modelId="{D2505052-DE97-44E0-94BB-6303656CE86E}" type="presParOf" srcId="{4D4BCC62-2844-4BDC-8A3E-C234452DDAF3}" destId="{936B2859-048B-4A34-94E3-EAB52CDFA2AC}" srcOrd="8" destOrd="0" presId="urn:microsoft.com/office/officeart/2008/layout/VerticalCurvedList"/>
    <dgm:cxn modelId="{65E20347-117A-4DC4-A01A-5D4948AF7B4B}" type="presParOf" srcId="{936B2859-048B-4A34-94E3-EAB52CDFA2AC}" destId="{7B699887-3E29-43CE-B565-4F0C1BF2B4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F04D5-FCFB-4549-8880-1E6C9EDE2F81}">
      <dsp:nvSpPr>
        <dsp:cNvPr id="0" name=""/>
        <dsp:cNvSpPr/>
      </dsp:nvSpPr>
      <dsp:spPr>
        <a:xfrm rot="393470">
          <a:off x="22639" y="1537344"/>
          <a:ext cx="7332315" cy="83966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21AC8-5AC8-4D5B-A466-4E083221A1AC}">
      <dsp:nvSpPr>
        <dsp:cNvPr id="0" name=""/>
        <dsp:cNvSpPr/>
      </dsp:nvSpPr>
      <dsp:spPr>
        <a:xfrm>
          <a:off x="4279005" y="195717"/>
          <a:ext cx="2213278" cy="1565739"/>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EFFCE-941D-4442-A4B0-2C9FC6D1E143}">
      <dsp:nvSpPr>
        <dsp:cNvPr id="0" name=""/>
        <dsp:cNvSpPr/>
      </dsp:nvSpPr>
      <dsp:spPr>
        <a:xfrm>
          <a:off x="644707" y="0"/>
          <a:ext cx="3284694" cy="1644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zh-CN" altLang="en-US" sz="1600" kern="1200" dirty="0" smtClean="0"/>
            <a:t>极端天气给昆明长水机场正常运行带来严重的影响，引发了多次大面积航班延误和群体性事件，对航空气象保障服务和飞行带来极大压力。</a:t>
          </a:r>
          <a:endParaRPr lang="zh-CN" altLang="en-US" sz="1600" kern="1200" dirty="0"/>
        </a:p>
      </dsp:txBody>
      <dsp:txXfrm>
        <a:off x="644707" y="0"/>
        <a:ext cx="3284694" cy="1644026"/>
      </dsp:txXfrm>
    </dsp:sp>
    <dsp:sp modelId="{EF22B320-B962-4FD0-8FAF-2FA5FC53B57D}">
      <dsp:nvSpPr>
        <dsp:cNvPr id="0" name=""/>
        <dsp:cNvSpPr/>
      </dsp:nvSpPr>
      <dsp:spPr>
        <a:xfrm>
          <a:off x="885311" y="2152891"/>
          <a:ext cx="2213278" cy="1565739"/>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9845D-2D5F-4261-8D71-8889E28DD12F}">
      <dsp:nvSpPr>
        <dsp:cNvPr id="0" name=""/>
        <dsp:cNvSpPr/>
      </dsp:nvSpPr>
      <dsp:spPr>
        <a:xfrm>
          <a:off x="3473914" y="2270322"/>
          <a:ext cx="3233251" cy="1644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zh-CN" altLang="en-US" sz="1600" kern="1200" dirty="0" smtClean="0"/>
            <a:t>昆明长水机场旅客吞吐量高速增长增速全国第一，是大陆西南地区唯一的国家门户枢纽机场。</a:t>
          </a:r>
          <a:endParaRPr lang="zh-CN" altLang="en-US" sz="1600" kern="1200" dirty="0"/>
        </a:p>
      </dsp:txBody>
      <dsp:txXfrm>
        <a:off x="3473914" y="2270322"/>
        <a:ext cx="3233251" cy="1644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F8A9E-1860-434E-A206-030D61EFB199}">
      <dsp:nvSpPr>
        <dsp:cNvPr id="0" name=""/>
        <dsp:cNvSpPr/>
      </dsp:nvSpPr>
      <dsp:spPr>
        <a:xfrm>
          <a:off x="-4511639" y="-727738"/>
          <a:ext cx="5374579" cy="5374579"/>
        </a:xfrm>
        <a:prstGeom prst="blockArc">
          <a:avLst>
            <a:gd name="adj1" fmla="val 18900000"/>
            <a:gd name="adj2" fmla="val 2700000"/>
            <a:gd name="adj3" fmla="val 40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0FA55-F372-4E90-9797-AB44CA96D5EA}">
      <dsp:nvSpPr>
        <dsp:cNvPr id="0" name=""/>
        <dsp:cNvSpPr/>
      </dsp:nvSpPr>
      <dsp:spPr>
        <a:xfrm>
          <a:off x="452014" y="306820"/>
          <a:ext cx="8510952" cy="61396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7332" tIns="60960" rIns="60960" bIns="6096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chemeClr val="tx1">
                  <a:lumMod val="90000"/>
                  <a:lumOff val="10000"/>
                </a:schemeClr>
              </a:solidFill>
            </a:rPr>
            <a:t>大雾 </a:t>
          </a:r>
          <a:r>
            <a:rPr lang="zh-CN" altLang="en-US" sz="1400" b="1" kern="1200" dirty="0" smtClean="0">
              <a:solidFill>
                <a:schemeClr val="tx1">
                  <a:lumMod val="90000"/>
                  <a:lumOff val="10000"/>
                </a:schemeClr>
              </a:solidFill>
            </a:rPr>
            <a:t>持续时间长、具有间断跳变性、局地部分性、低云大雾变换性等特点，严重影响航班运行。</a:t>
          </a:r>
          <a:endParaRPr lang="zh-CN" altLang="en-US" sz="1400" b="1" kern="1200" dirty="0">
            <a:solidFill>
              <a:schemeClr val="tx1">
                <a:lumMod val="90000"/>
                <a:lumOff val="10000"/>
              </a:schemeClr>
            </a:solidFill>
          </a:endParaRPr>
        </a:p>
      </dsp:txBody>
      <dsp:txXfrm>
        <a:off x="452014" y="306820"/>
        <a:ext cx="8510952" cy="613961"/>
      </dsp:txXfrm>
    </dsp:sp>
    <dsp:sp modelId="{0795BAFA-843A-4440-ADF7-A9BFD8BADA4B}">
      <dsp:nvSpPr>
        <dsp:cNvPr id="0" name=""/>
        <dsp:cNvSpPr/>
      </dsp:nvSpPr>
      <dsp:spPr>
        <a:xfrm>
          <a:off x="68289" y="230075"/>
          <a:ext cx="767451" cy="767451"/>
        </a:xfrm>
        <a:prstGeom prst="ellipse">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5101196B-F87C-43B1-8AF8-E91BD9CF75D5}">
      <dsp:nvSpPr>
        <dsp:cNvPr id="0" name=""/>
        <dsp:cNvSpPr/>
      </dsp:nvSpPr>
      <dsp:spPr>
        <a:xfrm>
          <a:off x="804012" y="1227922"/>
          <a:ext cx="8158954" cy="61396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7332" tIns="60960" rIns="60960" bIns="6096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chemeClr val="tx1">
                  <a:lumMod val="90000"/>
                  <a:lumOff val="10000"/>
                </a:schemeClr>
              </a:solidFill>
            </a:rPr>
            <a:t>冰雪冰冻</a:t>
          </a:r>
          <a:r>
            <a:rPr lang="zh-CN" altLang="en-US" sz="1400" b="1" kern="1200" dirty="0" smtClean="0">
              <a:solidFill>
                <a:schemeClr val="tx1">
                  <a:lumMod val="90000"/>
                  <a:lumOff val="10000"/>
                </a:schemeClr>
              </a:solidFill>
            </a:rPr>
            <a:t>全年平均降雪</a:t>
          </a:r>
          <a:r>
            <a:rPr lang="en-US" sz="1400" b="1" kern="1200" dirty="0" smtClean="0">
              <a:solidFill>
                <a:schemeClr val="tx1">
                  <a:lumMod val="90000"/>
                  <a:lumOff val="10000"/>
                </a:schemeClr>
              </a:solidFill>
            </a:rPr>
            <a:t>3</a:t>
          </a:r>
          <a:r>
            <a:rPr lang="zh-CN" altLang="en-US" sz="1400" b="1" kern="1200" dirty="0" smtClean="0">
              <a:solidFill>
                <a:schemeClr val="tx1">
                  <a:lumMod val="90000"/>
                  <a:lumOff val="10000"/>
                </a:schemeClr>
              </a:solidFill>
            </a:rPr>
            <a:t>天，零下温度</a:t>
          </a:r>
          <a:r>
            <a:rPr lang="en-US" sz="1400" b="1" kern="1200" dirty="0" smtClean="0">
              <a:solidFill>
                <a:schemeClr val="tx1">
                  <a:lumMod val="90000"/>
                  <a:lumOff val="10000"/>
                </a:schemeClr>
              </a:solidFill>
            </a:rPr>
            <a:t>15</a:t>
          </a:r>
          <a:r>
            <a:rPr lang="zh-CN" altLang="en-US" sz="1400" b="1" kern="1200" dirty="0" smtClean="0">
              <a:solidFill>
                <a:schemeClr val="tx1">
                  <a:lumMod val="90000"/>
                  <a:lumOff val="10000"/>
                </a:schemeClr>
              </a:solidFill>
            </a:rPr>
            <a:t>天，积雪、结冰同时发生会造成大面积航班延误。</a:t>
          </a:r>
          <a:endParaRPr lang="zh-CN" altLang="en-US" sz="1400" b="1" kern="1200" dirty="0">
            <a:solidFill>
              <a:schemeClr val="tx1">
                <a:lumMod val="90000"/>
                <a:lumOff val="10000"/>
              </a:schemeClr>
            </a:solidFill>
          </a:endParaRPr>
        </a:p>
      </dsp:txBody>
      <dsp:txXfrm>
        <a:off x="804012" y="1227922"/>
        <a:ext cx="8158954" cy="613961"/>
      </dsp:txXfrm>
    </dsp:sp>
    <dsp:sp modelId="{0D281E8C-15F2-4565-82D5-19E905A1AB77}">
      <dsp:nvSpPr>
        <dsp:cNvPr id="0" name=""/>
        <dsp:cNvSpPr/>
      </dsp:nvSpPr>
      <dsp:spPr>
        <a:xfrm>
          <a:off x="420287" y="1151177"/>
          <a:ext cx="767451" cy="767451"/>
        </a:xfrm>
        <a:prstGeom prst="ellipse">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CC26A5D2-FD66-4A08-8729-E5FDCA8DC2AF}">
      <dsp:nvSpPr>
        <dsp:cNvPr id="0" name=""/>
        <dsp:cNvSpPr/>
      </dsp:nvSpPr>
      <dsp:spPr>
        <a:xfrm>
          <a:off x="804012" y="2149023"/>
          <a:ext cx="8158954" cy="61396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7332" tIns="60960" rIns="60960" bIns="6096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chemeClr val="tx1">
                  <a:lumMod val="90000"/>
                  <a:lumOff val="10000"/>
                </a:schemeClr>
              </a:solidFill>
            </a:rPr>
            <a:t>雷雨</a:t>
          </a:r>
          <a:r>
            <a:rPr lang="zh-CN" altLang="en-US" sz="1400" b="1" kern="1200" dirty="0" smtClean="0">
              <a:solidFill>
                <a:schemeClr val="tx1">
                  <a:lumMod val="90000"/>
                  <a:lumOff val="10000"/>
                </a:schemeClr>
              </a:solidFill>
            </a:rPr>
            <a:t>雷暴日年均</a:t>
          </a:r>
          <a:r>
            <a:rPr lang="en-US" altLang="zh-CN" sz="1400" b="1" kern="1200" dirty="0" smtClean="0">
              <a:solidFill>
                <a:schemeClr val="tx1">
                  <a:lumMod val="90000"/>
                  <a:lumOff val="10000"/>
                </a:schemeClr>
              </a:solidFill>
            </a:rPr>
            <a:t>60</a:t>
          </a:r>
          <a:r>
            <a:rPr lang="zh-CN" altLang="en-US" sz="1400" b="1" kern="1200" dirty="0" smtClean="0">
              <a:solidFill>
                <a:schemeClr val="tx1">
                  <a:lumMod val="90000"/>
                  <a:lumOff val="10000"/>
                </a:schemeClr>
              </a:solidFill>
            </a:rPr>
            <a:t>天，属中雷区，影响航班运行的时间短，较少造成大面积航班延误</a:t>
          </a:r>
          <a:endParaRPr lang="zh-CN" altLang="en-US" sz="1300" kern="1200" dirty="0">
            <a:solidFill>
              <a:schemeClr val="tx1">
                <a:lumMod val="90000"/>
                <a:lumOff val="10000"/>
              </a:schemeClr>
            </a:solidFill>
          </a:endParaRPr>
        </a:p>
      </dsp:txBody>
      <dsp:txXfrm>
        <a:off x="804012" y="2149023"/>
        <a:ext cx="8158954" cy="613961"/>
      </dsp:txXfrm>
    </dsp:sp>
    <dsp:sp modelId="{81827669-1594-45CD-980A-CCCA82301C79}">
      <dsp:nvSpPr>
        <dsp:cNvPr id="0" name=""/>
        <dsp:cNvSpPr/>
      </dsp:nvSpPr>
      <dsp:spPr>
        <a:xfrm>
          <a:off x="420287" y="2072278"/>
          <a:ext cx="767451" cy="767451"/>
        </a:xfrm>
        <a:prstGeom prst="ellipse">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C3E6A2FE-C4EB-4342-99E5-C3FEFA454A95}">
      <dsp:nvSpPr>
        <dsp:cNvPr id="0" name=""/>
        <dsp:cNvSpPr/>
      </dsp:nvSpPr>
      <dsp:spPr>
        <a:xfrm>
          <a:off x="452014" y="3070124"/>
          <a:ext cx="8510952" cy="61396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7332" tIns="60960" rIns="60960" bIns="6096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chemeClr val="tx1">
                  <a:lumMod val="90000"/>
                  <a:lumOff val="10000"/>
                </a:schemeClr>
              </a:solidFill>
            </a:rPr>
            <a:t>大风、风切变</a:t>
          </a:r>
          <a:r>
            <a:rPr lang="zh-CN" altLang="en-US" sz="1400" b="1" kern="1200" dirty="0" smtClean="0">
              <a:solidFill>
                <a:schemeClr val="tx1">
                  <a:lumMod val="90000"/>
                  <a:lumOff val="10000"/>
                </a:schemeClr>
              </a:solidFill>
            </a:rPr>
            <a:t>年均出现</a:t>
          </a:r>
          <a:r>
            <a:rPr lang="en-US" altLang="zh-CN" sz="1400" b="1" kern="1200" dirty="0" smtClean="0">
              <a:solidFill>
                <a:schemeClr val="tx1">
                  <a:lumMod val="90000"/>
                  <a:lumOff val="10000"/>
                </a:schemeClr>
              </a:solidFill>
            </a:rPr>
            <a:t>50</a:t>
          </a:r>
          <a:r>
            <a:rPr lang="zh-CN" altLang="en-US" sz="1400" b="1" kern="1200" dirty="0" smtClean="0">
              <a:solidFill>
                <a:schemeClr val="tx1">
                  <a:lumMod val="90000"/>
                  <a:lumOff val="10000"/>
                </a:schemeClr>
              </a:solidFill>
            </a:rPr>
            <a:t>次，持续的时间短，未造成大面积航班延误，启动应急预案的情况</a:t>
          </a:r>
          <a:endParaRPr lang="zh-CN" altLang="en-US" sz="1400" b="1" kern="1200" dirty="0">
            <a:solidFill>
              <a:schemeClr val="tx1">
                <a:lumMod val="90000"/>
                <a:lumOff val="10000"/>
              </a:schemeClr>
            </a:solidFill>
          </a:endParaRPr>
        </a:p>
      </dsp:txBody>
      <dsp:txXfrm>
        <a:off x="452014" y="3070124"/>
        <a:ext cx="8510952" cy="613961"/>
      </dsp:txXfrm>
    </dsp:sp>
    <dsp:sp modelId="{7B699887-3E29-43CE-B565-4F0C1BF2B4C2}">
      <dsp:nvSpPr>
        <dsp:cNvPr id="0" name=""/>
        <dsp:cNvSpPr/>
      </dsp:nvSpPr>
      <dsp:spPr>
        <a:xfrm>
          <a:off x="68289" y="2993379"/>
          <a:ext cx="767451" cy="767451"/>
        </a:xfrm>
        <a:prstGeom prst="ellipse">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0C6B5-92AD-40D6-991D-EAB807AA8DDD}" type="datetimeFigureOut">
              <a:rPr lang="zh-CN" altLang="en-US" smtClean="0"/>
              <a:pPr/>
              <a:t>2015/10/17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51356F-3438-4375-8FB0-C695C5EDF7E8}" type="slidenum">
              <a:rPr lang="zh-CN" altLang="en-US" smtClean="0"/>
              <a:pPr/>
              <a:t>‹#›</a:t>
            </a:fld>
            <a:endParaRPr lang="zh-CN" altLang="en-US"/>
          </a:p>
        </p:txBody>
      </p:sp>
    </p:spTree>
    <p:extLst>
      <p:ext uri="{BB962C8B-B14F-4D97-AF65-F5344CB8AC3E}">
        <p14:creationId xmlns:p14="http://schemas.microsoft.com/office/powerpoint/2010/main" val="349077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建设创造了</a:t>
            </a:r>
            <a:r>
              <a:rPr lang="en-US" sz="1200" kern="12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项国内第一：土石方工程总量第一（超过三峡水利枢纽工程土石方总量）、单体航站楼建筑面积第一（超过首都国际机场</a:t>
            </a:r>
            <a:r>
              <a:rPr lang="en-US" sz="1200" kern="1200" dirty="0" smtClean="0">
                <a:solidFill>
                  <a:schemeClr val="tx1"/>
                </a:solidFill>
                <a:latin typeface="+mn-lt"/>
                <a:ea typeface="+mn-ea"/>
                <a:cs typeface="+mn-cs"/>
              </a:rPr>
              <a:t>T3</a:t>
            </a:r>
            <a:r>
              <a:rPr lang="zh-CN" altLang="en-US" sz="1200" kern="1200" dirty="0" smtClean="0">
                <a:solidFill>
                  <a:schemeClr val="tx1"/>
                </a:solidFill>
                <a:latin typeface="+mn-lt"/>
                <a:ea typeface="+mn-ea"/>
                <a:cs typeface="+mn-cs"/>
              </a:rPr>
              <a:t>航站楼）、航站楼减隔震技术及设施应用规模第一、大型机场使用沥青混凝土道面技术的第一次、绿色机场概念在机场建设中全方位实践的第一次。</a:t>
            </a:r>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5</a:t>
            </a:fld>
            <a:endParaRPr lang="zh-CN" altLang="en-US"/>
          </a:p>
        </p:txBody>
      </p:sp>
    </p:spTree>
    <p:extLst>
      <p:ext uri="{BB962C8B-B14F-4D97-AF65-F5344CB8AC3E}">
        <p14:creationId xmlns:p14="http://schemas.microsoft.com/office/powerpoint/2010/main" val="2306875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在影响长水机场的大雾、雷暴、大风、低空风切变、雨雪冰冻等极端天气中，对航班影响最严重且预报、临近预警以及监测手段最为缺乏的是大雾天气。空军装备研究院航空气象所基于风廓线雷达测风数据开发的温度冷暖平流产品，对于提前预警大雾的生成、消散具有重要参考价值。而多通道微波辐射计，可以直接获取随时间连续变化的温度、湿度、液态水垂直廓线信息，自主提供全天候、全方位、高时空分辨率、空间立体观测，与风廓线雷达等多种探测技术配套使用，能提供对大气多种尺度运动的监测资料，增强捕获对飞行影响较大的局地突发性大雾低云、雷雨等中小尺度灾害性天气的能力。</a:t>
            </a:r>
          </a:p>
          <a:p>
            <a:r>
              <a:rPr lang="zh-CN" altLang="en-US" sz="1200" kern="1200" dirty="0" smtClean="0">
                <a:solidFill>
                  <a:schemeClr val="tx1"/>
                </a:solidFill>
                <a:latin typeface="+mn-lt"/>
                <a:ea typeface="+mn-ea"/>
                <a:cs typeface="+mn-cs"/>
              </a:rPr>
              <a:t>长水机场地处两山之间的狭长地带，东北方向和西南方向的气流变化是造成长水机场特殊天气的主要原因。因此，在长水机场上下游方向各加装相应的地面气象要素自动观测系统、风廓线雷达、多通道微波辐射计等设备，可以高时间密度获取地面要素观测以及温、湿、风廓线的区域变化。</a:t>
            </a:r>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17</a:t>
            </a:fld>
            <a:endParaRPr lang="zh-CN" altLang="en-US"/>
          </a:p>
        </p:txBody>
      </p:sp>
    </p:spTree>
    <p:extLst>
      <p:ext uri="{BB962C8B-B14F-4D97-AF65-F5344CB8AC3E}">
        <p14:creationId xmlns:p14="http://schemas.microsoft.com/office/powerpoint/2010/main" val="79778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变、大雾、低云等极端天气的多传感器联合监测预警能力。</a:t>
            </a:r>
          </a:p>
          <a:p>
            <a:r>
              <a:rPr lang="zh-CN" altLang="en-US" sz="1200" kern="1200" dirty="0" smtClean="0">
                <a:solidFill>
                  <a:schemeClr val="tx1"/>
                </a:solidFill>
                <a:latin typeface="+mn-lt"/>
                <a:ea typeface="+mn-ea"/>
                <a:cs typeface="+mn-cs"/>
              </a:rPr>
              <a:t>长水机场气象台现有多普勒雷达、风廓线、卫星遥感、自动观测等手段、风切变预警系统，现有数值预报产品等设备和资料的使用基本相互独立，获取的各类信息也缺乏综合分析应用，多种探测手段联合制作中小尺度危险天气监测预警产品的能力薄弱。引进并借助国内科研院所的技术和力量，将高时空分辨率的卫星、多普勒雷达、风廓线雷达、地面自动观测站等观探测信息进行综合分析处理，并着重建立雷暴、风切变、大雾、低云等极端天气联合监测预警系统，最大程度发挥现有设备、手段的效能和作用。</a:t>
            </a:r>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18</a:t>
            </a:fld>
            <a:endParaRPr lang="zh-CN" altLang="en-US"/>
          </a:p>
        </p:txBody>
      </p:sp>
    </p:spTree>
    <p:extLst>
      <p:ext uri="{BB962C8B-B14F-4D97-AF65-F5344CB8AC3E}">
        <p14:creationId xmlns:p14="http://schemas.microsoft.com/office/powerpoint/2010/main" val="63282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分阶段引进国家局</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省局区域多类实时观探测资料，在此基础上，参照美国</a:t>
            </a:r>
            <a:r>
              <a:rPr lang="en-US" sz="1200" kern="1200" dirty="0" smtClean="0">
                <a:solidFill>
                  <a:schemeClr val="tx1"/>
                </a:solidFill>
                <a:latin typeface="+mn-lt"/>
                <a:ea typeface="+mn-ea"/>
                <a:cs typeface="+mn-cs"/>
              </a:rPr>
              <a:t>NCEP</a:t>
            </a:r>
            <a:r>
              <a:rPr lang="zh-CN" altLang="en-US" sz="1200" kern="1200" dirty="0" smtClean="0">
                <a:solidFill>
                  <a:schemeClr val="tx1"/>
                </a:solidFill>
                <a:latin typeface="+mn-lt"/>
                <a:ea typeface="+mn-ea"/>
                <a:cs typeface="+mn-cs"/>
              </a:rPr>
              <a:t>做法，对大数据进行综合处理和融合再分析，诊断提取大区域天气形势发展背景与局地小尺度要素变化之间的相互联系等系列重要天气信息，整合、集成现有分散独立的信息资源，形成实时更新的诊断分析平台，为预报保障提供有参考价值的信息产品，把预报员从面对大量数据主观判断、效率和利用率低下的现状中解放出来，借助现代先进数据分析工具提取的重要信息，轻松应对和处置极端天气的预测预警。</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smtClean="0">
              <a:solidFill>
                <a:srgbClr val="56C1DA"/>
              </a:solidFill>
            </a:endParaRPr>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19</a:t>
            </a:fld>
            <a:endParaRPr lang="zh-CN" altLang="en-US"/>
          </a:p>
        </p:txBody>
      </p:sp>
    </p:spTree>
    <p:extLst>
      <p:ext uri="{BB962C8B-B14F-4D97-AF65-F5344CB8AC3E}">
        <p14:creationId xmlns:p14="http://schemas.microsoft.com/office/powerpoint/2010/main" val="4099627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56C1DA"/>
                </a:solidFill>
              </a:rPr>
              <a:t>1</a:t>
            </a:r>
            <a:r>
              <a:rPr lang="zh-CN" altLang="en-US" sz="1200" b="1" dirty="0" smtClean="0">
                <a:solidFill>
                  <a:srgbClr val="56C1DA"/>
                </a:solidFill>
              </a:rPr>
              <a:t>，</a:t>
            </a:r>
            <a:r>
              <a:rPr lang="zh-CN" altLang="en-US" sz="1200" kern="1200" dirty="0" smtClean="0">
                <a:solidFill>
                  <a:schemeClr val="tx1"/>
                </a:solidFill>
                <a:latin typeface="+mn-lt"/>
                <a:ea typeface="+mn-ea"/>
                <a:cs typeface="+mn-cs"/>
              </a:rPr>
              <a:t>气象台按照“边保障、边实践、边总结”的工作方法，及时开展天气案例分析，理清新气象环境下的大雾、冰雪等预报工作思路，针对性开展精细化气象服务。成功应对多次长时大雾和冰雪天气撰写经验总结论文近</a:t>
            </a:r>
            <a:r>
              <a:rPr lang="en-US" sz="1200" kern="1200" dirty="0" smtClean="0">
                <a:solidFill>
                  <a:schemeClr val="tx1"/>
                </a:solidFill>
                <a:latin typeface="+mn-lt"/>
                <a:ea typeface="+mn-ea"/>
                <a:cs typeface="+mn-cs"/>
              </a:rPr>
              <a:t>25</a:t>
            </a:r>
            <a:r>
              <a:rPr lang="zh-CN" altLang="en-US" sz="1200" kern="1200" dirty="0" smtClean="0">
                <a:solidFill>
                  <a:schemeClr val="tx1"/>
                </a:solidFill>
                <a:latin typeface="+mn-lt"/>
                <a:ea typeface="+mn-ea"/>
                <a:cs typeface="+mn-cs"/>
              </a:rPr>
              <a:t>篇。</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在长水大面积航班延误天气出现后，分局气象台及时和西南气象中心、民航气象中心开展联动会商，获取两大中心及提供技术支持，同时还和省气象台及时进行会商和沟通，获取大天气形势把握的本土预报支持。</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，在每周天气会商中，对一周当中可能出现复杂天气，进行预判和跟踪。当形势比较有把握时，提前作出长水机场重要天气提示，提醒运行部门做好应对准备。</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a:t>
            </a:r>
            <a:r>
              <a:rPr lang="zh-CN" altLang="en-US" sz="1200" kern="1200" dirty="0" smtClean="0">
                <a:solidFill>
                  <a:schemeClr val="tx1"/>
                </a:solidFill>
                <a:latin typeface="+mn-lt"/>
                <a:ea typeface="+mn-ea"/>
                <a:cs typeface="+mn-cs"/>
              </a:rPr>
              <a:t>，成立现场保障经验丰富的技术团队，团队成员有高级工程师、西南预报专家库成员，现场保障经验丰富的预报员，有力提升了天气会商的质量，同时协助现场服务，收到较好效果。</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5</a:t>
            </a:r>
            <a:r>
              <a:rPr lang="zh-CN" altLang="en-US" sz="1200" kern="1200" dirty="0" smtClean="0">
                <a:solidFill>
                  <a:schemeClr val="tx1"/>
                </a:solidFill>
                <a:latin typeface="+mn-lt"/>
                <a:ea typeface="+mn-ea"/>
                <a:cs typeface="+mn-cs"/>
              </a:rPr>
              <a:t>，即第一步事前</a:t>
            </a:r>
            <a:r>
              <a:rPr lang="en-US" sz="1200" kern="1200" dirty="0" smtClean="0">
                <a:solidFill>
                  <a:schemeClr val="tx1"/>
                </a:solidFill>
                <a:latin typeface="+mn-lt"/>
                <a:ea typeface="+mn-ea"/>
                <a:cs typeface="+mn-cs"/>
              </a:rPr>
              <a:t>2-3</a:t>
            </a:r>
            <a:r>
              <a:rPr lang="zh-CN" altLang="en-US" sz="1200" kern="1200" dirty="0" smtClean="0">
                <a:solidFill>
                  <a:schemeClr val="tx1"/>
                </a:solidFill>
                <a:latin typeface="+mn-lt"/>
                <a:ea typeface="+mn-ea"/>
                <a:cs typeface="+mn-cs"/>
              </a:rPr>
              <a:t>天的重要天气提示；第二步事中的重要天气集中通报，由气象台召集监管局、机场、公司、空管运行部门，通报天气趋势；第三步未来</a:t>
            </a:r>
            <a:r>
              <a:rPr lang="en-US" sz="1200" kern="1200" dirty="0" smtClean="0">
                <a:solidFill>
                  <a:schemeClr val="tx1"/>
                </a:solidFill>
                <a:latin typeface="+mn-lt"/>
                <a:ea typeface="+mn-ea"/>
                <a:cs typeface="+mn-cs"/>
              </a:rPr>
              <a:t>24</a:t>
            </a:r>
            <a:r>
              <a:rPr lang="zh-CN" altLang="en-US" sz="1200" kern="1200" dirty="0" smtClean="0">
                <a:solidFill>
                  <a:schemeClr val="tx1"/>
                </a:solidFill>
                <a:latin typeface="+mn-lt"/>
                <a:ea typeface="+mn-ea"/>
                <a:cs typeface="+mn-cs"/>
              </a:rPr>
              <a:t>小时</a:t>
            </a:r>
            <a:r>
              <a:rPr lang="en-US" sz="1200" kern="1200" dirty="0" smtClean="0">
                <a:solidFill>
                  <a:schemeClr val="tx1"/>
                </a:solidFill>
                <a:latin typeface="+mn-lt"/>
                <a:ea typeface="+mn-ea"/>
                <a:cs typeface="+mn-cs"/>
              </a:rPr>
              <a:t>MDRS</a:t>
            </a:r>
            <a:r>
              <a:rPr lang="zh-CN" altLang="en-US" sz="1200" kern="1200" dirty="0" smtClean="0">
                <a:solidFill>
                  <a:schemeClr val="tx1"/>
                </a:solidFill>
                <a:latin typeface="+mn-lt"/>
                <a:ea typeface="+mn-ea"/>
                <a:cs typeface="+mn-cs"/>
              </a:rPr>
              <a:t>预警，第四步临近的机场警报。在这四个过程中，集中通报天气穿插其中。使得大面积航班延误的气象保障呈现出新的特点</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收到较好的效果。</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smtClean="0">
              <a:solidFill>
                <a:srgbClr val="56C1DA"/>
              </a:solidFill>
            </a:endParaRPr>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20</a:t>
            </a:fld>
            <a:endParaRPr lang="zh-CN" altLang="en-US"/>
          </a:p>
        </p:txBody>
      </p:sp>
    </p:spTree>
    <p:extLst>
      <p:ext uri="{BB962C8B-B14F-4D97-AF65-F5344CB8AC3E}">
        <p14:creationId xmlns:p14="http://schemas.microsoft.com/office/powerpoint/2010/main" val="187168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21</a:t>
            </a:fld>
            <a:endParaRPr lang="zh-CN" altLang="en-US"/>
          </a:p>
        </p:txBody>
      </p:sp>
    </p:spTree>
    <p:extLst>
      <p:ext uri="{BB962C8B-B14F-4D97-AF65-F5344CB8AC3E}">
        <p14:creationId xmlns:p14="http://schemas.microsoft.com/office/powerpoint/2010/main" val="35442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smtClean="0">
              <a:solidFill>
                <a:srgbClr val="56C1DA"/>
              </a:solidFill>
            </a:endParaRPr>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22</a:t>
            </a:fld>
            <a:endParaRPr lang="zh-CN" altLang="en-US"/>
          </a:p>
        </p:txBody>
      </p:sp>
    </p:spTree>
    <p:extLst>
      <p:ext uri="{BB962C8B-B14F-4D97-AF65-F5344CB8AC3E}">
        <p14:creationId xmlns:p14="http://schemas.microsoft.com/office/powerpoint/2010/main" val="841891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smtClean="0">
              <a:solidFill>
                <a:srgbClr val="56C1DA"/>
              </a:solidFill>
            </a:endParaRPr>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23</a:t>
            </a:fld>
            <a:endParaRPr lang="zh-CN" altLang="en-US"/>
          </a:p>
        </p:txBody>
      </p:sp>
    </p:spTree>
    <p:extLst>
      <p:ext uri="{BB962C8B-B14F-4D97-AF65-F5344CB8AC3E}">
        <p14:creationId xmlns:p14="http://schemas.microsoft.com/office/powerpoint/2010/main" val="335817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a:t>
            </a:r>
            <a:r>
              <a:rPr lang="zh-CN" altLang="en-US" sz="1200" kern="1200" dirty="0" smtClean="0">
                <a:solidFill>
                  <a:schemeClr val="tx1"/>
                </a:solidFill>
                <a:latin typeface="+mn-lt"/>
                <a:ea typeface="+mn-ea"/>
                <a:cs typeface="+mn-cs"/>
              </a:rPr>
              <a:t>开航以后，长水机场吞吐量呈高速增长趋势，据统计</a:t>
            </a:r>
            <a:r>
              <a:rPr lang="en-US" sz="1200" kern="1200" dirty="0" smtClean="0">
                <a:solidFill>
                  <a:schemeClr val="tx1"/>
                </a:solidFill>
                <a:latin typeface="+mn-lt"/>
                <a:ea typeface="+mn-ea"/>
                <a:cs typeface="+mn-cs"/>
              </a:rPr>
              <a:t>,2015 </a:t>
            </a:r>
            <a:r>
              <a:rPr lang="zh-CN" altLang="en-US" sz="1200" kern="1200" dirty="0" smtClean="0">
                <a:solidFill>
                  <a:schemeClr val="tx1"/>
                </a:solidFill>
                <a:latin typeface="+mn-lt"/>
                <a:ea typeface="+mn-ea"/>
                <a:cs typeface="+mn-cs"/>
              </a:rPr>
              <a:t>年上半年累计完成年货邮吞吐量</a:t>
            </a:r>
            <a:r>
              <a:rPr lang="en-US" sz="1200" kern="1200" dirty="0" smtClean="0">
                <a:solidFill>
                  <a:schemeClr val="tx1"/>
                </a:solidFill>
                <a:latin typeface="+mn-lt"/>
                <a:ea typeface="+mn-ea"/>
                <a:cs typeface="+mn-cs"/>
              </a:rPr>
              <a:t>16.5</a:t>
            </a:r>
            <a:r>
              <a:rPr lang="zh-CN" altLang="en-US" sz="1200" kern="1200" dirty="0" smtClean="0">
                <a:solidFill>
                  <a:schemeClr val="tx1"/>
                </a:solidFill>
                <a:latin typeface="+mn-lt"/>
                <a:ea typeface="+mn-ea"/>
                <a:cs typeface="+mn-cs"/>
              </a:rPr>
              <a:t>万吨，同比增长</a:t>
            </a:r>
            <a:r>
              <a:rPr lang="en-US" sz="1200" kern="1200" dirty="0" smtClean="0">
                <a:solidFill>
                  <a:schemeClr val="tx1"/>
                </a:solidFill>
                <a:latin typeface="+mn-lt"/>
                <a:ea typeface="+mn-ea"/>
                <a:cs typeface="+mn-cs"/>
              </a:rPr>
              <a:t>13.5%</a:t>
            </a:r>
            <a:r>
              <a:rPr lang="zh-CN" altLang="en-US" sz="1200" kern="1200" dirty="0" smtClean="0">
                <a:solidFill>
                  <a:schemeClr val="tx1"/>
                </a:solidFill>
                <a:latin typeface="+mn-lt"/>
                <a:ea typeface="+mn-ea"/>
                <a:cs typeface="+mn-cs"/>
              </a:rPr>
              <a:t>；旅客吞吐量</a:t>
            </a:r>
            <a:r>
              <a:rPr lang="en-US" sz="1200" kern="1200" dirty="0" smtClean="0">
                <a:solidFill>
                  <a:schemeClr val="tx1"/>
                </a:solidFill>
                <a:latin typeface="+mn-lt"/>
                <a:ea typeface="+mn-ea"/>
                <a:cs typeface="+mn-cs"/>
              </a:rPr>
              <a:t>1807.48</a:t>
            </a:r>
            <a:r>
              <a:rPr lang="zh-CN" altLang="en-US" sz="1200" kern="1200" dirty="0" smtClean="0">
                <a:solidFill>
                  <a:schemeClr val="tx1"/>
                </a:solidFill>
                <a:latin typeface="+mn-lt"/>
                <a:ea typeface="+mn-ea"/>
                <a:cs typeface="+mn-cs"/>
              </a:rPr>
              <a:t>万人次，同比增长</a:t>
            </a:r>
            <a:r>
              <a:rPr lang="en-US" sz="1200" kern="1200" dirty="0" smtClean="0">
                <a:solidFill>
                  <a:schemeClr val="tx1"/>
                </a:solidFill>
                <a:latin typeface="+mn-lt"/>
                <a:ea typeface="+mn-ea"/>
                <a:cs typeface="+mn-cs"/>
              </a:rPr>
              <a:t>20.1%</a:t>
            </a:r>
            <a:r>
              <a:rPr lang="zh-CN" altLang="en-US" sz="1200" kern="1200" dirty="0" smtClean="0">
                <a:solidFill>
                  <a:schemeClr val="tx1"/>
                </a:solidFill>
                <a:latin typeface="+mn-lt"/>
                <a:ea typeface="+mn-ea"/>
                <a:cs typeface="+mn-cs"/>
              </a:rPr>
              <a:t>，增速在国内千万级机场中排名第一。</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，自</a:t>
            </a:r>
            <a:r>
              <a:rPr lang="en-US" sz="1200" kern="1200" dirty="0" smtClean="0">
                <a:solidFill>
                  <a:schemeClr val="tx1"/>
                </a:solidFill>
                <a:latin typeface="+mn-lt"/>
                <a:ea typeface="+mn-ea"/>
                <a:cs typeface="+mn-cs"/>
              </a:rPr>
              <a:t>2012</a:t>
            </a:r>
            <a:r>
              <a:rPr lang="zh-CN"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6</a:t>
            </a:r>
            <a:r>
              <a:rPr lang="zh-CN" altLang="en-US" sz="1200" kern="1200" dirty="0" smtClean="0">
                <a:solidFill>
                  <a:schemeClr val="tx1"/>
                </a:solidFill>
                <a:latin typeface="+mn-lt"/>
                <a:ea typeface="+mn-ea"/>
                <a:cs typeface="+mn-cs"/>
              </a:rPr>
              <a:t>月</a:t>
            </a:r>
            <a:r>
              <a:rPr lang="en-US" sz="1200" kern="1200" dirty="0" smtClean="0">
                <a:solidFill>
                  <a:schemeClr val="tx1"/>
                </a:solidFill>
                <a:latin typeface="+mn-lt"/>
                <a:ea typeface="+mn-ea"/>
                <a:cs typeface="+mn-cs"/>
              </a:rPr>
              <a:t>28</a:t>
            </a:r>
            <a:r>
              <a:rPr lang="zh-CN" altLang="en-US" sz="1200" kern="1200" dirty="0" smtClean="0">
                <a:solidFill>
                  <a:schemeClr val="tx1"/>
                </a:solidFill>
                <a:latin typeface="+mn-lt"/>
                <a:ea typeface="+mn-ea"/>
                <a:cs typeface="+mn-cs"/>
              </a:rPr>
              <a:t>日开航运行以来，长水机场多次遭遇秋冬季节的持续大雾和冰雪灾害、春季的大风颠簸</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夏季的雷雨暴雨，进而发生因天气原因造成的大面积航班延误事件。长水机场的天气正可谓</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一日四季不同天，雷暴云雾同时现；雨雪风霜同时到，切变颠簸样样全”，飞行员对昆明航线更有畏难恐飞情绪，吐槽长水：“刮风就乱流，无风就起雾；晴空就颠簸，阴天就低云；夏天多雷雨，冬天常冰雪。”</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6</a:t>
            </a:fld>
            <a:endParaRPr lang="zh-CN" altLang="en-US"/>
          </a:p>
        </p:txBody>
      </p:sp>
    </p:spTree>
    <p:extLst>
      <p:ext uri="{BB962C8B-B14F-4D97-AF65-F5344CB8AC3E}">
        <p14:creationId xmlns:p14="http://schemas.microsoft.com/office/powerpoint/2010/main" val="215611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长水机场海拔</a:t>
            </a:r>
            <a:r>
              <a:rPr lang="en-US" altLang="zh-CN" sz="1200" kern="1200" dirty="0" smtClean="0">
                <a:solidFill>
                  <a:schemeClr val="tx1"/>
                </a:solidFill>
                <a:latin typeface="+mn-lt"/>
                <a:ea typeface="+mn-ea"/>
                <a:cs typeface="+mn-cs"/>
              </a:rPr>
              <a:t>2103.5m</a:t>
            </a:r>
            <a:r>
              <a:rPr lang="zh-CN" altLang="en-US" sz="1200" kern="1200" dirty="0" smtClean="0">
                <a:solidFill>
                  <a:schemeClr val="tx1"/>
                </a:solidFill>
                <a:latin typeface="+mn-lt"/>
                <a:ea typeface="+mn-ea"/>
                <a:cs typeface="+mn-cs"/>
              </a:rPr>
              <a:t>，跑道东北</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西南走向，位于昆明坝子与嵩明坝子之间的山顶谷地上，就象山顶的一条船。机场西北为梁王山山脉余脉，山地最高点约</a:t>
            </a:r>
            <a:r>
              <a:rPr lang="en-US" altLang="zh-CN" sz="1200" kern="1200" dirty="0" smtClean="0">
                <a:solidFill>
                  <a:schemeClr val="tx1"/>
                </a:solidFill>
                <a:latin typeface="+mn-lt"/>
                <a:ea typeface="+mn-ea"/>
                <a:cs typeface="+mn-cs"/>
              </a:rPr>
              <a:t>2200m</a:t>
            </a:r>
            <a:r>
              <a:rPr lang="zh-CN" altLang="en-US" sz="1200" kern="1200" dirty="0" smtClean="0">
                <a:solidFill>
                  <a:schemeClr val="tx1"/>
                </a:solidFill>
                <a:latin typeface="+mn-lt"/>
                <a:ea typeface="+mn-ea"/>
                <a:cs typeface="+mn-cs"/>
              </a:rPr>
              <a:t>，东南为无名山脉，山地最高点达</a:t>
            </a:r>
            <a:r>
              <a:rPr lang="en-US" altLang="zh-CN" sz="1200" kern="1200" dirty="0" smtClean="0">
                <a:solidFill>
                  <a:schemeClr val="tx1"/>
                </a:solidFill>
                <a:latin typeface="+mn-lt"/>
                <a:ea typeface="+mn-ea"/>
                <a:cs typeface="+mn-cs"/>
              </a:rPr>
              <a:t>2500m</a:t>
            </a:r>
            <a:r>
              <a:rPr lang="zh-CN" altLang="en-US" sz="1200" kern="1200" dirty="0" smtClean="0">
                <a:solidFill>
                  <a:schemeClr val="tx1"/>
                </a:solidFill>
                <a:latin typeface="+mn-lt"/>
                <a:ea typeface="+mn-ea"/>
                <a:cs typeface="+mn-cs"/>
              </a:rPr>
              <a:t>，地势东北、西南两头低（西南为昆明城，东北为嵩明坝子）。机场所处位置正好是滇东北冷空气到昆明的主要路径，是昆明准静止锋主要活动区。</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特殊地形产生的狭管效应和局地热力环流加速效应，大风效应明显，极易产生风切变，形成颠簸；冷暖空气在此对峙，高山小洼地有利于形成云雾并堆积，从而形成长水机场大雾产生快、变化快、维持时间长的特点。</a:t>
            </a:r>
          </a:p>
          <a:p>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8</a:t>
            </a:fld>
            <a:endParaRPr lang="zh-CN" altLang="en-US"/>
          </a:p>
        </p:txBody>
      </p:sp>
    </p:spTree>
    <p:extLst>
      <p:ext uri="{BB962C8B-B14F-4D97-AF65-F5344CB8AC3E}">
        <p14:creationId xmlns:p14="http://schemas.microsoft.com/office/powerpoint/2010/main" val="26255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长水机场海拔</a:t>
            </a:r>
            <a:r>
              <a:rPr lang="en-US" altLang="zh-CN" sz="1200" kern="1200" dirty="0" smtClean="0">
                <a:solidFill>
                  <a:schemeClr val="tx1"/>
                </a:solidFill>
                <a:latin typeface="+mn-lt"/>
                <a:ea typeface="+mn-ea"/>
                <a:cs typeface="+mn-cs"/>
              </a:rPr>
              <a:t>2103.5m</a:t>
            </a:r>
            <a:r>
              <a:rPr lang="zh-CN" altLang="en-US" sz="1200" kern="1200" dirty="0" smtClean="0">
                <a:solidFill>
                  <a:schemeClr val="tx1"/>
                </a:solidFill>
                <a:latin typeface="+mn-lt"/>
                <a:ea typeface="+mn-ea"/>
                <a:cs typeface="+mn-cs"/>
              </a:rPr>
              <a:t>，跑道东北</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西南走向，位于昆明坝子与嵩明坝子之间的山顶谷地上，就象山顶的一条船。机场西北为梁王山山脉余脉，山地最高点约</a:t>
            </a:r>
            <a:r>
              <a:rPr lang="en-US" altLang="zh-CN" sz="1200" kern="1200" dirty="0" smtClean="0">
                <a:solidFill>
                  <a:schemeClr val="tx1"/>
                </a:solidFill>
                <a:latin typeface="+mn-lt"/>
                <a:ea typeface="+mn-ea"/>
                <a:cs typeface="+mn-cs"/>
              </a:rPr>
              <a:t>2200m</a:t>
            </a:r>
            <a:r>
              <a:rPr lang="zh-CN" altLang="en-US" sz="1200" kern="1200" dirty="0" smtClean="0">
                <a:solidFill>
                  <a:schemeClr val="tx1"/>
                </a:solidFill>
                <a:latin typeface="+mn-lt"/>
                <a:ea typeface="+mn-ea"/>
                <a:cs typeface="+mn-cs"/>
              </a:rPr>
              <a:t>，东南为无名山脉，山地最高点达</a:t>
            </a:r>
            <a:r>
              <a:rPr lang="en-US" altLang="zh-CN" sz="1200" kern="1200" dirty="0" smtClean="0">
                <a:solidFill>
                  <a:schemeClr val="tx1"/>
                </a:solidFill>
                <a:latin typeface="+mn-lt"/>
                <a:ea typeface="+mn-ea"/>
                <a:cs typeface="+mn-cs"/>
              </a:rPr>
              <a:t>2500m</a:t>
            </a:r>
            <a:r>
              <a:rPr lang="zh-CN" altLang="en-US" sz="1200" kern="1200" dirty="0" smtClean="0">
                <a:solidFill>
                  <a:schemeClr val="tx1"/>
                </a:solidFill>
                <a:latin typeface="+mn-lt"/>
                <a:ea typeface="+mn-ea"/>
                <a:cs typeface="+mn-cs"/>
              </a:rPr>
              <a:t>，地势东北、西南两头低（西南为昆明城，东北为嵩明坝子）。机场所处位置正好是滇东北冷空气到昆明的主要路径，是昆明准静止锋主要活动区。</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特殊地形产生的狭管效应和局地热力环流加速效应，大风效应明显，极易产生风切变，形成颠簸；冷暖空气在此对峙，高山小洼地有利于形成云雾并堆积，从而形成长水机场大雾产生快、变化快、维持时间长的特点。</a:t>
            </a:r>
          </a:p>
          <a:p>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9</a:t>
            </a:fld>
            <a:endParaRPr lang="zh-CN" altLang="en-US"/>
          </a:p>
        </p:txBody>
      </p:sp>
    </p:spTree>
    <p:extLst>
      <p:ext uri="{BB962C8B-B14F-4D97-AF65-F5344CB8AC3E}">
        <p14:creationId xmlns:p14="http://schemas.microsoft.com/office/powerpoint/2010/main" val="272761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，这里说的</a:t>
            </a:r>
            <a:r>
              <a:rPr lang="zh-CN" altLang="en-US" sz="1200" b="1" kern="1200" dirty="0" smtClean="0">
                <a:solidFill>
                  <a:schemeClr val="tx1"/>
                </a:solidFill>
                <a:latin typeface="+mn-lt"/>
                <a:ea typeface="+mn-ea"/>
                <a:cs typeface="+mn-cs"/>
              </a:rPr>
              <a:t>持续时间长</a:t>
            </a:r>
            <a:r>
              <a:rPr lang="zh-CN" altLang="en-US" sz="1200" kern="1200" dirty="0" smtClean="0">
                <a:solidFill>
                  <a:schemeClr val="tx1"/>
                </a:solidFill>
                <a:latin typeface="+mn-lt"/>
                <a:ea typeface="+mn-ea"/>
                <a:cs typeface="+mn-cs"/>
              </a:rPr>
              <a:t>包括有两层意思，一是每一次大雾持续时间长，一次性持续时间超过</a:t>
            </a:r>
            <a:r>
              <a:rPr lang="en-US" sz="1200" kern="1200" dirty="0" smtClean="0">
                <a:solidFill>
                  <a:schemeClr val="tx1"/>
                </a:solidFill>
                <a:latin typeface="+mn-lt"/>
                <a:ea typeface="+mn-ea"/>
                <a:cs typeface="+mn-cs"/>
              </a:rPr>
              <a:t>10</a:t>
            </a:r>
            <a:r>
              <a:rPr lang="zh-CN" altLang="en-US" sz="1200" kern="1200" dirty="0" smtClean="0">
                <a:solidFill>
                  <a:schemeClr val="tx1"/>
                </a:solidFill>
                <a:latin typeface="+mn-lt"/>
                <a:ea typeface="+mn-ea"/>
                <a:cs typeface="+mn-cs"/>
              </a:rPr>
              <a:t>小时有</a:t>
            </a:r>
            <a:r>
              <a:rPr lang="en-US" sz="1200" kern="1200" dirty="0" smtClean="0">
                <a:solidFill>
                  <a:schemeClr val="tx1"/>
                </a:solidFill>
                <a:latin typeface="+mn-lt"/>
                <a:ea typeface="+mn-ea"/>
                <a:cs typeface="+mn-cs"/>
              </a:rPr>
              <a:t>9</a:t>
            </a:r>
            <a:r>
              <a:rPr lang="zh-CN" altLang="en-US" sz="1200" kern="1200" dirty="0" smtClean="0">
                <a:solidFill>
                  <a:schemeClr val="tx1"/>
                </a:solidFill>
                <a:latin typeface="+mn-lt"/>
                <a:ea typeface="+mn-ea"/>
                <a:cs typeface="+mn-cs"/>
              </a:rPr>
              <a:t>天</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二是连续几天都有大雾。</a:t>
            </a:r>
            <a:r>
              <a:rPr lang="zh-CN" altLang="en-US" sz="1200" b="1" kern="1200" dirty="0" smtClean="0">
                <a:solidFill>
                  <a:schemeClr val="tx1"/>
                </a:solidFill>
                <a:latin typeface="+mn-lt"/>
                <a:ea typeface="+mn-ea"/>
                <a:cs typeface="+mn-cs"/>
              </a:rPr>
              <a:t>跳变性：</a:t>
            </a:r>
            <a:r>
              <a:rPr lang="zh-CN" altLang="en-US" sz="1200" kern="1200" dirty="0" smtClean="0">
                <a:solidFill>
                  <a:schemeClr val="tx1"/>
                </a:solidFill>
                <a:latin typeface="+mn-lt"/>
                <a:ea typeface="+mn-ea"/>
                <a:cs typeface="+mn-cs"/>
              </a:rPr>
              <a:t>长水大雾时好时坏，时轻时重，阶段性跳跃非常明显。这种间断反复无常出现的大雾，给航班安排、机场正常运行带来很大的困难。</a:t>
            </a:r>
            <a:r>
              <a:rPr lang="zh-CN" altLang="en-US" sz="1200" b="1" kern="1200" dirty="0" smtClean="0">
                <a:solidFill>
                  <a:schemeClr val="tx1"/>
                </a:solidFill>
                <a:latin typeface="+mn-lt"/>
                <a:ea typeface="+mn-ea"/>
                <a:cs typeface="+mn-cs"/>
              </a:rPr>
              <a:t>局地部分性：</a:t>
            </a:r>
          </a:p>
          <a:p>
            <a:r>
              <a:rPr lang="zh-CN" altLang="en-US" sz="1200" kern="1200" dirty="0" smtClean="0">
                <a:solidFill>
                  <a:schemeClr val="tx1"/>
                </a:solidFill>
                <a:latin typeface="+mn-lt"/>
                <a:ea typeface="+mn-ea"/>
                <a:cs typeface="+mn-cs"/>
              </a:rPr>
              <a:t>长水大雾经常出现明显的分界线，</a:t>
            </a:r>
            <a:r>
              <a:rPr lang="zh-CN" altLang="en-US" sz="1200" b="1" kern="1200" dirty="0" smtClean="0">
                <a:solidFill>
                  <a:schemeClr val="tx1"/>
                </a:solidFill>
                <a:latin typeface="+mn-lt"/>
                <a:ea typeface="+mn-ea"/>
                <a:cs typeface="+mn-cs"/>
              </a:rPr>
              <a:t>低云大雾变换性：</a:t>
            </a:r>
            <a:r>
              <a:rPr lang="zh-CN" altLang="en-US" sz="1200" kern="1200" dirty="0" smtClean="0">
                <a:solidFill>
                  <a:schemeClr val="tx1"/>
                </a:solidFill>
                <a:latin typeface="+mn-lt"/>
                <a:ea typeface="+mn-ea"/>
                <a:cs typeface="+mn-cs"/>
              </a:rPr>
              <a:t>长水机场低云丰富，有时低云接触地面成雾，造成地面能见度急剧下降，</a:t>
            </a:r>
            <a:r>
              <a:rPr lang="en-US" altLang="zh-CN" sz="1200" kern="1200" dirty="0" smtClean="0">
                <a:solidFill>
                  <a:schemeClr val="tx1"/>
                </a:solidFill>
                <a:latin typeface="+mn-lt"/>
                <a:ea typeface="+mn-ea"/>
                <a:cs typeface="+mn-cs"/>
              </a:rPr>
              <a:t>99</a:t>
            </a:r>
            <a:r>
              <a:rPr lang="zh-CN" altLang="en-US" sz="1200" kern="1200" dirty="0" smtClean="0">
                <a:solidFill>
                  <a:schemeClr val="tx1"/>
                </a:solidFill>
                <a:latin typeface="+mn-lt"/>
                <a:ea typeface="+mn-ea"/>
                <a:cs typeface="+mn-cs"/>
              </a:rPr>
              <a:t>米高的塔台，常在云中雾里若隐若现。</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，春城昆明四季如春，几十年偶见冰雪冰冻。但长水机年场平均降雪</a:t>
            </a:r>
            <a:r>
              <a:rPr lang="en-US"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天，零下温度</a:t>
            </a:r>
            <a:r>
              <a:rPr lang="en-US" sz="1200" kern="1200" dirty="0" smtClean="0">
                <a:solidFill>
                  <a:schemeClr val="tx1"/>
                </a:solidFill>
                <a:latin typeface="+mn-lt"/>
                <a:ea typeface="+mn-ea"/>
                <a:cs typeface="+mn-cs"/>
              </a:rPr>
              <a:t>15</a:t>
            </a:r>
            <a:r>
              <a:rPr lang="zh-CN" altLang="en-US" sz="1200" kern="1200" dirty="0" smtClean="0">
                <a:solidFill>
                  <a:schemeClr val="tx1"/>
                </a:solidFill>
                <a:latin typeface="+mn-lt"/>
                <a:ea typeface="+mn-ea"/>
                <a:cs typeface="+mn-cs"/>
              </a:rPr>
              <a:t>天。如：</a:t>
            </a:r>
            <a:r>
              <a:rPr lang="en-US" sz="1200" kern="1200" dirty="0" smtClean="0">
                <a:solidFill>
                  <a:schemeClr val="tx1"/>
                </a:solidFill>
                <a:latin typeface="+mn-lt"/>
                <a:ea typeface="+mn-ea"/>
                <a:cs typeface="+mn-cs"/>
              </a:rPr>
              <a:t>2013</a:t>
            </a:r>
            <a:r>
              <a:rPr lang="zh-CN"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12</a:t>
            </a:r>
            <a:r>
              <a:rPr lang="zh-CN" altLang="en-US" sz="1200" kern="1200" dirty="0" smtClean="0">
                <a:solidFill>
                  <a:schemeClr val="tx1"/>
                </a:solidFill>
                <a:latin typeface="+mn-lt"/>
                <a:ea typeface="+mn-ea"/>
                <a:cs typeface="+mn-cs"/>
              </a:rPr>
              <a:t>月</a:t>
            </a:r>
            <a:r>
              <a:rPr lang="en-US" sz="1200" kern="1200" dirty="0" smtClean="0">
                <a:solidFill>
                  <a:schemeClr val="tx1"/>
                </a:solidFill>
                <a:latin typeface="+mn-lt"/>
                <a:ea typeface="+mn-ea"/>
                <a:cs typeface="+mn-cs"/>
              </a:rPr>
              <a:t>15</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16</a:t>
            </a:r>
            <a:r>
              <a:rPr lang="zh-CN" altLang="en-US" sz="1200" kern="1200" dirty="0" smtClean="0">
                <a:solidFill>
                  <a:schemeClr val="tx1"/>
                </a:solidFill>
                <a:latin typeface="+mn-lt"/>
                <a:ea typeface="+mn-ea"/>
                <a:cs typeface="+mn-cs"/>
              </a:rPr>
              <a:t>日，降雪间断性持续</a:t>
            </a:r>
            <a:r>
              <a:rPr lang="en-US" sz="1200" kern="1200" dirty="0" smtClean="0">
                <a:solidFill>
                  <a:schemeClr val="tx1"/>
                </a:solidFill>
                <a:latin typeface="+mn-lt"/>
                <a:ea typeface="+mn-ea"/>
                <a:cs typeface="+mn-cs"/>
              </a:rPr>
              <a:t>22</a:t>
            </a:r>
            <a:r>
              <a:rPr lang="zh-CN" altLang="en-US" sz="1200" kern="1200" dirty="0" smtClean="0">
                <a:solidFill>
                  <a:schemeClr val="tx1"/>
                </a:solidFill>
                <a:latin typeface="+mn-lt"/>
                <a:ea typeface="+mn-ea"/>
                <a:cs typeface="+mn-cs"/>
              </a:rPr>
              <a:t>小时，零下温度维持了</a:t>
            </a:r>
            <a:r>
              <a:rPr lang="en-US" sz="1200" kern="1200" dirty="0" smtClean="0">
                <a:solidFill>
                  <a:schemeClr val="tx1"/>
                </a:solidFill>
                <a:latin typeface="+mn-lt"/>
                <a:ea typeface="+mn-ea"/>
                <a:cs typeface="+mn-cs"/>
              </a:rPr>
              <a:t>24</a:t>
            </a:r>
            <a:r>
              <a:rPr lang="zh-CN" altLang="en-US" sz="1200" kern="1200" dirty="0" smtClean="0">
                <a:solidFill>
                  <a:schemeClr val="tx1"/>
                </a:solidFill>
                <a:latin typeface="+mn-lt"/>
                <a:ea typeface="+mn-ea"/>
                <a:cs typeface="+mn-cs"/>
              </a:rPr>
              <a:t>小时，积雪、结冰同时发生，造成大面积航班延误。而后一周之内，连续低温天气又给给航空器除冰带来困难。</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，长水机场</a:t>
            </a:r>
            <a:r>
              <a:rPr lang="en-US" sz="1200" kern="1200" dirty="0" smtClean="0">
                <a:solidFill>
                  <a:schemeClr val="tx1"/>
                </a:solidFill>
                <a:latin typeface="+mn-lt"/>
                <a:ea typeface="+mn-ea"/>
                <a:cs typeface="+mn-cs"/>
              </a:rPr>
              <a:t>2013</a:t>
            </a:r>
            <a:r>
              <a:rPr lang="zh-CN" altLang="en-US" sz="1200" kern="1200" dirty="0" smtClean="0">
                <a:solidFill>
                  <a:schemeClr val="tx1"/>
                </a:solidFill>
                <a:latin typeface="+mn-lt"/>
                <a:ea typeface="+mn-ea"/>
                <a:cs typeface="+mn-cs"/>
              </a:rPr>
              <a:t>年全年出现雷暴</a:t>
            </a:r>
            <a:r>
              <a:rPr lang="en-US" sz="1200" kern="1200" dirty="0" smtClean="0">
                <a:solidFill>
                  <a:schemeClr val="tx1"/>
                </a:solidFill>
                <a:latin typeface="+mn-lt"/>
                <a:ea typeface="+mn-ea"/>
                <a:cs typeface="+mn-cs"/>
              </a:rPr>
              <a:t>50</a:t>
            </a:r>
            <a:r>
              <a:rPr lang="zh-CN" altLang="en-US" sz="1200" kern="1200" dirty="0" smtClean="0">
                <a:solidFill>
                  <a:schemeClr val="tx1"/>
                </a:solidFill>
                <a:latin typeface="+mn-lt"/>
                <a:ea typeface="+mn-ea"/>
                <a:cs typeface="+mn-cs"/>
              </a:rPr>
              <a:t>天，</a:t>
            </a:r>
            <a:r>
              <a:rPr lang="en-US" sz="1200" kern="1200" dirty="0" smtClean="0">
                <a:solidFill>
                  <a:schemeClr val="tx1"/>
                </a:solidFill>
                <a:latin typeface="+mn-lt"/>
                <a:ea typeface="+mn-ea"/>
                <a:cs typeface="+mn-cs"/>
              </a:rPr>
              <a:t>2014</a:t>
            </a:r>
            <a:r>
              <a:rPr lang="zh-CN"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63</a:t>
            </a:r>
            <a:r>
              <a:rPr lang="zh-CN" altLang="en-US" sz="1200" kern="1200" dirty="0" smtClean="0">
                <a:solidFill>
                  <a:schemeClr val="tx1"/>
                </a:solidFill>
                <a:latin typeface="+mn-lt"/>
                <a:ea typeface="+mn-ea"/>
                <a:cs typeface="+mn-cs"/>
              </a:rPr>
              <a:t>天，属于中雷区，影响航班运行的时间短，未造成大面积航班延误，启动应急预案的情况。</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2013</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2014</a:t>
            </a:r>
            <a:r>
              <a:rPr lang="zh-CN" altLang="en-US" sz="1200" kern="1200" dirty="0" smtClean="0">
                <a:solidFill>
                  <a:schemeClr val="tx1"/>
                </a:solidFill>
                <a:latin typeface="+mn-lt"/>
                <a:ea typeface="+mn-ea"/>
                <a:cs typeface="+mn-cs"/>
              </a:rPr>
              <a:t>年分别出现</a:t>
            </a:r>
            <a:r>
              <a:rPr lang="en-US" sz="1200" kern="1200" dirty="0" smtClean="0">
                <a:solidFill>
                  <a:schemeClr val="tx1"/>
                </a:solidFill>
                <a:latin typeface="+mn-lt"/>
                <a:ea typeface="+mn-ea"/>
                <a:cs typeface="+mn-cs"/>
              </a:rPr>
              <a:t>56</a:t>
            </a:r>
            <a:r>
              <a:rPr lang="zh-CN" altLang="en-US" sz="1200" kern="1200" dirty="0" smtClean="0">
                <a:solidFill>
                  <a:schemeClr val="tx1"/>
                </a:solidFill>
                <a:latin typeface="+mn-lt"/>
                <a:ea typeface="+mn-ea"/>
                <a:cs typeface="+mn-cs"/>
              </a:rPr>
              <a:t>天、</a:t>
            </a:r>
            <a:r>
              <a:rPr lang="en-US" sz="1200" kern="1200" dirty="0" smtClean="0">
                <a:solidFill>
                  <a:schemeClr val="tx1"/>
                </a:solidFill>
                <a:latin typeface="+mn-lt"/>
                <a:ea typeface="+mn-ea"/>
                <a:cs typeface="+mn-cs"/>
              </a:rPr>
              <a:t>50</a:t>
            </a:r>
            <a:r>
              <a:rPr lang="zh-CN" altLang="en-US" sz="1200" kern="1200" dirty="0" smtClean="0">
                <a:solidFill>
                  <a:schemeClr val="tx1"/>
                </a:solidFill>
                <a:latin typeface="+mn-lt"/>
                <a:ea typeface="+mn-ea"/>
                <a:cs typeface="+mn-cs"/>
              </a:rPr>
              <a:t>天大风（大于等于</a:t>
            </a:r>
            <a:r>
              <a:rPr lang="en-US" sz="1200" kern="1200" dirty="0" smtClean="0">
                <a:solidFill>
                  <a:schemeClr val="tx1"/>
                </a:solidFill>
                <a:latin typeface="+mn-lt"/>
                <a:ea typeface="+mn-ea"/>
                <a:cs typeface="+mn-cs"/>
              </a:rPr>
              <a:t>17</a:t>
            </a:r>
            <a:r>
              <a:rPr lang="zh-CN" altLang="en-US" sz="1200" kern="1200" dirty="0" smtClean="0">
                <a:solidFill>
                  <a:schemeClr val="tx1"/>
                </a:solidFill>
                <a:latin typeface="+mn-lt"/>
                <a:ea typeface="+mn-ea"/>
                <a:cs typeface="+mn-cs"/>
              </a:rPr>
              <a:t>米</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秒），大风极值为</a:t>
            </a:r>
            <a:r>
              <a:rPr lang="en-US" sz="1200" kern="1200" dirty="0" smtClean="0">
                <a:solidFill>
                  <a:schemeClr val="tx1"/>
                </a:solidFill>
                <a:latin typeface="+mn-lt"/>
                <a:ea typeface="+mn-ea"/>
                <a:cs typeface="+mn-cs"/>
              </a:rPr>
              <a:t>25</a:t>
            </a:r>
            <a:r>
              <a:rPr lang="zh-CN" altLang="en-US" sz="1200" kern="1200" dirty="0" smtClean="0">
                <a:solidFill>
                  <a:schemeClr val="tx1"/>
                </a:solidFill>
                <a:latin typeface="+mn-lt"/>
                <a:ea typeface="+mn-ea"/>
                <a:cs typeface="+mn-cs"/>
              </a:rPr>
              <a:t>米</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秒；风切变报告</a:t>
            </a:r>
            <a:r>
              <a:rPr lang="en-US" sz="1200" kern="1200" dirty="0" smtClean="0">
                <a:solidFill>
                  <a:schemeClr val="tx1"/>
                </a:solidFill>
                <a:latin typeface="+mn-lt"/>
                <a:ea typeface="+mn-ea"/>
                <a:cs typeface="+mn-cs"/>
              </a:rPr>
              <a:t>2013</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2014</a:t>
            </a:r>
            <a:r>
              <a:rPr lang="zh-CN" altLang="en-US" sz="1200" kern="1200" dirty="0" smtClean="0">
                <a:solidFill>
                  <a:schemeClr val="tx1"/>
                </a:solidFill>
                <a:latin typeface="+mn-lt"/>
                <a:ea typeface="+mn-ea"/>
                <a:cs typeface="+mn-cs"/>
              </a:rPr>
              <a:t>年各有</a:t>
            </a:r>
            <a:r>
              <a:rPr lang="en-US" sz="1200" kern="1200" dirty="0" smtClean="0">
                <a:solidFill>
                  <a:schemeClr val="tx1"/>
                </a:solidFill>
                <a:latin typeface="+mn-lt"/>
                <a:ea typeface="+mn-ea"/>
                <a:cs typeface="+mn-cs"/>
              </a:rPr>
              <a:t>29</a:t>
            </a:r>
            <a:r>
              <a:rPr lang="zh-CN" altLang="en-US" sz="1200" kern="1200" dirty="0" smtClean="0">
                <a:solidFill>
                  <a:schemeClr val="tx1"/>
                </a:solidFill>
                <a:latin typeface="+mn-lt"/>
                <a:ea typeface="+mn-ea"/>
                <a:cs typeface="+mn-cs"/>
              </a:rPr>
              <a:t>次、</a:t>
            </a:r>
            <a:r>
              <a:rPr lang="en-US" sz="1200" kern="1200" dirty="0" smtClean="0">
                <a:solidFill>
                  <a:schemeClr val="tx1"/>
                </a:solidFill>
                <a:latin typeface="+mn-lt"/>
                <a:ea typeface="+mn-ea"/>
                <a:cs typeface="+mn-cs"/>
              </a:rPr>
              <a:t>30</a:t>
            </a:r>
            <a:r>
              <a:rPr lang="zh-CN" altLang="en-US" sz="1200" kern="1200" dirty="0" smtClean="0">
                <a:solidFill>
                  <a:schemeClr val="tx1"/>
                </a:solidFill>
                <a:latin typeface="+mn-lt"/>
                <a:ea typeface="+mn-ea"/>
                <a:cs typeface="+mn-cs"/>
              </a:rPr>
              <a:t>次，造成个别航班复飞。</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10</a:t>
            </a:fld>
            <a:endParaRPr lang="zh-CN" altLang="en-US"/>
          </a:p>
        </p:txBody>
      </p:sp>
    </p:spTree>
    <p:extLst>
      <p:ext uri="{BB962C8B-B14F-4D97-AF65-F5344CB8AC3E}">
        <p14:creationId xmlns:p14="http://schemas.microsoft.com/office/powerpoint/2010/main" val="316520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机场大雾、冰雪天气</a:t>
            </a:r>
            <a:endParaRPr kumimoji="1" lang="en-US" altLang="zh-CN" b="1" dirty="0" smtClean="0">
              <a:latin typeface="Century Gothic"/>
              <a:ea typeface="微软雅黑"/>
            </a:endParaRPr>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11</a:t>
            </a:fld>
            <a:endParaRPr lang="zh-CN" altLang="en-US"/>
          </a:p>
        </p:txBody>
      </p:sp>
    </p:spTree>
    <p:extLst>
      <p:ext uri="{BB962C8B-B14F-4D97-AF65-F5344CB8AC3E}">
        <p14:creationId xmlns:p14="http://schemas.microsoft.com/office/powerpoint/2010/main" val="200531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机场大雾、冰雪天气</a:t>
            </a:r>
            <a:endParaRPr kumimoji="1" lang="en-US" altLang="zh-CN" b="1" dirty="0" smtClean="0">
              <a:latin typeface="Century Gothic"/>
              <a:ea typeface="微软雅黑"/>
            </a:endParaRPr>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12</a:t>
            </a:fld>
            <a:endParaRPr lang="zh-CN" altLang="en-US"/>
          </a:p>
        </p:txBody>
      </p:sp>
    </p:spTree>
    <p:extLst>
      <p:ext uri="{BB962C8B-B14F-4D97-AF65-F5344CB8AC3E}">
        <p14:creationId xmlns:p14="http://schemas.microsoft.com/office/powerpoint/2010/main" val="268862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14</a:t>
            </a:fld>
            <a:endParaRPr lang="zh-CN" altLang="en-US"/>
          </a:p>
        </p:txBody>
      </p:sp>
    </p:spTree>
    <p:extLst>
      <p:ext uri="{BB962C8B-B14F-4D97-AF65-F5344CB8AC3E}">
        <p14:creationId xmlns:p14="http://schemas.microsoft.com/office/powerpoint/2010/main" val="100965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长水机场的复杂天气保障工作从四个方面来阐述，第一、</a:t>
            </a:r>
            <a:r>
              <a:rPr lang="zh-CN" altLang="en-US" sz="1200" kern="1200" dirty="0" smtClean="0">
                <a:solidFill>
                  <a:schemeClr val="tx1"/>
                </a:solidFill>
                <a:latin typeface="+mn-lt"/>
                <a:ea typeface="+mn-ea"/>
                <a:cs typeface="+mn-cs"/>
              </a:rPr>
              <a:t>民航局，民航局空管局对长水机场运行保障情况高度重视，</a:t>
            </a:r>
            <a:r>
              <a:rPr lang="en-US" sz="1200" kern="1200" dirty="0" smtClean="0">
                <a:solidFill>
                  <a:schemeClr val="tx1"/>
                </a:solidFill>
                <a:latin typeface="+mn-lt"/>
                <a:ea typeface="+mn-ea"/>
                <a:cs typeface="+mn-cs"/>
              </a:rPr>
              <a:t>2014</a:t>
            </a:r>
            <a:r>
              <a:rPr lang="zh-CN"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月份先期组织相关管理层进行了调研考察，指示尽快</a:t>
            </a:r>
            <a:r>
              <a:rPr lang="zh-CN" altLang="en-US" sz="1200" b="1" kern="1200" dirty="0" smtClean="0">
                <a:solidFill>
                  <a:schemeClr val="tx1"/>
                </a:solidFill>
                <a:latin typeface="+mn-lt"/>
                <a:ea typeface="+mn-ea"/>
                <a:cs typeface="+mn-cs"/>
              </a:rPr>
              <a:t>制订长水气象保障能力提升计划</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2014</a:t>
            </a:r>
            <a:r>
              <a:rPr lang="zh-CN"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月</a:t>
            </a:r>
            <a:r>
              <a:rPr lang="en-US" sz="1200" kern="1200" dirty="0" smtClean="0">
                <a:solidFill>
                  <a:schemeClr val="tx1"/>
                </a:solidFill>
                <a:latin typeface="+mn-lt"/>
                <a:ea typeface="+mn-ea"/>
                <a:cs typeface="+mn-cs"/>
              </a:rPr>
              <a:t>20-21</a:t>
            </a:r>
            <a:r>
              <a:rPr lang="zh-CN" altLang="en-US" sz="1200" kern="1200" dirty="0" smtClean="0">
                <a:solidFill>
                  <a:schemeClr val="tx1"/>
                </a:solidFill>
                <a:latin typeface="+mn-lt"/>
                <a:ea typeface="+mn-ea"/>
                <a:cs typeface="+mn-cs"/>
              </a:rPr>
              <a:t>日，民航西南地区空管局会同空军装备研究院航空气象所专家专程在昆明组织召开了“</a:t>
            </a:r>
            <a:r>
              <a:rPr lang="zh-CN" altLang="en-US" sz="1200" b="1" kern="1200" dirty="0" smtClean="0">
                <a:solidFill>
                  <a:schemeClr val="tx1"/>
                </a:solidFill>
                <a:latin typeface="+mn-lt"/>
                <a:ea typeface="+mn-ea"/>
                <a:cs typeface="+mn-cs"/>
              </a:rPr>
              <a:t>关于昆明长水机场现场航空气象运行保障能力提升调研研讨会</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2015</a:t>
            </a:r>
            <a:r>
              <a:rPr lang="zh-CN"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4</a:t>
            </a:r>
            <a:r>
              <a:rPr lang="zh-CN" altLang="en-US" sz="1200" kern="1200" dirty="0" smtClean="0">
                <a:solidFill>
                  <a:schemeClr val="tx1"/>
                </a:solidFill>
                <a:latin typeface="+mn-lt"/>
                <a:ea typeface="+mn-ea"/>
                <a:cs typeface="+mn-cs"/>
              </a:rPr>
              <a:t>月</a:t>
            </a:r>
            <a:r>
              <a:rPr lang="en-US" sz="1200" kern="1200" dirty="0" smtClean="0">
                <a:solidFill>
                  <a:schemeClr val="tx1"/>
                </a:solidFill>
                <a:latin typeface="+mn-lt"/>
                <a:ea typeface="+mn-ea"/>
                <a:cs typeface="+mn-cs"/>
              </a:rPr>
              <a:t>28</a:t>
            </a:r>
            <a:r>
              <a:rPr lang="zh-CN" altLang="en-US" sz="1200" kern="1200" dirty="0" smtClean="0">
                <a:solidFill>
                  <a:schemeClr val="tx1"/>
                </a:solidFill>
                <a:latin typeface="+mn-lt"/>
                <a:ea typeface="+mn-ea"/>
                <a:cs typeface="+mn-cs"/>
              </a:rPr>
              <a:t>日民航局空管局充分发挥系统合力，组织空管系统航空气象专家以及香港天文台陈柏伟博士共赴云南空管分局，进行了为期两天的以“</a:t>
            </a:r>
            <a:r>
              <a:rPr lang="zh-CN" altLang="en-US" sz="1200" b="1" kern="1200" dirty="0" smtClean="0">
                <a:solidFill>
                  <a:schemeClr val="tx1"/>
                </a:solidFill>
                <a:latin typeface="+mn-lt"/>
                <a:ea typeface="+mn-ea"/>
                <a:cs typeface="+mn-cs"/>
              </a:rPr>
              <a:t>昆明长水机场低云低能见度与大风天气对航空运行的重大影响”为专题的现场技术交流</a:t>
            </a:r>
            <a:r>
              <a:rPr lang="zh-CN" altLang="en-US" sz="1200" kern="1200" dirty="0" smtClean="0">
                <a:solidFill>
                  <a:schemeClr val="tx1"/>
                </a:solidFill>
                <a:latin typeface="+mn-lt"/>
                <a:ea typeface="+mn-ea"/>
                <a:cs typeface="+mn-cs"/>
              </a:rPr>
              <a:t>。专家们根据长水机场天气条件和气象业务运行环境，提出了非常专业的能力提升意见，并协助我们制定了昆明长水机场航空气象运行保障能力提升计划。民航局大力支持长水机场气象保障能力提升</a:t>
            </a:r>
            <a:r>
              <a:rPr lang="en-US"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为此专门提供民航安全能力建设专项资金，</a:t>
            </a:r>
            <a:r>
              <a:rPr lang="zh-CN" altLang="en-US" sz="1200" b="1" kern="1200" dirty="0" smtClean="0">
                <a:solidFill>
                  <a:schemeClr val="tx1"/>
                </a:solidFill>
                <a:latin typeface="+mn-lt"/>
                <a:ea typeface="+mn-ea"/>
                <a:cs typeface="+mn-cs"/>
              </a:rPr>
              <a:t>支持我们在长水机场开展激光雷达、毫米波测云雷达、微波辐射计在长水机场的验证运行工作。</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smtClean="0">
              <a:solidFill>
                <a:srgbClr val="56C1DA"/>
              </a:solidFill>
            </a:endParaRPr>
          </a:p>
          <a:p>
            <a:endParaRPr lang="zh-CN" altLang="en-US" dirty="0"/>
          </a:p>
        </p:txBody>
      </p:sp>
      <p:sp>
        <p:nvSpPr>
          <p:cNvPr id="4" name="灯片编号占位符 3"/>
          <p:cNvSpPr>
            <a:spLocks noGrp="1"/>
          </p:cNvSpPr>
          <p:nvPr>
            <p:ph type="sldNum" sz="quarter" idx="10"/>
          </p:nvPr>
        </p:nvSpPr>
        <p:spPr/>
        <p:txBody>
          <a:bodyPr/>
          <a:lstStyle/>
          <a:p>
            <a:fld id="{B451356F-3438-4375-8FB0-C695C5EDF7E8}" type="slidenum">
              <a:rPr lang="zh-CN" altLang="en-US" smtClean="0"/>
              <a:pPr/>
              <a:t>16</a:t>
            </a:fld>
            <a:endParaRPr lang="zh-CN" altLang="en-US"/>
          </a:p>
        </p:txBody>
      </p:sp>
    </p:spTree>
    <p:extLst>
      <p:ext uri="{BB962C8B-B14F-4D97-AF65-F5344CB8AC3E}">
        <p14:creationId xmlns:p14="http://schemas.microsoft.com/office/powerpoint/2010/main" val="94933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49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rgbClr val="15629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39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FDCC5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15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40404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10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406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82D64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9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Rectangle 32"/>
          <p:cNvSpPr>
            <a:spLocks noChangeArrowheads="1"/>
          </p:cNvSpPr>
          <p:nvPr userDrawn="1"/>
        </p:nvSpPr>
        <p:spPr bwMode="ltGray">
          <a:xfrm>
            <a:off x="11113" y="0"/>
            <a:ext cx="9132887" cy="1125538"/>
          </a:xfrm>
          <a:prstGeom prst="rect">
            <a:avLst/>
          </a:prstGeom>
          <a:solidFill>
            <a:schemeClr val="tx1">
              <a:lumMod val="75000"/>
              <a:lumOff val="25000"/>
            </a:schemeClr>
          </a:solidFill>
          <a:ln w="9525">
            <a:noFill/>
            <a:miter lim="800000"/>
            <a:headEnd/>
            <a:tailEnd/>
          </a:ln>
        </p:spPr>
        <p:txBody>
          <a:bodyPr wrap="none" anchor="ctr"/>
          <a:lstStyle/>
          <a:p>
            <a:pPr>
              <a:defRPr/>
            </a:pPr>
            <a:endParaRPr lang="zh-CN" altLang="en-US">
              <a:latin typeface="Arial" charset="0"/>
              <a:ea typeface="宋体" charset="-122"/>
            </a:endParaRPr>
          </a:p>
        </p:txBody>
      </p:sp>
      <p:grpSp>
        <p:nvGrpSpPr>
          <p:cNvPr id="3" name="Group 44"/>
          <p:cNvGrpSpPr>
            <a:grpSpLocks/>
          </p:cNvGrpSpPr>
          <p:nvPr userDrawn="1"/>
        </p:nvGrpSpPr>
        <p:grpSpPr bwMode="auto">
          <a:xfrm>
            <a:off x="0" y="1109663"/>
            <a:ext cx="9144000" cy="169862"/>
            <a:chOff x="0" y="699"/>
            <a:chExt cx="5760" cy="107"/>
          </a:xfrm>
        </p:grpSpPr>
        <p:sp>
          <p:nvSpPr>
            <p:cNvPr id="4" name="Rectangle 40"/>
            <p:cNvSpPr>
              <a:spLocks noChangeArrowheads="1"/>
            </p:cNvSpPr>
            <p:nvPr userDrawn="1"/>
          </p:nvSpPr>
          <p:spPr bwMode="gray">
            <a:xfrm>
              <a:off x="0" y="699"/>
              <a:ext cx="5760" cy="45"/>
            </a:xfrm>
            <a:prstGeom prst="rect">
              <a:avLst/>
            </a:prstGeom>
            <a:solidFill>
              <a:schemeClr val="tx2"/>
            </a:solidFill>
            <a:ln w="9525">
              <a:noFill/>
              <a:miter lim="800000"/>
              <a:headEnd/>
              <a:tailEnd/>
            </a:ln>
          </p:spPr>
          <p:txBody>
            <a:bodyPr wrap="none" anchor="ctr"/>
            <a:lstStyle/>
            <a:p>
              <a:pPr>
                <a:defRPr/>
              </a:pPr>
              <a:endParaRPr lang="zh-CN" altLang="en-US">
                <a:latin typeface="Arial" charset="0"/>
                <a:ea typeface="宋体" charset="-122"/>
              </a:endParaRPr>
            </a:p>
          </p:txBody>
        </p:sp>
        <p:sp>
          <p:nvSpPr>
            <p:cNvPr id="5" name="Rectangle 42"/>
            <p:cNvSpPr>
              <a:spLocks noChangeArrowheads="1"/>
            </p:cNvSpPr>
            <p:nvPr userDrawn="1"/>
          </p:nvSpPr>
          <p:spPr bwMode="gray">
            <a:xfrm>
              <a:off x="1476" y="713"/>
              <a:ext cx="4284" cy="93"/>
            </a:xfrm>
            <a:prstGeom prst="rect">
              <a:avLst/>
            </a:prstGeom>
            <a:solidFill>
              <a:schemeClr val="accent4">
                <a:lumMod val="25000"/>
              </a:schemeClr>
            </a:solidFill>
            <a:ln w="9525">
              <a:noFill/>
              <a:miter lim="800000"/>
              <a:headEnd/>
              <a:tailEnd/>
            </a:ln>
          </p:spPr>
          <p:txBody>
            <a:bodyPr wrap="none" anchor="ctr"/>
            <a:lstStyle/>
            <a:p>
              <a:pPr>
                <a:defRPr/>
              </a:pPr>
              <a:endParaRPr lang="zh-CN" altLang="en-US">
                <a:latin typeface="Arial" charset="0"/>
                <a:ea typeface="宋体" charset="-122"/>
              </a:endParaRPr>
            </a:p>
          </p:txBody>
        </p:sp>
      </p:grpSp>
      <p:grpSp>
        <p:nvGrpSpPr>
          <p:cNvPr id="6" name="Group 5"/>
          <p:cNvGrpSpPr>
            <a:grpSpLocks noChangeAspect="1"/>
          </p:cNvGrpSpPr>
          <p:nvPr userDrawn="1"/>
        </p:nvGrpSpPr>
        <p:grpSpPr bwMode="auto">
          <a:xfrm>
            <a:off x="71438" y="0"/>
            <a:ext cx="2500312" cy="1500188"/>
            <a:chOff x="-3960" y="-2700"/>
            <a:chExt cx="7680" cy="4800"/>
          </a:xfrm>
        </p:grpSpPr>
        <p:sp>
          <p:nvSpPr>
            <p:cNvPr id="7" name="AutoShape 4"/>
            <p:cNvSpPr>
              <a:spLocks noChangeAspect="1" noChangeArrowheads="1" noTextEdit="1"/>
            </p:cNvSpPr>
            <p:nvPr userDrawn="1"/>
          </p:nvSpPr>
          <p:spPr bwMode="auto">
            <a:xfrm>
              <a:off x="-3960" y="-2700"/>
              <a:ext cx="7680" cy="4800"/>
            </a:xfrm>
            <a:prstGeom prst="rect">
              <a:avLst/>
            </a:prstGeom>
            <a:noFill/>
            <a:ln w="9525">
              <a:noFill/>
              <a:miter lim="800000"/>
              <a:headEnd/>
              <a:tailEnd/>
            </a:ln>
          </p:spPr>
          <p:txBody>
            <a:bodyPr/>
            <a:lstStyle/>
            <a:p>
              <a:pPr>
                <a:defRPr/>
              </a:pPr>
              <a:endParaRPr lang="zh-CN" altLang="en-US">
                <a:latin typeface="Arial" charset="0"/>
                <a:ea typeface="宋体" charset="-122"/>
              </a:endParaRPr>
            </a:p>
          </p:txBody>
        </p:sp>
        <p:sp>
          <p:nvSpPr>
            <p:cNvPr id="8" name="Freeform 6"/>
            <p:cNvSpPr>
              <a:spLocks/>
            </p:cNvSpPr>
            <p:nvPr userDrawn="1"/>
          </p:nvSpPr>
          <p:spPr bwMode="auto">
            <a:xfrm>
              <a:off x="1165" y="-1517"/>
              <a:ext cx="1541" cy="2088"/>
            </a:xfrm>
            <a:custGeom>
              <a:avLst/>
              <a:gdLst>
                <a:gd name="T0" fmla="*/ 542 w 1543"/>
                <a:gd name="T1" fmla="*/ 1482 h 2089"/>
                <a:gd name="T2" fmla="*/ 642 w 1543"/>
                <a:gd name="T3" fmla="*/ 1519 h 2089"/>
                <a:gd name="T4" fmla="*/ 744 w 1543"/>
                <a:gd name="T5" fmla="*/ 1528 h 2089"/>
                <a:gd name="T6" fmla="*/ 845 w 1543"/>
                <a:gd name="T7" fmla="*/ 1511 h 2089"/>
                <a:gd name="T8" fmla="*/ 942 w 1543"/>
                <a:gd name="T9" fmla="*/ 1472 h 2089"/>
                <a:gd name="T10" fmla="*/ 1033 w 1543"/>
                <a:gd name="T11" fmla="*/ 1413 h 2089"/>
                <a:gd name="T12" fmla="*/ 1106 w 1543"/>
                <a:gd name="T13" fmla="*/ 1342 h 2089"/>
                <a:gd name="T14" fmla="*/ 1152 w 1543"/>
                <a:gd name="T15" fmla="*/ 1271 h 2089"/>
                <a:gd name="T16" fmla="*/ 1182 w 1543"/>
                <a:gd name="T17" fmla="*/ 1192 h 2089"/>
                <a:gd name="T18" fmla="*/ 1198 w 1543"/>
                <a:gd name="T19" fmla="*/ 1113 h 2089"/>
                <a:gd name="T20" fmla="*/ 1201 w 1543"/>
                <a:gd name="T21" fmla="*/ 1049 h 2089"/>
                <a:gd name="T22" fmla="*/ 1196 w 1543"/>
                <a:gd name="T23" fmla="*/ 994 h 2089"/>
                <a:gd name="T24" fmla="*/ 1181 w 1543"/>
                <a:gd name="T25" fmla="*/ 935 h 2089"/>
                <a:gd name="T26" fmla="*/ 1158 w 1543"/>
                <a:gd name="T27" fmla="*/ 879 h 2089"/>
                <a:gd name="T28" fmla="*/ 1133 w 1543"/>
                <a:gd name="T29" fmla="*/ 826 h 2089"/>
                <a:gd name="T30" fmla="*/ 1092 w 1543"/>
                <a:gd name="T31" fmla="*/ 778 h 2089"/>
                <a:gd name="T32" fmla="*/ 1022 w 1543"/>
                <a:gd name="T33" fmla="*/ 705 h 2089"/>
                <a:gd name="T34" fmla="*/ 958 w 1543"/>
                <a:gd name="T35" fmla="*/ 622 h 2089"/>
                <a:gd name="T36" fmla="*/ 912 w 1543"/>
                <a:gd name="T37" fmla="*/ 533 h 2089"/>
                <a:gd name="T38" fmla="*/ 887 w 1543"/>
                <a:gd name="T39" fmla="*/ 442 h 2089"/>
                <a:gd name="T40" fmla="*/ 889 w 1543"/>
                <a:gd name="T41" fmla="*/ 348 h 2089"/>
                <a:gd name="T42" fmla="*/ 921 w 1543"/>
                <a:gd name="T43" fmla="*/ 251 h 2089"/>
                <a:gd name="T44" fmla="*/ 976 w 1543"/>
                <a:gd name="T45" fmla="*/ 168 h 2089"/>
                <a:gd name="T46" fmla="*/ 1029 w 1543"/>
                <a:gd name="T47" fmla="*/ 114 h 2089"/>
                <a:gd name="T48" fmla="*/ 1090 w 1543"/>
                <a:gd name="T49" fmla="*/ 68 h 2089"/>
                <a:gd name="T50" fmla="*/ 1154 w 1543"/>
                <a:gd name="T51" fmla="*/ 33 h 2089"/>
                <a:gd name="T52" fmla="*/ 1224 w 1543"/>
                <a:gd name="T53" fmla="*/ 10 h 2089"/>
                <a:gd name="T54" fmla="*/ 1301 w 1543"/>
                <a:gd name="T55" fmla="*/ 0 h 2089"/>
                <a:gd name="T56" fmla="*/ 1380 w 1543"/>
                <a:gd name="T57" fmla="*/ 5 h 2089"/>
                <a:gd name="T58" fmla="*/ 1327 w 1543"/>
                <a:gd name="T59" fmla="*/ 21 h 2089"/>
                <a:gd name="T60" fmla="*/ 1275 w 1543"/>
                <a:gd name="T61" fmla="*/ 59 h 2089"/>
                <a:gd name="T62" fmla="*/ 1227 w 1543"/>
                <a:gd name="T63" fmla="*/ 110 h 2089"/>
                <a:gd name="T64" fmla="*/ 1187 w 1543"/>
                <a:gd name="T65" fmla="*/ 170 h 2089"/>
                <a:gd name="T66" fmla="*/ 1155 w 1543"/>
                <a:gd name="T67" fmla="*/ 230 h 2089"/>
                <a:gd name="T68" fmla="*/ 1140 w 1543"/>
                <a:gd name="T69" fmla="*/ 284 h 2089"/>
                <a:gd name="T70" fmla="*/ 1130 w 1543"/>
                <a:gd name="T71" fmla="*/ 343 h 2089"/>
                <a:gd name="T72" fmla="*/ 1136 w 1543"/>
                <a:gd name="T73" fmla="*/ 405 h 2089"/>
                <a:gd name="T74" fmla="*/ 1153 w 1543"/>
                <a:gd name="T75" fmla="*/ 463 h 2089"/>
                <a:gd name="T76" fmla="*/ 1181 w 1543"/>
                <a:gd name="T77" fmla="*/ 518 h 2089"/>
                <a:gd name="T78" fmla="*/ 1242 w 1543"/>
                <a:gd name="T79" fmla="*/ 603 h 2089"/>
                <a:gd name="T80" fmla="*/ 1312 w 1543"/>
                <a:gd name="T81" fmla="*/ 705 h 2089"/>
                <a:gd name="T82" fmla="*/ 1375 w 1543"/>
                <a:gd name="T83" fmla="*/ 806 h 2089"/>
                <a:gd name="T84" fmla="*/ 1430 w 1543"/>
                <a:gd name="T85" fmla="*/ 912 h 2089"/>
                <a:gd name="T86" fmla="*/ 1475 w 1543"/>
                <a:gd name="T87" fmla="*/ 1038 h 2089"/>
                <a:gd name="T88" fmla="*/ 1506 w 1543"/>
                <a:gd name="T89" fmla="*/ 1156 h 2089"/>
                <a:gd name="T90" fmla="*/ 1523 w 1543"/>
                <a:gd name="T91" fmla="*/ 1263 h 2089"/>
                <a:gd name="T92" fmla="*/ 1529 w 1543"/>
                <a:gd name="T93" fmla="*/ 1371 h 2089"/>
                <a:gd name="T94" fmla="*/ 1523 w 1543"/>
                <a:gd name="T95" fmla="*/ 1477 h 2089"/>
                <a:gd name="T96" fmla="*/ 1501 w 1543"/>
                <a:gd name="T97" fmla="*/ 1581 h 2089"/>
                <a:gd name="T98" fmla="*/ 1444 w 1543"/>
                <a:gd name="T99" fmla="*/ 1711 h 2089"/>
                <a:gd name="T100" fmla="*/ 1271 w 1543"/>
                <a:gd name="T101" fmla="*/ 1907 h 2089"/>
                <a:gd name="T102" fmla="*/ 1051 w 1543"/>
                <a:gd name="T103" fmla="*/ 2023 h 2089"/>
                <a:gd name="T104" fmla="*/ 793 w 1543"/>
                <a:gd name="T105" fmla="*/ 2075 h 2089"/>
                <a:gd name="T106" fmla="*/ 523 w 1543"/>
                <a:gd name="T107" fmla="*/ 2079 h 2089"/>
                <a:gd name="T108" fmla="*/ 270 w 1543"/>
                <a:gd name="T109" fmla="*/ 2050 h 2089"/>
                <a:gd name="T110" fmla="*/ 40 w 1543"/>
                <a:gd name="T111" fmla="*/ 2006 h 20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43" h="2089">
                  <a:moveTo>
                    <a:pt x="474" y="1439"/>
                  </a:moveTo>
                  <a:lnTo>
                    <a:pt x="492" y="1453"/>
                  </a:lnTo>
                  <a:lnTo>
                    <a:pt x="511" y="1466"/>
                  </a:lnTo>
                  <a:lnTo>
                    <a:pt x="530" y="1479"/>
                  </a:lnTo>
                  <a:lnTo>
                    <a:pt x="549" y="1489"/>
                  </a:lnTo>
                  <a:lnTo>
                    <a:pt x="569" y="1499"/>
                  </a:lnTo>
                  <a:lnTo>
                    <a:pt x="589" y="1508"/>
                  </a:lnTo>
                  <a:lnTo>
                    <a:pt x="609" y="1515"/>
                  </a:lnTo>
                  <a:lnTo>
                    <a:pt x="629" y="1521"/>
                  </a:lnTo>
                  <a:lnTo>
                    <a:pt x="649" y="1526"/>
                  </a:lnTo>
                  <a:lnTo>
                    <a:pt x="669" y="1530"/>
                  </a:lnTo>
                  <a:lnTo>
                    <a:pt x="689" y="1533"/>
                  </a:lnTo>
                  <a:lnTo>
                    <a:pt x="710" y="1535"/>
                  </a:lnTo>
                  <a:lnTo>
                    <a:pt x="730" y="1535"/>
                  </a:lnTo>
                  <a:lnTo>
                    <a:pt x="751" y="1535"/>
                  </a:lnTo>
                  <a:lnTo>
                    <a:pt x="771" y="1534"/>
                  </a:lnTo>
                  <a:lnTo>
                    <a:pt x="792" y="1531"/>
                  </a:lnTo>
                  <a:lnTo>
                    <a:pt x="812" y="1528"/>
                  </a:lnTo>
                  <a:lnTo>
                    <a:pt x="832" y="1524"/>
                  </a:lnTo>
                  <a:lnTo>
                    <a:pt x="852" y="1518"/>
                  </a:lnTo>
                  <a:lnTo>
                    <a:pt x="872" y="1513"/>
                  </a:lnTo>
                  <a:lnTo>
                    <a:pt x="892" y="1505"/>
                  </a:lnTo>
                  <a:lnTo>
                    <a:pt x="911" y="1498"/>
                  </a:lnTo>
                  <a:lnTo>
                    <a:pt x="931" y="1489"/>
                  </a:lnTo>
                  <a:lnTo>
                    <a:pt x="949" y="1479"/>
                  </a:lnTo>
                  <a:lnTo>
                    <a:pt x="968" y="1469"/>
                  </a:lnTo>
                  <a:lnTo>
                    <a:pt x="987" y="1458"/>
                  </a:lnTo>
                  <a:lnTo>
                    <a:pt x="1005" y="1446"/>
                  </a:lnTo>
                  <a:lnTo>
                    <a:pt x="1022" y="1433"/>
                  </a:lnTo>
                  <a:lnTo>
                    <a:pt x="1040" y="1420"/>
                  </a:lnTo>
                  <a:lnTo>
                    <a:pt x="1057" y="1405"/>
                  </a:lnTo>
                  <a:lnTo>
                    <a:pt x="1073" y="1391"/>
                  </a:lnTo>
                  <a:lnTo>
                    <a:pt x="1090" y="1375"/>
                  </a:lnTo>
                  <a:lnTo>
                    <a:pt x="1102" y="1362"/>
                  </a:lnTo>
                  <a:lnTo>
                    <a:pt x="1113" y="1349"/>
                  </a:lnTo>
                  <a:lnTo>
                    <a:pt x="1124" y="1336"/>
                  </a:lnTo>
                  <a:lnTo>
                    <a:pt x="1134" y="1322"/>
                  </a:lnTo>
                  <a:lnTo>
                    <a:pt x="1144" y="1308"/>
                  </a:lnTo>
                  <a:lnTo>
                    <a:pt x="1153" y="1293"/>
                  </a:lnTo>
                  <a:lnTo>
                    <a:pt x="1162" y="1278"/>
                  </a:lnTo>
                  <a:lnTo>
                    <a:pt x="1170" y="1262"/>
                  </a:lnTo>
                  <a:lnTo>
                    <a:pt x="1177" y="1247"/>
                  </a:lnTo>
                  <a:lnTo>
                    <a:pt x="1184" y="1231"/>
                  </a:lnTo>
                  <a:lnTo>
                    <a:pt x="1190" y="1215"/>
                  </a:lnTo>
                  <a:lnTo>
                    <a:pt x="1196" y="1199"/>
                  </a:lnTo>
                  <a:lnTo>
                    <a:pt x="1201" y="1182"/>
                  </a:lnTo>
                  <a:lnTo>
                    <a:pt x="1204" y="1166"/>
                  </a:lnTo>
                  <a:lnTo>
                    <a:pt x="1208" y="1150"/>
                  </a:lnTo>
                  <a:lnTo>
                    <a:pt x="1211" y="1133"/>
                  </a:lnTo>
                  <a:lnTo>
                    <a:pt x="1212" y="1120"/>
                  </a:lnTo>
                  <a:lnTo>
                    <a:pt x="1213" y="1107"/>
                  </a:lnTo>
                  <a:lnTo>
                    <a:pt x="1214" y="1094"/>
                  </a:lnTo>
                  <a:lnTo>
                    <a:pt x="1215" y="1081"/>
                  </a:lnTo>
                  <a:lnTo>
                    <a:pt x="1215" y="1068"/>
                  </a:lnTo>
                  <a:lnTo>
                    <a:pt x="1215" y="1056"/>
                  </a:lnTo>
                  <a:lnTo>
                    <a:pt x="1215" y="1043"/>
                  </a:lnTo>
                  <a:lnTo>
                    <a:pt x="1214" y="1031"/>
                  </a:lnTo>
                  <a:lnTo>
                    <a:pt x="1213" y="1018"/>
                  </a:lnTo>
                  <a:lnTo>
                    <a:pt x="1212" y="1006"/>
                  </a:lnTo>
                  <a:lnTo>
                    <a:pt x="1210" y="994"/>
                  </a:lnTo>
                  <a:lnTo>
                    <a:pt x="1207" y="982"/>
                  </a:lnTo>
                  <a:lnTo>
                    <a:pt x="1205" y="970"/>
                  </a:lnTo>
                  <a:lnTo>
                    <a:pt x="1202" y="958"/>
                  </a:lnTo>
                  <a:lnTo>
                    <a:pt x="1199" y="946"/>
                  </a:lnTo>
                  <a:lnTo>
                    <a:pt x="1195" y="935"/>
                  </a:lnTo>
                  <a:lnTo>
                    <a:pt x="1191" y="923"/>
                  </a:lnTo>
                  <a:lnTo>
                    <a:pt x="1187" y="912"/>
                  </a:lnTo>
                  <a:lnTo>
                    <a:pt x="1182" y="901"/>
                  </a:lnTo>
                  <a:lnTo>
                    <a:pt x="1177" y="889"/>
                  </a:lnTo>
                  <a:lnTo>
                    <a:pt x="1172" y="879"/>
                  </a:lnTo>
                  <a:lnTo>
                    <a:pt x="1166" y="868"/>
                  </a:lnTo>
                  <a:lnTo>
                    <a:pt x="1160" y="857"/>
                  </a:lnTo>
                  <a:lnTo>
                    <a:pt x="1153" y="847"/>
                  </a:lnTo>
                  <a:lnTo>
                    <a:pt x="1147" y="836"/>
                  </a:lnTo>
                  <a:lnTo>
                    <a:pt x="1140" y="826"/>
                  </a:lnTo>
                  <a:lnTo>
                    <a:pt x="1132" y="816"/>
                  </a:lnTo>
                  <a:lnTo>
                    <a:pt x="1124" y="806"/>
                  </a:lnTo>
                  <a:lnTo>
                    <a:pt x="1116" y="796"/>
                  </a:lnTo>
                  <a:lnTo>
                    <a:pt x="1107" y="787"/>
                  </a:lnTo>
                  <a:lnTo>
                    <a:pt x="1099" y="778"/>
                  </a:lnTo>
                  <a:lnTo>
                    <a:pt x="1090" y="769"/>
                  </a:lnTo>
                  <a:lnTo>
                    <a:pt x="1074" y="753"/>
                  </a:lnTo>
                  <a:lnTo>
                    <a:pt x="1058" y="737"/>
                  </a:lnTo>
                  <a:lnTo>
                    <a:pt x="1044" y="721"/>
                  </a:lnTo>
                  <a:lnTo>
                    <a:pt x="1029" y="705"/>
                  </a:lnTo>
                  <a:lnTo>
                    <a:pt x="1015" y="689"/>
                  </a:lnTo>
                  <a:lnTo>
                    <a:pt x="1002" y="672"/>
                  </a:lnTo>
                  <a:lnTo>
                    <a:pt x="989" y="656"/>
                  </a:lnTo>
                  <a:lnTo>
                    <a:pt x="977" y="639"/>
                  </a:lnTo>
                  <a:lnTo>
                    <a:pt x="965" y="622"/>
                  </a:lnTo>
                  <a:lnTo>
                    <a:pt x="955" y="604"/>
                  </a:lnTo>
                  <a:lnTo>
                    <a:pt x="945" y="587"/>
                  </a:lnTo>
                  <a:lnTo>
                    <a:pt x="935" y="569"/>
                  </a:lnTo>
                  <a:lnTo>
                    <a:pt x="927" y="551"/>
                  </a:lnTo>
                  <a:lnTo>
                    <a:pt x="919" y="533"/>
                  </a:lnTo>
                  <a:lnTo>
                    <a:pt x="912" y="515"/>
                  </a:lnTo>
                  <a:lnTo>
                    <a:pt x="906" y="497"/>
                  </a:lnTo>
                  <a:lnTo>
                    <a:pt x="901" y="479"/>
                  </a:lnTo>
                  <a:lnTo>
                    <a:pt x="898" y="461"/>
                  </a:lnTo>
                  <a:lnTo>
                    <a:pt x="894" y="442"/>
                  </a:lnTo>
                  <a:lnTo>
                    <a:pt x="893" y="423"/>
                  </a:lnTo>
                  <a:lnTo>
                    <a:pt x="892" y="405"/>
                  </a:lnTo>
                  <a:lnTo>
                    <a:pt x="892" y="386"/>
                  </a:lnTo>
                  <a:lnTo>
                    <a:pt x="893" y="366"/>
                  </a:lnTo>
                  <a:lnTo>
                    <a:pt x="896" y="348"/>
                  </a:lnTo>
                  <a:lnTo>
                    <a:pt x="900" y="328"/>
                  </a:lnTo>
                  <a:lnTo>
                    <a:pt x="905" y="309"/>
                  </a:lnTo>
                  <a:lnTo>
                    <a:pt x="912" y="290"/>
                  </a:lnTo>
                  <a:lnTo>
                    <a:pt x="919" y="270"/>
                  </a:lnTo>
                  <a:lnTo>
                    <a:pt x="928" y="251"/>
                  </a:lnTo>
                  <a:lnTo>
                    <a:pt x="939" y="231"/>
                  </a:lnTo>
                  <a:lnTo>
                    <a:pt x="951" y="212"/>
                  </a:lnTo>
                  <a:lnTo>
                    <a:pt x="964" y="192"/>
                  </a:lnTo>
                  <a:lnTo>
                    <a:pt x="973" y="180"/>
                  </a:lnTo>
                  <a:lnTo>
                    <a:pt x="983" y="168"/>
                  </a:lnTo>
                  <a:lnTo>
                    <a:pt x="993" y="157"/>
                  </a:lnTo>
                  <a:lnTo>
                    <a:pt x="1003" y="145"/>
                  </a:lnTo>
                  <a:lnTo>
                    <a:pt x="1013" y="134"/>
                  </a:lnTo>
                  <a:lnTo>
                    <a:pt x="1024" y="124"/>
                  </a:lnTo>
                  <a:lnTo>
                    <a:pt x="1036" y="114"/>
                  </a:lnTo>
                  <a:lnTo>
                    <a:pt x="1047" y="104"/>
                  </a:lnTo>
                  <a:lnTo>
                    <a:pt x="1059" y="94"/>
                  </a:lnTo>
                  <a:lnTo>
                    <a:pt x="1071" y="85"/>
                  </a:lnTo>
                  <a:lnTo>
                    <a:pt x="1084" y="76"/>
                  </a:lnTo>
                  <a:lnTo>
                    <a:pt x="1097" y="68"/>
                  </a:lnTo>
                  <a:lnTo>
                    <a:pt x="1110" y="60"/>
                  </a:lnTo>
                  <a:lnTo>
                    <a:pt x="1123" y="53"/>
                  </a:lnTo>
                  <a:lnTo>
                    <a:pt x="1137" y="46"/>
                  </a:lnTo>
                  <a:lnTo>
                    <a:pt x="1151" y="39"/>
                  </a:lnTo>
                  <a:lnTo>
                    <a:pt x="1165" y="33"/>
                  </a:lnTo>
                  <a:lnTo>
                    <a:pt x="1179" y="27"/>
                  </a:lnTo>
                  <a:lnTo>
                    <a:pt x="1193" y="22"/>
                  </a:lnTo>
                  <a:lnTo>
                    <a:pt x="1208" y="18"/>
                  </a:lnTo>
                  <a:lnTo>
                    <a:pt x="1223" y="14"/>
                  </a:lnTo>
                  <a:lnTo>
                    <a:pt x="1238" y="10"/>
                  </a:lnTo>
                  <a:lnTo>
                    <a:pt x="1253" y="7"/>
                  </a:lnTo>
                  <a:lnTo>
                    <a:pt x="1269" y="5"/>
                  </a:lnTo>
                  <a:lnTo>
                    <a:pt x="1284" y="2"/>
                  </a:lnTo>
                  <a:lnTo>
                    <a:pt x="1299" y="1"/>
                  </a:lnTo>
                  <a:lnTo>
                    <a:pt x="1315" y="0"/>
                  </a:lnTo>
                  <a:lnTo>
                    <a:pt x="1331" y="0"/>
                  </a:lnTo>
                  <a:lnTo>
                    <a:pt x="1346" y="0"/>
                  </a:lnTo>
                  <a:lnTo>
                    <a:pt x="1362" y="1"/>
                  </a:lnTo>
                  <a:lnTo>
                    <a:pt x="1379" y="3"/>
                  </a:lnTo>
                  <a:lnTo>
                    <a:pt x="1394" y="5"/>
                  </a:lnTo>
                  <a:lnTo>
                    <a:pt x="1383" y="6"/>
                  </a:lnTo>
                  <a:lnTo>
                    <a:pt x="1373" y="9"/>
                  </a:lnTo>
                  <a:lnTo>
                    <a:pt x="1362" y="12"/>
                  </a:lnTo>
                  <a:lnTo>
                    <a:pt x="1351" y="16"/>
                  </a:lnTo>
                  <a:lnTo>
                    <a:pt x="1341" y="21"/>
                  </a:lnTo>
                  <a:lnTo>
                    <a:pt x="1330" y="27"/>
                  </a:lnTo>
                  <a:lnTo>
                    <a:pt x="1320" y="34"/>
                  </a:lnTo>
                  <a:lnTo>
                    <a:pt x="1309" y="42"/>
                  </a:lnTo>
                  <a:lnTo>
                    <a:pt x="1299" y="50"/>
                  </a:lnTo>
                  <a:lnTo>
                    <a:pt x="1289" y="59"/>
                  </a:lnTo>
                  <a:lnTo>
                    <a:pt x="1279" y="68"/>
                  </a:lnTo>
                  <a:lnTo>
                    <a:pt x="1269" y="78"/>
                  </a:lnTo>
                  <a:lnTo>
                    <a:pt x="1260" y="88"/>
                  </a:lnTo>
                  <a:lnTo>
                    <a:pt x="1250" y="99"/>
                  </a:lnTo>
                  <a:lnTo>
                    <a:pt x="1241" y="110"/>
                  </a:lnTo>
                  <a:lnTo>
                    <a:pt x="1233" y="122"/>
                  </a:lnTo>
                  <a:lnTo>
                    <a:pt x="1224" y="134"/>
                  </a:lnTo>
                  <a:lnTo>
                    <a:pt x="1216" y="145"/>
                  </a:lnTo>
                  <a:lnTo>
                    <a:pt x="1208" y="157"/>
                  </a:lnTo>
                  <a:lnTo>
                    <a:pt x="1201" y="170"/>
                  </a:lnTo>
                  <a:lnTo>
                    <a:pt x="1193" y="182"/>
                  </a:lnTo>
                  <a:lnTo>
                    <a:pt x="1186" y="194"/>
                  </a:lnTo>
                  <a:lnTo>
                    <a:pt x="1180" y="206"/>
                  </a:lnTo>
                  <a:lnTo>
                    <a:pt x="1174" y="218"/>
                  </a:lnTo>
                  <a:lnTo>
                    <a:pt x="1168" y="230"/>
                  </a:lnTo>
                  <a:lnTo>
                    <a:pt x="1163" y="241"/>
                  </a:lnTo>
                  <a:lnTo>
                    <a:pt x="1158" y="253"/>
                  </a:lnTo>
                  <a:lnTo>
                    <a:pt x="1154" y="263"/>
                  </a:lnTo>
                  <a:lnTo>
                    <a:pt x="1150" y="274"/>
                  </a:lnTo>
                  <a:lnTo>
                    <a:pt x="1147" y="284"/>
                  </a:lnTo>
                  <a:lnTo>
                    <a:pt x="1144" y="293"/>
                  </a:lnTo>
                  <a:lnTo>
                    <a:pt x="1142" y="302"/>
                  </a:lnTo>
                  <a:lnTo>
                    <a:pt x="1140" y="316"/>
                  </a:lnTo>
                  <a:lnTo>
                    <a:pt x="1138" y="330"/>
                  </a:lnTo>
                  <a:lnTo>
                    <a:pt x="1137" y="343"/>
                  </a:lnTo>
                  <a:lnTo>
                    <a:pt x="1137" y="356"/>
                  </a:lnTo>
                  <a:lnTo>
                    <a:pt x="1138" y="368"/>
                  </a:lnTo>
                  <a:lnTo>
                    <a:pt x="1139" y="381"/>
                  </a:lnTo>
                  <a:lnTo>
                    <a:pt x="1141" y="393"/>
                  </a:lnTo>
                  <a:lnTo>
                    <a:pt x="1143" y="405"/>
                  </a:lnTo>
                  <a:lnTo>
                    <a:pt x="1147" y="417"/>
                  </a:lnTo>
                  <a:lnTo>
                    <a:pt x="1150" y="429"/>
                  </a:lnTo>
                  <a:lnTo>
                    <a:pt x="1154" y="440"/>
                  </a:lnTo>
                  <a:lnTo>
                    <a:pt x="1159" y="452"/>
                  </a:lnTo>
                  <a:lnTo>
                    <a:pt x="1164" y="463"/>
                  </a:lnTo>
                  <a:lnTo>
                    <a:pt x="1170" y="475"/>
                  </a:lnTo>
                  <a:lnTo>
                    <a:pt x="1176" y="486"/>
                  </a:lnTo>
                  <a:lnTo>
                    <a:pt x="1182" y="496"/>
                  </a:lnTo>
                  <a:lnTo>
                    <a:pt x="1189" y="508"/>
                  </a:lnTo>
                  <a:lnTo>
                    <a:pt x="1195" y="518"/>
                  </a:lnTo>
                  <a:lnTo>
                    <a:pt x="1202" y="529"/>
                  </a:lnTo>
                  <a:lnTo>
                    <a:pt x="1210" y="540"/>
                  </a:lnTo>
                  <a:lnTo>
                    <a:pt x="1225" y="561"/>
                  </a:lnTo>
                  <a:lnTo>
                    <a:pt x="1240" y="582"/>
                  </a:lnTo>
                  <a:lnTo>
                    <a:pt x="1256" y="603"/>
                  </a:lnTo>
                  <a:lnTo>
                    <a:pt x="1271" y="624"/>
                  </a:lnTo>
                  <a:lnTo>
                    <a:pt x="1286" y="644"/>
                  </a:lnTo>
                  <a:lnTo>
                    <a:pt x="1301" y="666"/>
                  </a:lnTo>
                  <a:lnTo>
                    <a:pt x="1313" y="685"/>
                  </a:lnTo>
                  <a:lnTo>
                    <a:pt x="1326" y="705"/>
                  </a:lnTo>
                  <a:lnTo>
                    <a:pt x="1339" y="724"/>
                  </a:lnTo>
                  <a:lnTo>
                    <a:pt x="1351" y="744"/>
                  </a:lnTo>
                  <a:lnTo>
                    <a:pt x="1364" y="765"/>
                  </a:lnTo>
                  <a:lnTo>
                    <a:pt x="1377" y="785"/>
                  </a:lnTo>
                  <a:lnTo>
                    <a:pt x="1389" y="806"/>
                  </a:lnTo>
                  <a:lnTo>
                    <a:pt x="1401" y="827"/>
                  </a:lnTo>
                  <a:lnTo>
                    <a:pt x="1412" y="848"/>
                  </a:lnTo>
                  <a:lnTo>
                    <a:pt x="1423" y="869"/>
                  </a:lnTo>
                  <a:lnTo>
                    <a:pt x="1434" y="890"/>
                  </a:lnTo>
                  <a:lnTo>
                    <a:pt x="1444" y="912"/>
                  </a:lnTo>
                  <a:lnTo>
                    <a:pt x="1453" y="933"/>
                  </a:lnTo>
                  <a:lnTo>
                    <a:pt x="1462" y="955"/>
                  </a:lnTo>
                  <a:lnTo>
                    <a:pt x="1470" y="976"/>
                  </a:lnTo>
                  <a:lnTo>
                    <a:pt x="1477" y="998"/>
                  </a:lnTo>
                  <a:lnTo>
                    <a:pt x="1489" y="1038"/>
                  </a:lnTo>
                  <a:lnTo>
                    <a:pt x="1501" y="1079"/>
                  </a:lnTo>
                  <a:lnTo>
                    <a:pt x="1506" y="1100"/>
                  </a:lnTo>
                  <a:lnTo>
                    <a:pt x="1511" y="1121"/>
                  </a:lnTo>
                  <a:lnTo>
                    <a:pt x="1515" y="1142"/>
                  </a:lnTo>
                  <a:lnTo>
                    <a:pt x="1520" y="1163"/>
                  </a:lnTo>
                  <a:lnTo>
                    <a:pt x="1524" y="1184"/>
                  </a:lnTo>
                  <a:lnTo>
                    <a:pt x="1528" y="1205"/>
                  </a:lnTo>
                  <a:lnTo>
                    <a:pt x="1531" y="1227"/>
                  </a:lnTo>
                  <a:lnTo>
                    <a:pt x="1534" y="1248"/>
                  </a:lnTo>
                  <a:lnTo>
                    <a:pt x="1537" y="1270"/>
                  </a:lnTo>
                  <a:lnTo>
                    <a:pt x="1539" y="1292"/>
                  </a:lnTo>
                  <a:lnTo>
                    <a:pt x="1541" y="1313"/>
                  </a:lnTo>
                  <a:lnTo>
                    <a:pt x="1542" y="1335"/>
                  </a:lnTo>
                  <a:lnTo>
                    <a:pt x="1543" y="1356"/>
                  </a:lnTo>
                  <a:lnTo>
                    <a:pt x="1543" y="1378"/>
                  </a:lnTo>
                  <a:lnTo>
                    <a:pt x="1543" y="1399"/>
                  </a:lnTo>
                  <a:lnTo>
                    <a:pt x="1542" y="1420"/>
                  </a:lnTo>
                  <a:lnTo>
                    <a:pt x="1541" y="1442"/>
                  </a:lnTo>
                  <a:lnTo>
                    <a:pt x="1539" y="1463"/>
                  </a:lnTo>
                  <a:lnTo>
                    <a:pt x="1537" y="1484"/>
                  </a:lnTo>
                  <a:lnTo>
                    <a:pt x="1534" y="1505"/>
                  </a:lnTo>
                  <a:lnTo>
                    <a:pt x="1530" y="1526"/>
                  </a:lnTo>
                  <a:lnTo>
                    <a:pt x="1525" y="1547"/>
                  </a:lnTo>
                  <a:lnTo>
                    <a:pt x="1521" y="1567"/>
                  </a:lnTo>
                  <a:lnTo>
                    <a:pt x="1515" y="1588"/>
                  </a:lnTo>
                  <a:lnTo>
                    <a:pt x="1508" y="1608"/>
                  </a:lnTo>
                  <a:lnTo>
                    <a:pt x="1501" y="1628"/>
                  </a:lnTo>
                  <a:lnTo>
                    <a:pt x="1493" y="1648"/>
                  </a:lnTo>
                  <a:lnTo>
                    <a:pt x="1484" y="1667"/>
                  </a:lnTo>
                  <a:lnTo>
                    <a:pt x="1458" y="1718"/>
                  </a:lnTo>
                  <a:lnTo>
                    <a:pt x="1429" y="1764"/>
                  </a:lnTo>
                  <a:lnTo>
                    <a:pt x="1396" y="1807"/>
                  </a:lnTo>
                  <a:lnTo>
                    <a:pt x="1361" y="1846"/>
                  </a:lnTo>
                  <a:lnTo>
                    <a:pt x="1324" y="1882"/>
                  </a:lnTo>
                  <a:lnTo>
                    <a:pt x="1285" y="1914"/>
                  </a:lnTo>
                  <a:lnTo>
                    <a:pt x="1243" y="1943"/>
                  </a:lnTo>
                  <a:lnTo>
                    <a:pt x="1200" y="1969"/>
                  </a:lnTo>
                  <a:lnTo>
                    <a:pt x="1154" y="1992"/>
                  </a:lnTo>
                  <a:lnTo>
                    <a:pt x="1107" y="2013"/>
                  </a:lnTo>
                  <a:lnTo>
                    <a:pt x="1058" y="2030"/>
                  </a:lnTo>
                  <a:lnTo>
                    <a:pt x="1009" y="2045"/>
                  </a:lnTo>
                  <a:lnTo>
                    <a:pt x="958" y="2058"/>
                  </a:lnTo>
                  <a:lnTo>
                    <a:pt x="906" y="2068"/>
                  </a:lnTo>
                  <a:lnTo>
                    <a:pt x="853" y="2076"/>
                  </a:lnTo>
                  <a:lnTo>
                    <a:pt x="800" y="2082"/>
                  </a:lnTo>
                  <a:lnTo>
                    <a:pt x="746" y="2086"/>
                  </a:lnTo>
                  <a:lnTo>
                    <a:pt x="692" y="2088"/>
                  </a:lnTo>
                  <a:lnTo>
                    <a:pt x="638" y="2089"/>
                  </a:lnTo>
                  <a:lnTo>
                    <a:pt x="584" y="2088"/>
                  </a:lnTo>
                  <a:lnTo>
                    <a:pt x="530" y="2086"/>
                  </a:lnTo>
                  <a:lnTo>
                    <a:pt x="477" y="2082"/>
                  </a:lnTo>
                  <a:lnTo>
                    <a:pt x="424" y="2078"/>
                  </a:lnTo>
                  <a:lnTo>
                    <a:pt x="372" y="2072"/>
                  </a:lnTo>
                  <a:lnTo>
                    <a:pt x="321" y="2065"/>
                  </a:lnTo>
                  <a:lnTo>
                    <a:pt x="270" y="2057"/>
                  </a:lnTo>
                  <a:lnTo>
                    <a:pt x="221" y="2049"/>
                  </a:lnTo>
                  <a:lnTo>
                    <a:pt x="173" y="2041"/>
                  </a:lnTo>
                  <a:lnTo>
                    <a:pt x="127" y="2032"/>
                  </a:lnTo>
                  <a:lnTo>
                    <a:pt x="83" y="2022"/>
                  </a:lnTo>
                  <a:lnTo>
                    <a:pt x="40" y="2013"/>
                  </a:lnTo>
                  <a:lnTo>
                    <a:pt x="0" y="2004"/>
                  </a:lnTo>
                  <a:lnTo>
                    <a:pt x="474" y="1439"/>
                  </a:lnTo>
                  <a:close/>
                </a:path>
              </a:pathLst>
            </a:custGeom>
            <a:solidFill>
              <a:srgbClr val="91C5E9"/>
            </a:solidFill>
            <a:ln w="9525">
              <a:noFill/>
              <a:round/>
              <a:headEnd/>
              <a:tailEnd/>
            </a:ln>
          </p:spPr>
          <p:txBody>
            <a:bodyPr/>
            <a:lstStyle/>
            <a:p>
              <a:pPr>
                <a:defRPr/>
              </a:pPr>
              <a:endParaRPr lang="zh-CN" altLang="en-US">
                <a:latin typeface="Arial" charset="0"/>
                <a:ea typeface="宋体" charset="-122"/>
              </a:endParaRPr>
            </a:p>
          </p:txBody>
        </p:sp>
        <p:sp>
          <p:nvSpPr>
            <p:cNvPr id="9" name="Freeform 7"/>
            <p:cNvSpPr>
              <a:spLocks/>
            </p:cNvSpPr>
            <p:nvPr userDrawn="1"/>
          </p:nvSpPr>
          <p:spPr bwMode="auto">
            <a:xfrm>
              <a:off x="1297" y="-1776"/>
              <a:ext cx="795" cy="1173"/>
            </a:xfrm>
            <a:custGeom>
              <a:avLst/>
              <a:gdLst>
                <a:gd name="T0" fmla="*/ 283 w 796"/>
                <a:gd name="T1" fmla="*/ 1162 h 1174"/>
                <a:gd name="T2" fmla="*/ 329 w 796"/>
                <a:gd name="T3" fmla="*/ 1156 h 1174"/>
                <a:gd name="T4" fmla="*/ 375 w 796"/>
                <a:gd name="T5" fmla="*/ 1147 h 1174"/>
                <a:gd name="T6" fmla="*/ 412 w 796"/>
                <a:gd name="T7" fmla="*/ 1136 h 1174"/>
                <a:gd name="T8" fmla="*/ 454 w 796"/>
                <a:gd name="T9" fmla="*/ 1122 h 1174"/>
                <a:gd name="T10" fmla="*/ 494 w 796"/>
                <a:gd name="T11" fmla="*/ 1104 h 1174"/>
                <a:gd name="T12" fmla="*/ 532 w 796"/>
                <a:gd name="T13" fmla="*/ 1082 h 1174"/>
                <a:gd name="T14" fmla="*/ 566 w 796"/>
                <a:gd name="T15" fmla="*/ 1056 h 1174"/>
                <a:gd name="T16" fmla="*/ 596 w 796"/>
                <a:gd name="T17" fmla="*/ 1025 h 1174"/>
                <a:gd name="T18" fmla="*/ 623 w 796"/>
                <a:gd name="T19" fmla="*/ 989 h 1174"/>
                <a:gd name="T20" fmla="*/ 651 w 796"/>
                <a:gd name="T21" fmla="*/ 936 h 1174"/>
                <a:gd name="T22" fmla="*/ 668 w 796"/>
                <a:gd name="T23" fmla="*/ 884 h 1174"/>
                <a:gd name="T24" fmla="*/ 671 w 796"/>
                <a:gd name="T25" fmla="*/ 841 h 1174"/>
                <a:gd name="T26" fmla="*/ 663 w 796"/>
                <a:gd name="T27" fmla="*/ 805 h 1174"/>
                <a:gd name="T28" fmla="*/ 644 w 796"/>
                <a:gd name="T29" fmla="*/ 775 h 1174"/>
                <a:gd name="T30" fmla="*/ 618 w 796"/>
                <a:gd name="T31" fmla="*/ 748 h 1174"/>
                <a:gd name="T32" fmla="*/ 586 w 796"/>
                <a:gd name="T33" fmla="*/ 723 h 1174"/>
                <a:gd name="T34" fmla="*/ 523 w 796"/>
                <a:gd name="T35" fmla="*/ 680 h 1174"/>
                <a:gd name="T36" fmla="*/ 485 w 796"/>
                <a:gd name="T37" fmla="*/ 651 h 1174"/>
                <a:gd name="T38" fmla="*/ 447 w 796"/>
                <a:gd name="T39" fmla="*/ 617 h 1174"/>
                <a:gd name="T40" fmla="*/ 403 w 796"/>
                <a:gd name="T41" fmla="*/ 569 h 1174"/>
                <a:gd name="T42" fmla="*/ 380 w 796"/>
                <a:gd name="T43" fmla="*/ 496 h 1174"/>
                <a:gd name="T44" fmla="*/ 370 w 796"/>
                <a:gd name="T45" fmla="*/ 416 h 1174"/>
                <a:gd name="T46" fmla="*/ 376 w 796"/>
                <a:gd name="T47" fmla="*/ 335 h 1174"/>
                <a:gd name="T48" fmla="*/ 398 w 796"/>
                <a:gd name="T49" fmla="*/ 257 h 1174"/>
                <a:gd name="T50" fmla="*/ 430 w 796"/>
                <a:gd name="T51" fmla="*/ 188 h 1174"/>
                <a:gd name="T52" fmla="*/ 482 w 796"/>
                <a:gd name="T53" fmla="*/ 134 h 1174"/>
                <a:gd name="T54" fmla="*/ 545 w 796"/>
                <a:gd name="T55" fmla="*/ 98 h 1174"/>
                <a:gd name="T56" fmla="*/ 618 w 796"/>
                <a:gd name="T57" fmla="*/ 87 h 1174"/>
                <a:gd name="T58" fmla="*/ 700 w 796"/>
                <a:gd name="T59" fmla="*/ 105 h 1174"/>
                <a:gd name="T60" fmla="*/ 789 w 796"/>
                <a:gd name="T61" fmla="*/ 158 h 1174"/>
                <a:gd name="T62" fmla="*/ 700 w 796"/>
                <a:gd name="T63" fmla="*/ 74 h 1174"/>
                <a:gd name="T64" fmla="*/ 608 w 796"/>
                <a:gd name="T65" fmla="*/ 23 h 1174"/>
                <a:gd name="T66" fmla="*/ 517 w 796"/>
                <a:gd name="T67" fmla="*/ 1 h 1174"/>
                <a:gd name="T68" fmla="*/ 429 w 796"/>
                <a:gd name="T69" fmla="*/ 6 h 1174"/>
                <a:gd name="T70" fmla="*/ 356 w 796"/>
                <a:gd name="T71" fmla="*/ 35 h 1174"/>
                <a:gd name="T72" fmla="*/ 287 w 796"/>
                <a:gd name="T73" fmla="*/ 84 h 1174"/>
                <a:gd name="T74" fmla="*/ 231 w 796"/>
                <a:gd name="T75" fmla="*/ 151 h 1174"/>
                <a:gd name="T76" fmla="*/ 193 w 796"/>
                <a:gd name="T77" fmla="*/ 232 h 1174"/>
                <a:gd name="T78" fmla="*/ 175 w 796"/>
                <a:gd name="T79" fmla="*/ 326 h 1174"/>
                <a:gd name="T80" fmla="*/ 181 w 796"/>
                <a:gd name="T81" fmla="*/ 428 h 1174"/>
                <a:gd name="T82" fmla="*/ 204 w 796"/>
                <a:gd name="T83" fmla="*/ 510 h 1174"/>
                <a:gd name="T84" fmla="*/ 217 w 796"/>
                <a:gd name="T85" fmla="*/ 540 h 1174"/>
                <a:gd name="T86" fmla="*/ 246 w 796"/>
                <a:gd name="T87" fmla="*/ 588 h 1174"/>
                <a:gd name="T88" fmla="*/ 274 w 796"/>
                <a:gd name="T89" fmla="*/ 641 h 1174"/>
                <a:gd name="T90" fmla="*/ 285 w 796"/>
                <a:gd name="T91" fmla="*/ 668 h 1174"/>
                <a:gd name="T92" fmla="*/ 294 w 796"/>
                <a:gd name="T93" fmla="*/ 697 h 1174"/>
                <a:gd name="T94" fmla="*/ 300 w 796"/>
                <a:gd name="T95" fmla="*/ 727 h 1174"/>
                <a:gd name="T96" fmla="*/ 301 w 796"/>
                <a:gd name="T97" fmla="*/ 759 h 1174"/>
                <a:gd name="T98" fmla="*/ 296 w 796"/>
                <a:gd name="T99" fmla="*/ 795 h 1174"/>
                <a:gd name="T100" fmla="*/ 287 w 796"/>
                <a:gd name="T101" fmla="*/ 831 h 1174"/>
                <a:gd name="T102" fmla="*/ 271 w 796"/>
                <a:gd name="T103" fmla="*/ 865 h 1174"/>
                <a:gd name="T104" fmla="*/ 251 w 796"/>
                <a:gd name="T105" fmla="*/ 896 h 1174"/>
                <a:gd name="T106" fmla="*/ 226 w 796"/>
                <a:gd name="T107" fmla="*/ 925 h 1174"/>
                <a:gd name="T108" fmla="*/ 197 w 796"/>
                <a:gd name="T109" fmla="*/ 951 h 1174"/>
                <a:gd name="T110" fmla="*/ 167 w 796"/>
                <a:gd name="T111" fmla="*/ 974 h 1174"/>
                <a:gd name="T112" fmla="*/ 133 w 796"/>
                <a:gd name="T113" fmla="*/ 995 h 1174"/>
                <a:gd name="T114" fmla="*/ 99 w 796"/>
                <a:gd name="T115" fmla="*/ 1014 h 1174"/>
                <a:gd name="T116" fmla="*/ 43 w 796"/>
                <a:gd name="T117" fmla="*/ 1039 h 1174"/>
                <a:gd name="T118" fmla="*/ 221 w 796"/>
                <a:gd name="T119" fmla="*/ 1167 h 11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6" h="1174">
                  <a:moveTo>
                    <a:pt x="221" y="1174"/>
                  </a:moveTo>
                  <a:lnTo>
                    <a:pt x="252" y="1172"/>
                  </a:lnTo>
                  <a:lnTo>
                    <a:pt x="283" y="1169"/>
                  </a:lnTo>
                  <a:lnTo>
                    <a:pt x="299" y="1167"/>
                  </a:lnTo>
                  <a:lnTo>
                    <a:pt x="314" y="1165"/>
                  </a:lnTo>
                  <a:lnTo>
                    <a:pt x="329" y="1163"/>
                  </a:lnTo>
                  <a:lnTo>
                    <a:pt x="345" y="1160"/>
                  </a:lnTo>
                  <a:lnTo>
                    <a:pt x="360" y="1157"/>
                  </a:lnTo>
                  <a:lnTo>
                    <a:pt x="375" y="1154"/>
                  </a:lnTo>
                  <a:lnTo>
                    <a:pt x="390" y="1151"/>
                  </a:lnTo>
                  <a:lnTo>
                    <a:pt x="404" y="1147"/>
                  </a:lnTo>
                  <a:lnTo>
                    <a:pt x="419" y="1143"/>
                  </a:lnTo>
                  <a:lnTo>
                    <a:pt x="433" y="1139"/>
                  </a:lnTo>
                  <a:lnTo>
                    <a:pt x="447" y="1134"/>
                  </a:lnTo>
                  <a:lnTo>
                    <a:pt x="461" y="1129"/>
                  </a:lnTo>
                  <a:lnTo>
                    <a:pt x="475" y="1123"/>
                  </a:lnTo>
                  <a:lnTo>
                    <a:pt x="488" y="1117"/>
                  </a:lnTo>
                  <a:lnTo>
                    <a:pt x="501" y="1111"/>
                  </a:lnTo>
                  <a:lnTo>
                    <a:pt x="514" y="1104"/>
                  </a:lnTo>
                  <a:lnTo>
                    <a:pt x="527" y="1097"/>
                  </a:lnTo>
                  <a:lnTo>
                    <a:pt x="539" y="1089"/>
                  </a:lnTo>
                  <a:lnTo>
                    <a:pt x="551" y="1081"/>
                  </a:lnTo>
                  <a:lnTo>
                    <a:pt x="562" y="1072"/>
                  </a:lnTo>
                  <a:lnTo>
                    <a:pt x="573" y="1063"/>
                  </a:lnTo>
                  <a:lnTo>
                    <a:pt x="584" y="1053"/>
                  </a:lnTo>
                  <a:lnTo>
                    <a:pt x="594" y="1043"/>
                  </a:lnTo>
                  <a:lnTo>
                    <a:pt x="603" y="1032"/>
                  </a:lnTo>
                  <a:lnTo>
                    <a:pt x="613" y="1021"/>
                  </a:lnTo>
                  <a:lnTo>
                    <a:pt x="622" y="1008"/>
                  </a:lnTo>
                  <a:lnTo>
                    <a:pt x="630" y="996"/>
                  </a:lnTo>
                  <a:lnTo>
                    <a:pt x="637" y="982"/>
                  </a:lnTo>
                  <a:lnTo>
                    <a:pt x="649" y="962"/>
                  </a:lnTo>
                  <a:lnTo>
                    <a:pt x="658" y="943"/>
                  </a:lnTo>
                  <a:lnTo>
                    <a:pt x="665" y="924"/>
                  </a:lnTo>
                  <a:lnTo>
                    <a:pt x="671" y="907"/>
                  </a:lnTo>
                  <a:lnTo>
                    <a:pt x="675" y="891"/>
                  </a:lnTo>
                  <a:lnTo>
                    <a:pt x="677" y="876"/>
                  </a:lnTo>
                  <a:lnTo>
                    <a:pt x="678" y="861"/>
                  </a:lnTo>
                  <a:lnTo>
                    <a:pt x="678" y="848"/>
                  </a:lnTo>
                  <a:lnTo>
                    <a:pt x="676" y="835"/>
                  </a:lnTo>
                  <a:lnTo>
                    <a:pt x="673" y="823"/>
                  </a:lnTo>
                  <a:lnTo>
                    <a:pt x="670" y="812"/>
                  </a:lnTo>
                  <a:lnTo>
                    <a:pt x="664" y="801"/>
                  </a:lnTo>
                  <a:lnTo>
                    <a:pt x="659" y="791"/>
                  </a:lnTo>
                  <a:lnTo>
                    <a:pt x="651" y="782"/>
                  </a:lnTo>
                  <a:lnTo>
                    <a:pt x="643" y="772"/>
                  </a:lnTo>
                  <a:lnTo>
                    <a:pt x="635" y="763"/>
                  </a:lnTo>
                  <a:lnTo>
                    <a:pt x="625" y="755"/>
                  </a:lnTo>
                  <a:lnTo>
                    <a:pt x="615" y="746"/>
                  </a:lnTo>
                  <a:lnTo>
                    <a:pt x="604" y="738"/>
                  </a:lnTo>
                  <a:lnTo>
                    <a:pt x="593" y="730"/>
                  </a:lnTo>
                  <a:lnTo>
                    <a:pt x="569" y="713"/>
                  </a:lnTo>
                  <a:lnTo>
                    <a:pt x="543" y="695"/>
                  </a:lnTo>
                  <a:lnTo>
                    <a:pt x="530" y="687"/>
                  </a:lnTo>
                  <a:lnTo>
                    <a:pt x="517" y="678"/>
                  </a:lnTo>
                  <a:lnTo>
                    <a:pt x="505" y="668"/>
                  </a:lnTo>
                  <a:lnTo>
                    <a:pt x="492" y="658"/>
                  </a:lnTo>
                  <a:lnTo>
                    <a:pt x="479" y="647"/>
                  </a:lnTo>
                  <a:lnTo>
                    <a:pt x="466" y="636"/>
                  </a:lnTo>
                  <a:lnTo>
                    <a:pt x="454" y="624"/>
                  </a:lnTo>
                  <a:lnTo>
                    <a:pt x="442" y="612"/>
                  </a:lnTo>
                  <a:lnTo>
                    <a:pt x="425" y="591"/>
                  </a:lnTo>
                  <a:lnTo>
                    <a:pt x="410" y="569"/>
                  </a:lnTo>
                  <a:lnTo>
                    <a:pt x="398" y="546"/>
                  </a:lnTo>
                  <a:lnTo>
                    <a:pt x="388" y="521"/>
                  </a:lnTo>
                  <a:lnTo>
                    <a:pt x="380" y="496"/>
                  </a:lnTo>
                  <a:lnTo>
                    <a:pt x="374" y="469"/>
                  </a:lnTo>
                  <a:lnTo>
                    <a:pt x="371" y="443"/>
                  </a:lnTo>
                  <a:lnTo>
                    <a:pt x="370" y="416"/>
                  </a:lnTo>
                  <a:lnTo>
                    <a:pt x="370" y="389"/>
                  </a:lnTo>
                  <a:lnTo>
                    <a:pt x="372" y="361"/>
                  </a:lnTo>
                  <a:lnTo>
                    <a:pt x="376" y="335"/>
                  </a:lnTo>
                  <a:lnTo>
                    <a:pt x="383" y="308"/>
                  </a:lnTo>
                  <a:lnTo>
                    <a:pt x="390" y="282"/>
                  </a:lnTo>
                  <a:lnTo>
                    <a:pt x="399" y="257"/>
                  </a:lnTo>
                  <a:lnTo>
                    <a:pt x="411" y="233"/>
                  </a:lnTo>
                  <a:lnTo>
                    <a:pt x="423" y="210"/>
                  </a:lnTo>
                  <a:lnTo>
                    <a:pt x="437" y="188"/>
                  </a:lnTo>
                  <a:lnTo>
                    <a:pt x="453" y="168"/>
                  </a:lnTo>
                  <a:lnTo>
                    <a:pt x="470" y="150"/>
                  </a:lnTo>
                  <a:lnTo>
                    <a:pt x="489" y="134"/>
                  </a:lnTo>
                  <a:lnTo>
                    <a:pt x="508" y="119"/>
                  </a:lnTo>
                  <a:lnTo>
                    <a:pt x="529" y="108"/>
                  </a:lnTo>
                  <a:lnTo>
                    <a:pt x="552" y="98"/>
                  </a:lnTo>
                  <a:lnTo>
                    <a:pt x="575" y="91"/>
                  </a:lnTo>
                  <a:lnTo>
                    <a:pt x="599" y="87"/>
                  </a:lnTo>
                  <a:lnTo>
                    <a:pt x="625" y="87"/>
                  </a:lnTo>
                  <a:lnTo>
                    <a:pt x="651" y="90"/>
                  </a:lnTo>
                  <a:lnTo>
                    <a:pt x="678" y="95"/>
                  </a:lnTo>
                  <a:lnTo>
                    <a:pt x="707" y="105"/>
                  </a:lnTo>
                  <a:lnTo>
                    <a:pt x="736" y="119"/>
                  </a:lnTo>
                  <a:lnTo>
                    <a:pt x="765" y="136"/>
                  </a:lnTo>
                  <a:lnTo>
                    <a:pt x="796" y="158"/>
                  </a:lnTo>
                  <a:lnTo>
                    <a:pt x="767" y="126"/>
                  </a:lnTo>
                  <a:lnTo>
                    <a:pt x="737" y="99"/>
                  </a:lnTo>
                  <a:lnTo>
                    <a:pt x="707" y="74"/>
                  </a:lnTo>
                  <a:lnTo>
                    <a:pt x="676" y="54"/>
                  </a:lnTo>
                  <a:lnTo>
                    <a:pt x="646" y="37"/>
                  </a:lnTo>
                  <a:lnTo>
                    <a:pt x="615" y="23"/>
                  </a:lnTo>
                  <a:lnTo>
                    <a:pt x="584" y="13"/>
                  </a:lnTo>
                  <a:lnTo>
                    <a:pt x="554" y="5"/>
                  </a:lnTo>
                  <a:lnTo>
                    <a:pt x="524" y="1"/>
                  </a:lnTo>
                  <a:lnTo>
                    <a:pt x="494" y="0"/>
                  </a:lnTo>
                  <a:lnTo>
                    <a:pt x="465" y="2"/>
                  </a:lnTo>
                  <a:lnTo>
                    <a:pt x="436" y="6"/>
                  </a:lnTo>
                  <a:lnTo>
                    <a:pt x="409" y="13"/>
                  </a:lnTo>
                  <a:lnTo>
                    <a:pt x="382" y="23"/>
                  </a:lnTo>
                  <a:lnTo>
                    <a:pt x="356" y="35"/>
                  </a:lnTo>
                  <a:lnTo>
                    <a:pt x="332" y="49"/>
                  </a:lnTo>
                  <a:lnTo>
                    <a:pt x="309" y="65"/>
                  </a:lnTo>
                  <a:lnTo>
                    <a:pt x="287" y="84"/>
                  </a:lnTo>
                  <a:lnTo>
                    <a:pt x="266" y="104"/>
                  </a:lnTo>
                  <a:lnTo>
                    <a:pt x="248" y="126"/>
                  </a:lnTo>
                  <a:lnTo>
                    <a:pt x="231" y="151"/>
                  </a:lnTo>
                  <a:lnTo>
                    <a:pt x="217" y="176"/>
                  </a:lnTo>
                  <a:lnTo>
                    <a:pt x="204" y="204"/>
                  </a:lnTo>
                  <a:lnTo>
                    <a:pt x="193" y="232"/>
                  </a:lnTo>
                  <a:lnTo>
                    <a:pt x="184" y="262"/>
                  </a:lnTo>
                  <a:lnTo>
                    <a:pt x="179" y="293"/>
                  </a:lnTo>
                  <a:lnTo>
                    <a:pt x="175" y="326"/>
                  </a:lnTo>
                  <a:lnTo>
                    <a:pt x="174" y="359"/>
                  </a:lnTo>
                  <a:lnTo>
                    <a:pt x="176" y="393"/>
                  </a:lnTo>
                  <a:lnTo>
                    <a:pt x="181" y="428"/>
                  </a:lnTo>
                  <a:lnTo>
                    <a:pt x="189" y="463"/>
                  </a:lnTo>
                  <a:lnTo>
                    <a:pt x="200" y="499"/>
                  </a:lnTo>
                  <a:lnTo>
                    <a:pt x="204" y="510"/>
                  </a:lnTo>
                  <a:lnTo>
                    <a:pt x="208" y="520"/>
                  </a:lnTo>
                  <a:lnTo>
                    <a:pt x="213" y="530"/>
                  </a:lnTo>
                  <a:lnTo>
                    <a:pt x="217" y="540"/>
                  </a:lnTo>
                  <a:lnTo>
                    <a:pt x="227" y="559"/>
                  </a:lnTo>
                  <a:lnTo>
                    <a:pt x="236" y="578"/>
                  </a:lnTo>
                  <a:lnTo>
                    <a:pt x="246" y="595"/>
                  </a:lnTo>
                  <a:lnTo>
                    <a:pt x="256" y="613"/>
                  </a:lnTo>
                  <a:lnTo>
                    <a:pt x="265" y="631"/>
                  </a:lnTo>
                  <a:lnTo>
                    <a:pt x="274" y="648"/>
                  </a:lnTo>
                  <a:lnTo>
                    <a:pt x="278" y="657"/>
                  </a:lnTo>
                  <a:lnTo>
                    <a:pt x="282" y="666"/>
                  </a:lnTo>
                  <a:lnTo>
                    <a:pt x="285" y="675"/>
                  </a:lnTo>
                  <a:lnTo>
                    <a:pt x="289" y="685"/>
                  </a:lnTo>
                  <a:lnTo>
                    <a:pt x="291" y="694"/>
                  </a:lnTo>
                  <a:lnTo>
                    <a:pt x="294" y="704"/>
                  </a:lnTo>
                  <a:lnTo>
                    <a:pt x="296" y="713"/>
                  </a:lnTo>
                  <a:lnTo>
                    <a:pt x="298" y="723"/>
                  </a:lnTo>
                  <a:lnTo>
                    <a:pt x="300" y="734"/>
                  </a:lnTo>
                  <a:lnTo>
                    <a:pt x="300" y="744"/>
                  </a:lnTo>
                  <a:lnTo>
                    <a:pt x="301" y="755"/>
                  </a:lnTo>
                  <a:lnTo>
                    <a:pt x="301" y="766"/>
                  </a:lnTo>
                  <a:lnTo>
                    <a:pt x="300" y="778"/>
                  </a:lnTo>
                  <a:lnTo>
                    <a:pt x="298" y="789"/>
                  </a:lnTo>
                  <a:lnTo>
                    <a:pt x="296" y="802"/>
                  </a:lnTo>
                  <a:lnTo>
                    <a:pt x="294" y="814"/>
                  </a:lnTo>
                  <a:lnTo>
                    <a:pt x="290" y="826"/>
                  </a:lnTo>
                  <a:lnTo>
                    <a:pt x="287" y="838"/>
                  </a:lnTo>
                  <a:lnTo>
                    <a:pt x="282" y="850"/>
                  </a:lnTo>
                  <a:lnTo>
                    <a:pt x="277" y="861"/>
                  </a:lnTo>
                  <a:lnTo>
                    <a:pt x="271" y="872"/>
                  </a:lnTo>
                  <a:lnTo>
                    <a:pt x="265" y="882"/>
                  </a:lnTo>
                  <a:lnTo>
                    <a:pt x="258" y="893"/>
                  </a:lnTo>
                  <a:lnTo>
                    <a:pt x="251" y="903"/>
                  </a:lnTo>
                  <a:lnTo>
                    <a:pt x="243" y="913"/>
                  </a:lnTo>
                  <a:lnTo>
                    <a:pt x="234" y="922"/>
                  </a:lnTo>
                  <a:lnTo>
                    <a:pt x="226" y="932"/>
                  </a:lnTo>
                  <a:lnTo>
                    <a:pt x="217" y="941"/>
                  </a:lnTo>
                  <a:lnTo>
                    <a:pt x="207" y="949"/>
                  </a:lnTo>
                  <a:lnTo>
                    <a:pt x="197" y="958"/>
                  </a:lnTo>
                  <a:lnTo>
                    <a:pt x="187" y="966"/>
                  </a:lnTo>
                  <a:lnTo>
                    <a:pt x="177" y="974"/>
                  </a:lnTo>
                  <a:lnTo>
                    <a:pt x="167" y="981"/>
                  </a:lnTo>
                  <a:lnTo>
                    <a:pt x="156" y="988"/>
                  </a:lnTo>
                  <a:lnTo>
                    <a:pt x="145" y="995"/>
                  </a:lnTo>
                  <a:lnTo>
                    <a:pt x="133" y="1002"/>
                  </a:lnTo>
                  <a:lnTo>
                    <a:pt x="122" y="1008"/>
                  </a:lnTo>
                  <a:lnTo>
                    <a:pt x="111" y="1015"/>
                  </a:lnTo>
                  <a:lnTo>
                    <a:pt x="99" y="1021"/>
                  </a:lnTo>
                  <a:lnTo>
                    <a:pt x="88" y="1026"/>
                  </a:lnTo>
                  <a:lnTo>
                    <a:pt x="65" y="1037"/>
                  </a:lnTo>
                  <a:lnTo>
                    <a:pt x="43" y="1046"/>
                  </a:lnTo>
                  <a:lnTo>
                    <a:pt x="21" y="1055"/>
                  </a:lnTo>
                  <a:lnTo>
                    <a:pt x="0" y="1062"/>
                  </a:lnTo>
                  <a:lnTo>
                    <a:pt x="221" y="1174"/>
                  </a:lnTo>
                  <a:close/>
                </a:path>
              </a:pathLst>
            </a:custGeom>
            <a:solidFill>
              <a:srgbClr val="91C5E9"/>
            </a:solidFill>
            <a:ln w="9525">
              <a:noFill/>
              <a:round/>
              <a:headEnd/>
              <a:tailEnd/>
            </a:ln>
          </p:spPr>
          <p:txBody>
            <a:bodyPr/>
            <a:lstStyle/>
            <a:p>
              <a:pPr>
                <a:defRPr/>
              </a:pPr>
              <a:endParaRPr lang="zh-CN" altLang="en-US">
                <a:latin typeface="Arial" charset="0"/>
                <a:ea typeface="宋体" charset="-122"/>
              </a:endParaRPr>
            </a:p>
          </p:txBody>
        </p:sp>
        <p:sp>
          <p:nvSpPr>
            <p:cNvPr id="10" name="Freeform 8"/>
            <p:cNvSpPr>
              <a:spLocks/>
            </p:cNvSpPr>
            <p:nvPr userDrawn="1"/>
          </p:nvSpPr>
          <p:spPr bwMode="auto">
            <a:xfrm>
              <a:off x="-547" y="-2700"/>
              <a:ext cx="795" cy="1173"/>
            </a:xfrm>
            <a:custGeom>
              <a:avLst/>
              <a:gdLst>
                <a:gd name="T0" fmla="*/ 506 w 796"/>
                <a:gd name="T1" fmla="*/ 1162 h 1174"/>
                <a:gd name="T2" fmla="*/ 460 w 796"/>
                <a:gd name="T3" fmla="*/ 1155 h 1174"/>
                <a:gd name="T4" fmla="*/ 414 w 796"/>
                <a:gd name="T5" fmla="*/ 1147 h 1174"/>
                <a:gd name="T6" fmla="*/ 377 w 796"/>
                <a:gd name="T7" fmla="*/ 1136 h 1174"/>
                <a:gd name="T8" fmla="*/ 335 w 796"/>
                <a:gd name="T9" fmla="*/ 1121 h 1174"/>
                <a:gd name="T10" fmla="*/ 295 w 796"/>
                <a:gd name="T11" fmla="*/ 1104 h 1174"/>
                <a:gd name="T12" fmla="*/ 257 w 796"/>
                <a:gd name="T13" fmla="*/ 1082 h 1174"/>
                <a:gd name="T14" fmla="*/ 223 w 796"/>
                <a:gd name="T15" fmla="*/ 1056 h 1174"/>
                <a:gd name="T16" fmla="*/ 192 w 796"/>
                <a:gd name="T17" fmla="*/ 1025 h 1174"/>
                <a:gd name="T18" fmla="*/ 166 w 796"/>
                <a:gd name="T19" fmla="*/ 989 h 1174"/>
                <a:gd name="T20" fmla="*/ 138 w 796"/>
                <a:gd name="T21" fmla="*/ 935 h 1174"/>
                <a:gd name="T22" fmla="*/ 121 w 796"/>
                <a:gd name="T23" fmla="*/ 884 h 1174"/>
                <a:gd name="T24" fmla="*/ 118 w 796"/>
                <a:gd name="T25" fmla="*/ 841 h 1174"/>
                <a:gd name="T26" fmla="*/ 126 w 796"/>
                <a:gd name="T27" fmla="*/ 805 h 1174"/>
                <a:gd name="T28" fmla="*/ 145 w 796"/>
                <a:gd name="T29" fmla="*/ 774 h 1174"/>
                <a:gd name="T30" fmla="*/ 171 w 796"/>
                <a:gd name="T31" fmla="*/ 747 h 1174"/>
                <a:gd name="T32" fmla="*/ 203 w 796"/>
                <a:gd name="T33" fmla="*/ 722 h 1174"/>
                <a:gd name="T34" fmla="*/ 265 w 796"/>
                <a:gd name="T35" fmla="*/ 680 h 1174"/>
                <a:gd name="T36" fmla="*/ 305 w 796"/>
                <a:gd name="T37" fmla="*/ 650 h 1174"/>
                <a:gd name="T38" fmla="*/ 342 w 796"/>
                <a:gd name="T39" fmla="*/ 617 h 1174"/>
                <a:gd name="T40" fmla="*/ 386 w 796"/>
                <a:gd name="T41" fmla="*/ 569 h 1174"/>
                <a:gd name="T42" fmla="*/ 409 w 796"/>
                <a:gd name="T43" fmla="*/ 496 h 1174"/>
                <a:gd name="T44" fmla="*/ 420 w 796"/>
                <a:gd name="T45" fmla="*/ 416 h 1174"/>
                <a:gd name="T46" fmla="*/ 412 w 796"/>
                <a:gd name="T47" fmla="*/ 335 h 1174"/>
                <a:gd name="T48" fmla="*/ 396 w 796"/>
                <a:gd name="T49" fmla="*/ 257 h 1174"/>
                <a:gd name="T50" fmla="*/ 358 w 796"/>
                <a:gd name="T51" fmla="*/ 188 h 1174"/>
                <a:gd name="T52" fmla="*/ 308 w 796"/>
                <a:gd name="T53" fmla="*/ 133 h 1174"/>
                <a:gd name="T54" fmla="*/ 245 w 796"/>
                <a:gd name="T55" fmla="*/ 98 h 1174"/>
                <a:gd name="T56" fmla="*/ 171 w 796"/>
                <a:gd name="T57" fmla="*/ 87 h 1174"/>
                <a:gd name="T58" fmla="*/ 90 w 796"/>
                <a:gd name="T59" fmla="*/ 105 h 1174"/>
                <a:gd name="T60" fmla="*/ 0 w 796"/>
                <a:gd name="T61" fmla="*/ 158 h 1174"/>
                <a:gd name="T62" fmla="*/ 89 w 796"/>
                <a:gd name="T63" fmla="*/ 74 h 1174"/>
                <a:gd name="T64" fmla="*/ 181 w 796"/>
                <a:gd name="T65" fmla="*/ 23 h 1174"/>
                <a:gd name="T66" fmla="*/ 272 w 796"/>
                <a:gd name="T67" fmla="*/ 1 h 1174"/>
                <a:gd name="T68" fmla="*/ 359 w 796"/>
                <a:gd name="T69" fmla="*/ 6 h 1174"/>
                <a:gd name="T70" fmla="*/ 433 w 796"/>
                <a:gd name="T71" fmla="*/ 35 h 1174"/>
                <a:gd name="T72" fmla="*/ 502 w 796"/>
                <a:gd name="T73" fmla="*/ 84 h 1174"/>
                <a:gd name="T74" fmla="*/ 558 w 796"/>
                <a:gd name="T75" fmla="*/ 151 h 1174"/>
                <a:gd name="T76" fmla="*/ 596 w 796"/>
                <a:gd name="T77" fmla="*/ 232 h 1174"/>
                <a:gd name="T78" fmla="*/ 614 w 796"/>
                <a:gd name="T79" fmla="*/ 326 h 1174"/>
                <a:gd name="T80" fmla="*/ 608 w 796"/>
                <a:gd name="T81" fmla="*/ 428 h 1174"/>
                <a:gd name="T82" fmla="*/ 585 w 796"/>
                <a:gd name="T83" fmla="*/ 510 h 1174"/>
                <a:gd name="T84" fmla="*/ 572 w 796"/>
                <a:gd name="T85" fmla="*/ 540 h 1174"/>
                <a:gd name="T86" fmla="*/ 543 w 796"/>
                <a:gd name="T87" fmla="*/ 589 h 1174"/>
                <a:gd name="T88" fmla="*/ 515 w 796"/>
                <a:gd name="T89" fmla="*/ 641 h 1174"/>
                <a:gd name="T90" fmla="*/ 504 w 796"/>
                <a:gd name="T91" fmla="*/ 668 h 1174"/>
                <a:gd name="T92" fmla="*/ 495 w 796"/>
                <a:gd name="T93" fmla="*/ 697 h 1174"/>
                <a:gd name="T94" fmla="*/ 490 w 796"/>
                <a:gd name="T95" fmla="*/ 727 h 1174"/>
                <a:gd name="T96" fmla="*/ 489 w 796"/>
                <a:gd name="T97" fmla="*/ 759 h 1174"/>
                <a:gd name="T98" fmla="*/ 493 w 796"/>
                <a:gd name="T99" fmla="*/ 794 h 1174"/>
                <a:gd name="T100" fmla="*/ 502 w 796"/>
                <a:gd name="T101" fmla="*/ 831 h 1174"/>
                <a:gd name="T102" fmla="*/ 517 w 796"/>
                <a:gd name="T103" fmla="*/ 865 h 1174"/>
                <a:gd name="T104" fmla="*/ 538 w 796"/>
                <a:gd name="T105" fmla="*/ 896 h 1174"/>
                <a:gd name="T106" fmla="*/ 563 w 796"/>
                <a:gd name="T107" fmla="*/ 924 h 1174"/>
                <a:gd name="T108" fmla="*/ 591 w 796"/>
                <a:gd name="T109" fmla="*/ 950 h 1174"/>
                <a:gd name="T110" fmla="*/ 623 w 796"/>
                <a:gd name="T111" fmla="*/ 974 h 1174"/>
                <a:gd name="T112" fmla="*/ 655 w 796"/>
                <a:gd name="T113" fmla="*/ 995 h 1174"/>
                <a:gd name="T114" fmla="*/ 689 w 796"/>
                <a:gd name="T115" fmla="*/ 1014 h 1174"/>
                <a:gd name="T116" fmla="*/ 723 w 796"/>
                <a:gd name="T117" fmla="*/ 1030 h 1174"/>
                <a:gd name="T118" fmla="*/ 768 w 796"/>
                <a:gd name="T119" fmla="*/ 1047 h 11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96" h="1174">
                  <a:moveTo>
                    <a:pt x="575" y="1174"/>
                  </a:moveTo>
                  <a:lnTo>
                    <a:pt x="544" y="1172"/>
                  </a:lnTo>
                  <a:lnTo>
                    <a:pt x="513" y="1169"/>
                  </a:lnTo>
                  <a:lnTo>
                    <a:pt x="498" y="1167"/>
                  </a:lnTo>
                  <a:lnTo>
                    <a:pt x="482" y="1165"/>
                  </a:lnTo>
                  <a:lnTo>
                    <a:pt x="467" y="1162"/>
                  </a:lnTo>
                  <a:lnTo>
                    <a:pt x="452" y="1160"/>
                  </a:lnTo>
                  <a:lnTo>
                    <a:pt x="436" y="1157"/>
                  </a:lnTo>
                  <a:lnTo>
                    <a:pt x="421" y="1154"/>
                  </a:lnTo>
                  <a:lnTo>
                    <a:pt x="406" y="1151"/>
                  </a:lnTo>
                  <a:lnTo>
                    <a:pt x="392" y="1147"/>
                  </a:lnTo>
                  <a:lnTo>
                    <a:pt x="377" y="1143"/>
                  </a:lnTo>
                  <a:lnTo>
                    <a:pt x="363" y="1139"/>
                  </a:lnTo>
                  <a:lnTo>
                    <a:pt x="349" y="1134"/>
                  </a:lnTo>
                  <a:lnTo>
                    <a:pt x="335" y="1128"/>
                  </a:lnTo>
                  <a:lnTo>
                    <a:pt x="321" y="1123"/>
                  </a:lnTo>
                  <a:lnTo>
                    <a:pt x="308" y="1117"/>
                  </a:lnTo>
                  <a:lnTo>
                    <a:pt x="295" y="1111"/>
                  </a:lnTo>
                  <a:lnTo>
                    <a:pt x="282" y="1104"/>
                  </a:lnTo>
                  <a:lnTo>
                    <a:pt x="269" y="1096"/>
                  </a:lnTo>
                  <a:lnTo>
                    <a:pt x="257" y="1089"/>
                  </a:lnTo>
                  <a:lnTo>
                    <a:pt x="246" y="1081"/>
                  </a:lnTo>
                  <a:lnTo>
                    <a:pt x="234" y="1072"/>
                  </a:lnTo>
                  <a:lnTo>
                    <a:pt x="223" y="1063"/>
                  </a:lnTo>
                  <a:lnTo>
                    <a:pt x="212" y="1053"/>
                  </a:lnTo>
                  <a:lnTo>
                    <a:pt x="202" y="1043"/>
                  </a:lnTo>
                  <a:lnTo>
                    <a:pt x="192" y="1032"/>
                  </a:lnTo>
                  <a:lnTo>
                    <a:pt x="183" y="1021"/>
                  </a:lnTo>
                  <a:lnTo>
                    <a:pt x="175" y="1009"/>
                  </a:lnTo>
                  <a:lnTo>
                    <a:pt x="166" y="996"/>
                  </a:lnTo>
                  <a:lnTo>
                    <a:pt x="158" y="983"/>
                  </a:lnTo>
                  <a:lnTo>
                    <a:pt x="147" y="962"/>
                  </a:lnTo>
                  <a:lnTo>
                    <a:pt x="138" y="942"/>
                  </a:lnTo>
                  <a:lnTo>
                    <a:pt x="131" y="924"/>
                  </a:lnTo>
                  <a:lnTo>
                    <a:pt x="125" y="907"/>
                  </a:lnTo>
                  <a:lnTo>
                    <a:pt x="121" y="891"/>
                  </a:lnTo>
                  <a:lnTo>
                    <a:pt x="118" y="875"/>
                  </a:lnTo>
                  <a:lnTo>
                    <a:pt x="117" y="861"/>
                  </a:lnTo>
                  <a:lnTo>
                    <a:pt x="118" y="848"/>
                  </a:lnTo>
                  <a:lnTo>
                    <a:pt x="119" y="835"/>
                  </a:lnTo>
                  <a:lnTo>
                    <a:pt x="122" y="823"/>
                  </a:lnTo>
                  <a:lnTo>
                    <a:pt x="126" y="812"/>
                  </a:lnTo>
                  <a:lnTo>
                    <a:pt x="131" y="801"/>
                  </a:lnTo>
                  <a:lnTo>
                    <a:pt x="138" y="791"/>
                  </a:lnTo>
                  <a:lnTo>
                    <a:pt x="145" y="781"/>
                  </a:lnTo>
                  <a:lnTo>
                    <a:pt x="152" y="772"/>
                  </a:lnTo>
                  <a:lnTo>
                    <a:pt x="162" y="763"/>
                  </a:lnTo>
                  <a:lnTo>
                    <a:pt x="171" y="754"/>
                  </a:lnTo>
                  <a:lnTo>
                    <a:pt x="181" y="746"/>
                  </a:lnTo>
                  <a:lnTo>
                    <a:pt x="192" y="738"/>
                  </a:lnTo>
                  <a:lnTo>
                    <a:pt x="203" y="729"/>
                  </a:lnTo>
                  <a:lnTo>
                    <a:pt x="227" y="713"/>
                  </a:lnTo>
                  <a:lnTo>
                    <a:pt x="253" y="696"/>
                  </a:lnTo>
                  <a:lnTo>
                    <a:pt x="265" y="687"/>
                  </a:lnTo>
                  <a:lnTo>
                    <a:pt x="278" y="677"/>
                  </a:lnTo>
                  <a:lnTo>
                    <a:pt x="291" y="668"/>
                  </a:lnTo>
                  <a:lnTo>
                    <a:pt x="305" y="657"/>
                  </a:lnTo>
                  <a:lnTo>
                    <a:pt x="317" y="647"/>
                  </a:lnTo>
                  <a:lnTo>
                    <a:pt x="330" y="636"/>
                  </a:lnTo>
                  <a:lnTo>
                    <a:pt x="342" y="624"/>
                  </a:lnTo>
                  <a:lnTo>
                    <a:pt x="355" y="611"/>
                  </a:lnTo>
                  <a:lnTo>
                    <a:pt x="371" y="591"/>
                  </a:lnTo>
                  <a:lnTo>
                    <a:pt x="386" y="569"/>
                  </a:lnTo>
                  <a:lnTo>
                    <a:pt x="398" y="545"/>
                  </a:lnTo>
                  <a:lnTo>
                    <a:pt x="408" y="521"/>
                  </a:lnTo>
                  <a:lnTo>
                    <a:pt x="416" y="496"/>
                  </a:lnTo>
                  <a:lnTo>
                    <a:pt x="421" y="470"/>
                  </a:lnTo>
                  <a:lnTo>
                    <a:pt x="425" y="443"/>
                  </a:lnTo>
                  <a:lnTo>
                    <a:pt x="427" y="416"/>
                  </a:lnTo>
                  <a:lnTo>
                    <a:pt x="426" y="388"/>
                  </a:lnTo>
                  <a:lnTo>
                    <a:pt x="424" y="361"/>
                  </a:lnTo>
                  <a:lnTo>
                    <a:pt x="419" y="335"/>
                  </a:lnTo>
                  <a:lnTo>
                    <a:pt x="414" y="308"/>
                  </a:lnTo>
                  <a:lnTo>
                    <a:pt x="406" y="282"/>
                  </a:lnTo>
                  <a:lnTo>
                    <a:pt x="396" y="257"/>
                  </a:lnTo>
                  <a:lnTo>
                    <a:pt x="385" y="233"/>
                  </a:lnTo>
                  <a:lnTo>
                    <a:pt x="373" y="210"/>
                  </a:lnTo>
                  <a:lnTo>
                    <a:pt x="358" y="188"/>
                  </a:lnTo>
                  <a:lnTo>
                    <a:pt x="343" y="168"/>
                  </a:lnTo>
                  <a:lnTo>
                    <a:pt x="326" y="150"/>
                  </a:lnTo>
                  <a:lnTo>
                    <a:pt x="308" y="133"/>
                  </a:lnTo>
                  <a:lnTo>
                    <a:pt x="287" y="119"/>
                  </a:lnTo>
                  <a:lnTo>
                    <a:pt x="267" y="107"/>
                  </a:lnTo>
                  <a:lnTo>
                    <a:pt x="245" y="98"/>
                  </a:lnTo>
                  <a:lnTo>
                    <a:pt x="221" y="91"/>
                  </a:lnTo>
                  <a:lnTo>
                    <a:pt x="197" y="87"/>
                  </a:lnTo>
                  <a:lnTo>
                    <a:pt x="171" y="87"/>
                  </a:lnTo>
                  <a:lnTo>
                    <a:pt x="145" y="89"/>
                  </a:lnTo>
                  <a:lnTo>
                    <a:pt x="117" y="96"/>
                  </a:lnTo>
                  <a:lnTo>
                    <a:pt x="90" y="105"/>
                  </a:lnTo>
                  <a:lnTo>
                    <a:pt x="60" y="118"/>
                  </a:lnTo>
                  <a:lnTo>
                    <a:pt x="31" y="136"/>
                  </a:lnTo>
                  <a:lnTo>
                    <a:pt x="0" y="158"/>
                  </a:lnTo>
                  <a:lnTo>
                    <a:pt x="30" y="126"/>
                  </a:lnTo>
                  <a:lnTo>
                    <a:pt x="59" y="99"/>
                  </a:lnTo>
                  <a:lnTo>
                    <a:pt x="89" y="74"/>
                  </a:lnTo>
                  <a:lnTo>
                    <a:pt x="120" y="54"/>
                  </a:lnTo>
                  <a:lnTo>
                    <a:pt x="150" y="37"/>
                  </a:lnTo>
                  <a:lnTo>
                    <a:pt x="181" y="23"/>
                  </a:lnTo>
                  <a:lnTo>
                    <a:pt x="212" y="13"/>
                  </a:lnTo>
                  <a:lnTo>
                    <a:pt x="242" y="5"/>
                  </a:lnTo>
                  <a:lnTo>
                    <a:pt x="272" y="1"/>
                  </a:lnTo>
                  <a:lnTo>
                    <a:pt x="302" y="0"/>
                  </a:lnTo>
                  <a:lnTo>
                    <a:pt x="331" y="2"/>
                  </a:lnTo>
                  <a:lnTo>
                    <a:pt x="359" y="6"/>
                  </a:lnTo>
                  <a:lnTo>
                    <a:pt x="387" y="13"/>
                  </a:lnTo>
                  <a:lnTo>
                    <a:pt x="414" y="22"/>
                  </a:lnTo>
                  <a:lnTo>
                    <a:pt x="440" y="35"/>
                  </a:lnTo>
                  <a:lnTo>
                    <a:pt x="464" y="49"/>
                  </a:lnTo>
                  <a:lnTo>
                    <a:pt x="488" y="65"/>
                  </a:lnTo>
                  <a:lnTo>
                    <a:pt x="509" y="84"/>
                  </a:lnTo>
                  <a:lnTo>
                    <a:pt x="529" y="104"/>
                  </a:lnTo>
                  <a:lnTo>
                    <a:pt x="548" y="126"/>
                  </a:lnTo>
                  <a:lnTo>
                    <a:pt x="565" y="151"/>
                  </a:lnTo>
                  <a:lnTo>
                    <a:pt x="580" y="176"/>
                  </a:lnTo>
                  <a:lnTo>
                    <a:pt x="593" y="204"/>
                  </a:lnTo>
                  <a:lnTo>
                    <a:pt x="603" y="232"/>
                  </a:lnTo>
                  <a:lnTo>
                    <a:pt x="611" y="262"/>
                  </a:lnTo>
                  <a:lnTo>
                    <a:pt x="618" y="293"/>
                  </a:lnTo>
                  <a:lnTo>
                    <a:pt x="621" y="326"/>
                  </a:lnTo>
                  <a:lnTo>
                    <a:pt x="622" y="359"/>
                  </a:lnTo>
                  <a:lnTo>
                    <a:pt x="620" y="393"/>
                  </a:lnTo>
                  <a:lnTo>
                    <a:pt x="615" y="428"/>
                  </a:lnTo>
                  <a:lnTo>
                    <a:pt x="607" y="463"/>
                  </a:lnTo>
                  <a:lnTo>
                    <a:pt x="596" y="499"/>
                  </a:lnTo>
                  <a:lnTo>
                    <a:pt x="592" y="510"/>
                  </a:lnTo>
                  <a:lnTo>
                    <a:pt x="588" y="520"/>
                  </a:lnTo>
                  <a:lnTo>
                    <a:pt x="584" y="530"/>
                  </a:lnTo>
                  <a:lnTo>
                    <a:pt x="579" y="540"/>
                  </a:lnTo>
                  <a:lnTo>
                    <a:pt x="570" y="559"/>
                  </a:lnTo>
                  <a:lnTo>
                    <a:pt x="560" y="578"/>
                  </a:lnTo>
                  <a:lnTo>
                    <a:pt x="550" y="596"/>
                  </a:lnTo>
                  <a:lnTo>
                    <a:pt x="540" y="613"/>
                  </a:lnTo>
                  <a:lnTo>
                    <a:pt x="531" y="630"/>
                  </a:lnTo>
                  <a:lnTo>
                    <a:pt x="522" y="648"/>
                  </a:lnTo>
                  <a:lnTo>
                    <a:pt x="518" y="657"/>
                  </a:lnTo>
                  <a:lnTo>
                    <a:pt x="514" y="666"/>
                  </a:lnTo>
                  <a:lnTo>
                    <a:pt x="511" y="675"/>
                  </a:lnTo>
                  <a:lnTo>
                    <a:pt x="507" y="684"/>
                  </a:lnTo>
                  <a:lnTo>
                    <a:pt x="504" y="694"/>
                  </a:lnTo>
                  <a:lnTo>
                    <a:pt x="502" y="704"/>
                  </a:lnTo>
                  <a:lnTo>
                    <a:pt x="500" y="713"/>
                  </a:lnTo>
                  <a:lnTo>
                    <a:pt x="498" y="723"/>
                  </a:lnTo>
                  <a:lnTo>
                    <a:pt x="497" y="734"/>
                  </a:lnTo>
                  <a:lnTo>
                    <a:pt x="496" y="744"/>
                  </a:lnTo>
                  <a:lnTo>
                    <a:pt x="495" y="755"/>
                  </a:lnTo>
                  <a:lnTo>
                    <a:pt x="496" y="766"/>
                  </a:lnTo>
                  <a:lnTo>
                    <a:pt x="496" y="777"/>
                  </a:lnTo>
                  <a:lnTo>
                    <a:pt x="498" y="789"/>
                  </a:lnTo>
                  <a:lnTo>
                    <a:pt x="500" y="801"/>
                  </a:lnTo>
                  <a:lnTo>
                    <a:pt x="502" y="814"/>
                  </a:lnTo>
                  <a:lnTo>
                    <a:pt x="505" y="826"/>
                  </a:lnTo>
                  <a:lnTo>
                    <a:pt x="509" y="838"/>
                  </a:lnTo>
                  <a:lnTo>
                    <a:pt x="514" y="849"/>
                  </a:lnTo>
                  <a:lnTo>
                    <a:pt x="519" y="861"/>
                  </a:lnTo>
                  <a:lnTo>
                    <a:pt x="524" y="872"/>
                  </a:lnTo>
                  <a:lnTo>
                    <a:pt x="531" y="883"/>
                  </a:lnTo>
                  <a:lnTo>
                    <a:pt x="538" y="893"/>
                  </a:lnTo>
                  <a:lnTo>
                    <a:pt x="545" y="903"/>
                  </a:lnTo>
                  <a:lnTo>
                    <a:pt x="553" y="913"/>
                  </a:lnTo>
                  <a:lnTo>
                    <a:pt x="561" y="922"/>
                  </a:lnTo>
                  <a:lnTo>
                    <a:pt x="570" y="931"/>
                  </a:lnTo>
                  <a:lnTo>
                    <a:pt x="579" y="940"/>
                  </a:lnTo>
                  <a:lnTo>
                    <a:pt x="589" y="949"/>
                  </a:lnTo>
                  <a:lnTo>
                    <a:pt x="598" y="957"/>
                  </a:lnTo>
                  <a:lnTo>
                    <a:pt x="608" y="965"/>
                  </a:lnTo>
                  <a:lnTo>
                    <a:pt x="619" y="974"/>
                  </a:lnTo>
                  <a:lnTo>
                    <a:pt x="630" y="981"/>
                  </a:lnTo>
                  <a:lnTo>
                    <a:pt x="640" y="988"/>
                  </a:lnTo>
                  <a:lnTo>
                    <a:pt x="651" y="995"/>
                  </a:lnTo>
                  <a:lnTo>
                    <a:pt x="662" y="1002"/>
                  </a:lnTo>
                  <a:lnTo>
                    <a:pt x="674" y="1009"/>
                  </a:lnTo>
                  <a:lnTo>
                    <a:pt x="685" y="1015"/>
                  </a:lnTo>
                  <a:lnTo>
                    <a:pt x="696" y="1021"/>
                  </a:lnTo>
                  <a:lnTo>
                    <a:pt x="708" y="1026"/>
                  </a:lnTo>
                  <a:lnTo>
                    <a:pt x="719" y="1031"/>
                  </a:lnTo>
                  <a:lnTo>
                    <a:pt x="730" y="1037"/>
                  </a:lnTo>
                  <a:lnTo>
                    <a:pt x="742" y="1042"/>
                  </a:lnTo>
                  <a:lnTo>
                    <a:pt x="753" y="1046"/>
                  </a:lnTo>
                  <a:lnTo>
                    <a:pt x="775" y="1054"/>
                  </a:lnTo>
                  <a:lnTo>
                    <a:pt x="796" y="1062"/>
                  </a:lnTo>
                  <a:lnTo>
                    <a:pt x="575" y="1174"/>
                  </a:lnTo>
                  <a:close/>
                </a:path>
              </a:pathLst>
            </a:custGeom>
            <a:solidFill>
              <a:srgbClr val="91C5E9"/>
            </a:solidFill>
            <a:ln w="9525">
              <a:noFill/>
              <a:round/>
              <a:headEnd/>
              <a:tailEnd/>
            </a:ln>
          </p:spPr>
          <p:txBody>
            <a:bodyPr/>
            <a:lstStyle/>
            <a:p>
              <a:pPr>
                <a:defRPr/>
              </a:pPr>
              <a:endParaRPr lang="zh-CN" altLang="en-US">
                <a:latin typeface="Arial" charset="0"/>
                <a:ea typeface="宋体" charset="-122"/>
              </a:endParaRPr>
            </a:p>
          </p:txBody>
        </p:sp>
        <p:sp>
          <p:nvSpPr>
            <p:cNvPr id="11" name="Freeform 9"/>
            <p:cNvSpPr>
              <a:spLocks/>
            </p:cNvSpPr>
            <p:nvPr userDrawn="1"/>
          </p:nvSpPr>
          <p:spPr bwMode="auto">
            <a:xfrm>
              <a:off x="-3960" y="-2487"/>
              <a:ext cx="6178" cy="3510"/>
            </a:xfrm>
            <a:custGeom>
              <a:avLst/>
              <a:gdLst>
                <a:gd name="T0" fmla="*/ 1003 w 6177"/>
                <a:gd name="T1" fmla="*/ 1033 h 3508"/>
                <a:gd name="T2" fmla="*/ 1187 w 6177"/>
                <a:gd name="T3" fmla="*/ 863 h 3508"/>
                <a:gd name="T4" fmla="*/ 1440 w 6177"/>
                <a:gd name="T5" fmla="*/ 845 h 3508"/>
                <a:gd name="T6" fmla="*/ 1661 w 6177"/>
                <a:gd name="T7" fmla="*/ 616 h 3508"/>
                <a:gd name="T8" fmla="*/ 2288 w 6177"/>
                <a:gd name="T9" fmla="*/ 82 h 3508"/>
                <a:gd name="T10" fmla="*/ 3163 w 6177"/>
                <a:gd name="T11" fmla="*/ 43 h 3508"/>
                <a:gd name="T12" fmla="*/ 3668 w 6177"/>
                <a:gd name="T13" fmla="*/ 479 h 3508"/>
                <a:gd name="T14" fmla="*/ 3806 w 6177"/>
                <a:gd name="T15" fmla="*/ 532 h 3508"/>
                <a:gd name="T16" fmla="*/ 4055 w 6177"/>
                <a:gd name="T17" fmla="*/ 484 h 3508"/>
                <a:gd name="T18" fmla="*/ 4289 w 6177"/>
                <a:gd name="T19" fmla="*/ 584 h 3508"/>
                <a:gd name="T20" fmla="*/ 4443 w 6177"/>
                <a:gd name="T21" fmla="*/ 765 h 3508"/>
                <a:gd name="T22" fmla="*/ 4716 w 6177"/>
                <a:gd name="T23" fmla="*/ 669 h 3508"/>
                <a:gd name="T24" fmla="*/ 5033 w 6177"/>
                <a:gd name="T25" fmla="*/ 663 h 3508"/>
                <a:gd name="T26" fmla="*/ 5341 w 6177"/>
                <a:gd name="T27" fmla="*/ 773 h 3508"/>
                <a:gd name="T28" fmla="*/ 5538 w 6177"/>
                <a:gd name="T29" fmla="*/ 965 h 3508"/>
                <a:gd name="T30" fmla="*/ 5627 w 6177"/>
                <a:gd name="T31" fmla="*/ 1187 h 3508"/>
                <a:gd name="T32" fmla="*/ 5621 w 6177"/>
                <a:gd name="T33" fmla="*/ 1455 h 3508"/>
                <a:gd name="T34" fmla="*/ 5552 w 6177"/>
                <a:gd name="T35" fmla="*/ 1721 h 3508"/>
                <a:gd name="T36" fmla="*/ 5780 w 6177"/>
                <a:gd name="T37" fmla="*/ 1740 h 3508"/>
                <a:gd name="T38" fmla="*/ 5972 w 6177"/>
                <a:gd name="T39" fmla="*/ 1829 h 3508"/>
                <a:gd name="T40" fmla="*/ 6113 w 6177"/>
                <a:gd name="T41" fmla="*/ 1992 h 3508"/>
                <a:gd name="T42" fmla="*/ 6184 w 6177"/>
                <a:gd name="T43" fmla="*/ 2261 h 3508"/>
                <a:gd name="T44" fmla="*/ 6107 w 6177"/>
                <a:gd name="T45" fmla="*/ 2503 h 3508"/>
                <a:gd name="T46" fmla="*/ 5922 w 6177"/>
                <a:gd name="T47" fmla="*/ 2650 h 3508"/>
                <a:gd name="T48" fmla="*/ 5696 w 6177"/>
                <a:gd name="T49" fmla="*/ 2670 h 3508"/>
                <a:gd name="T50" fmla="*/ 5585 w 6177"/>
                <a:gd name="T51" fmla="*/ 2986 h 3508"/>
                <a:gd name="T52" fmla="*/ 5264 w 6177"/>
                <a:gd name="T53" fmla="*/ 3235 h 3508"/>
                <a:gd name="T54" fmla="*/ 4882 w 6177"/>
                <a:gd name="T55" fmla="*/ 3394 h 3508"/>
                <a:gd name="T56" fmla="*/ 4532 w 6177"/>
                <a:gd name="T57" fmla="*/ 3449 h 3508"/>
                <a:gd name="T58" fmla="*/ 4164 w 6177"/>
                <a:gd name="T59" fmla="*/ 3411 h 3508"/>
                <a:gd name="T60" fmla="*/ 3812 w 6177"/>
                <a:gd name="T61" fmla="*/ 3294 h 3508"/>
                <a:gd name="T62" fmla="*/ 3493 w 6177"/>
                <a:gd name="T63" fmla="*/ 3114 h 3508"/>
                <a:gd name="T64" fmla="*/ 3364 w 6177"/>
                <a:gd name="T65" fmla="*/ 3264 h 3508"/>
                <a:gd name="T66" fmla="*/ 3157 w 6177"/>
                <a:gd name="T67" fmla="*/ 3397 h 3508"/>
                <a:gd name="T68" fmla="*/ 2926 w 6177"/>
                <a:gd name="T69" fmla="*/ 3479 h 3508"/>
                <a:gd name="T70" fmla="*/ 2635 w 6177"/>
                <a:gd name="T71" fmla="*/ 3521 h 3508"/>
                <a:gd name="T72" fmla="*/ 2317 w 6177"/>
                <a:gd name="T73" fmla="*/ 3488 h 3508"/>
                <a:gd name="T74" fmla="*/ 2037 w 6177"/>
                <a:gd name="T75" fmla="*/ 3351 h 3508"/>
                <a:gd name="T76" fmla="*/ 1848 w 6177"/>
                <a:gd name="T77" fmla="*/ 3131 h 3508"/>
                <a:gd name="T78" fmla="*/ 1804 w 6177"/>
                <a:gd name="T79" fmla="*/ 3060 h 3508"/>
                <a:gd name="T80" fmla="*/ 1755 w 6177"/>
                <a:gd name="T81" fmla="*/ 3040 h 3508"/>
                <a:gd name="T82" fmla="*/ 1599 w 6177"/>
                <a:gd name="T83" fmla="*/ 3043 h 3508"/>
                <a:gd name="T84" fmla="*/ 1379 w 6177"/>
                <a:gd name="T85" fmla="*/ 3075 h 3508"/>
                <a:gd name="T86" fmla="*/ 1043 w 6177"/>
                <a:gd name="T87" fmla="*/ 3075 h 3508"/>
                <a:gd name="T88" fmla="*/ 678 w 6177"/>
                <a:gd name="T89" fmla="*/ 3000 h 3508"/>
                <a:gd name="T90" fmla="*/ 352 w 6177"/>
                <a:gd name="T91" fmla="*/ 2830 h 3508"/>
                <a:gd name="T92" fmla="*/ 132 w 6177"/>
                <a:gd name="T93" fmla="*/ 2587 h 3508"/>
                <a:gd name="T94" fmla="*/ 59 w 6177"/>
                <a:gd name="T95" fmla="*/ 2442 h 3508"/>
                <a:gd name="T96" fmla="*/ 14 w 6177"/>
                <a:gd name="T97" fmla="*/ 2286 h 3508"/>
                <a:gd name="T98" fmla="*/ 0 w 6177"/>
                <a:gd name="T99" fmla="*/ 2124 h 3508"/>
                <a:gd name="T100" fmla="*/ 18 w 6177"/>
                <a:gd name="T101" fmla="*/ 1929 h 3508"/>
                <a:gd name="T102" fmla="*/ 74 w 6177"/>
                <a:gd name="T103" fmla="*/ 1727 h 3508"/>
                <a:gd name="T104" fmla="*/ 172 w 6177"/>
                <a:gd name="T105" fmla="*/ 1543 h 3508"/>
                <a:gd name="T106" fmla="*/ 319 w 6177"/>
                <a:gd name="T107" fmla="*/ 1390 h 3508"/>
                <a:gd name="T108" fmla="*/ 508 w 6177"/>
                <a:gd name="T109" fmla="*/ 1284 h 3508"/>
                <a:gd name="T110" fmla="*/ 694 w 6177"/>
                <a:gd name="T111" fmla="*/ 1239 h 3508"/>
                <a:gd name="T112" fmla="*/ 845 w 6177"/>
                <a:gd name="T113" fmla="*/ 1242 h 3508"/>
                <a:gd name="T114" fmla="*/ 938 w 6177"/>
                <a:gd name="T115" fmla="*/ 1275 h 35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7" h="3508">
                  <a:moveTo>
                    <a:pt x="958" y="1305"/>
                  </a:moveTo>
                  <a:lnTo>
                    <a:pt x="956" y="1263"/>
                  </a:lnTo>
                  <a:lnTo>
                    <a:pt x="956" y="1223"/>
                  </a:lnTo>
                  <a:lnTo>
                    <a:pt x="959" y="1185"/>
                  </a:lnTo>
                  <a:lnTo>
                    <a:pt x="963" y="1149"/>
                  </a:lnTo>
                  <a:lnTo>
                    <a:pt x="970" y="1116"/>
                  </a:lnTo>
                  <a:lnTo>
                    <a:pt x="979" y="1084"/>
                  </a:lnTo>
                  <a:lnTo>
                    <a:pt x="990" y="1054"/>
                  </a:lnTo>
                  <a:lnTo>
                    <a:pt x="1003" y="1026"/>
                  </a:lnTo>
                  <a:lnTo>
                    <a:pt x="1018" y="1000"/>
                  </a:lnTo>
                  <a:lnTo>
                    <a:pt x="1034" y="977"/>
                  </a:lnTo>
                  <a:lnTo>
                    <a:pt x="1052" y="955"/>
                  </a:lnTo>
                  <a:lnTo>
                    <a:pt x="1071" y="934"/>
                  </a:lnTo>
                  <a:lnTo>
                    <a:pt x="1092" y="916"/>
                  </a:lnTo>
                  <a:lnTo>
                    <a:pt x="1114" y="900"/>
                  </a:lnTo>
                  <a:lnTo>
                    <a:pt x="1137" y="886"/>
                  </a:lnTo>
                  <a:lnTo>
                    <a:pt x="1162" y="873"/>
                  </a:lnTo>
                  <a:lnTo>
                    <a:pt x="1187" y="863"/>
                  </a:lnTo>
                  <a:lnTo>
                    <a:pt x="1213" y="854"/>
                  </a:lnTo>
                  <a:lnTo>
                    <a:pt x="1239" y="847"/>
                  </a:lnTo>
                  <a:lnTo>
                    <a:pt x="1267" y="841"/>
                  </a:lnTo>
                  <a:lnTo>
                    <a:pt x="1295" y="837"/>
                  </a:lnTo>
                  <a:lnTo>
                    <a:pt x="1323" y="835"/>
                  </a:lnTo>
                  <a:lnTo>
                    <a:pt x="1352" y="835"/>
                  </a:lnTo>
                  <a:lnTo>
                    <a:pt x="1381" y="837"/>
                  </a:lnTo>
                  <a:lnTo>
                    <a:pt x="1410" y="840"/>
                  </a:lnTo>
                  <a:lnTo>
                    <a:pt x="1440" y="845"/>
                  </a:lnTo>
                  <a:lnTo>
                    <a:pt x="1468" y="851"/>
                  </a:lnTo>
                  <a:lnTo>
                    <a:pt x="1498" y="859"/>
                  </a:lnTo>
                  <a:lnTo>
                    <a:pt x="1526" y="869"/>
                  </a:lnTo>
                  <a:lnTo>
                    <a:pt x="1554" y="880"/>
                  </a:lnTo>
                  <a:lnTo>
                    <a:pt x="1582" y="893"/>
                  </a:lnTo>
                  <a:lnTo>
                    <a:pt x="1609" y="907"/>
                  </a:lnTo>
                  <a:lnTo>
                    <a:pt x="1615" y="804"/>
                  </a:lnTo>
                  <a:lnTo>
                    <a:pt x="1632" y="707"/>
                  </a:lnTo>
                  <a:lnTo>
                    <a:pt x="1661" y="616"/>
                  </a:lnTo>
                  <a:lnTo>
                    <a:pt x="1700" y="531"/>
                  </a:lnTo>
                  <a:lnTo>
                    <a:pt x="1748" y="453"/>
                  </a:lnTo>
                  <a:lnTo>
                    <a:pt x="1806" y="382"/>
                  </a:lnTo>
                  <a:lnTo>
                    <a:pt x="1871" y="316"/>
                  </a:lnTo>
                  <a:lnTo>
                    <a:pt x="1944" y="256"/>
                  </a:lnTo>
                  <a:lnTo>
                    <a:pt x="2022" y="203"/>
                  </a:lnTo>
                  <a:lnTo>
                    <a:pt x="2106" y="157"/>
                  </a:lnTo>
                  <a:lnTo>
                    <a:pt x="2195" y="116"/>
                  </a:lnTo>
                  <a:lnTo>
                    <a:pt x="2288" y="82"/>
                  </a:lnTo>
                  <a:lnTo>
                    <a:pt x="2383" y="53"/>
                  </a:lnTo>
                  <a:lnTo>
                    <a:pt x="2481" y="30"/>
                  </a:lnTo>
                  <a:lnTo>
                    <a:pt x="2580" y="14"/>
                  </a:lnTo>
                  <a:lnTo>
                    <a:pt x="2679" y="4"/>
                  </a:lnTo>
                  <a:lnTo>
                    <a:pt x="2779" y="0"/>
                  </a:lnTo>
                  <a:lnTo>
                    <a:pt x="2877" y="2"/>
                  </a:lnTo>
                  <a:lnTo>
                    <a:pt x="2973" y="9"/>
                  </a:lnTo>
                  <a:lnTo>
                    <a:pt x="3066" y="23"/>
                  </a:lnTo>
                  <a:lnTo>
                    <a:pt x="3156" y="43"/>
                  </a:lnTo>
                  <a:lnTo>
                    <a:pt x="3240" y="68"/>
                  </a:lnTo>
                  <a:lnTo>
                    <a:pt x="3321" y="99"/>
                  </a:lnTo>
                  <a:lnTo>
                    <a:pt x="3394" y="136"/>
                  </a:lnTo>
                  <a:lnTo>
                    <a:pt x="3461" y="179"/>
                  </a:lnTo>
                  <a:lnTo>
                    <a:pt x="3520" y="227"/>
                  </a:lnTo>
                  <a:lnTo>
                    <a:pt x="3570" y="282"/>
                  </a:lnTo>
                  <a:lnTo>
                    <a:pt x="3611" y="342"/>
                  </a:lnTo>
                  <a:lnTo>
                    <a:pt x="3641" y="408"/>
                  </a:lnTo>
                  <a:lnTo>
                    <a:pt x="3661" y="479"/>
                  </a:lnTo>
                  <a:lnTo>
                    <a:pt x="3668" y="556"/>
                  </a:lnTo>
                  <a:lnTo>
                    <a:pt x="3663" y="638"/>
                  </a:lnTo>
                  <a:lnTo>
                    <a:pt x="3677" y="621"/>
                  </a:lnTo>
                  <a:lnTo>
                    <a:pt x="3694" y="603"/>
                  </a:lnTo>
                  <a:lnTo>
                    <a:pt x="3712" y="587"/>
                  </a:lnTo>
                  <a:lnTo>
                    <a:pt x="3732" y="572"/>
                  </a:lnTo>
                  <a:lnTo>
                    <a:pt x="3753" y="557"/>
                  </a:lnTo>
                  <a:lnTo>
                    <a:pt x="3775" y="544"/>
                  </a:lnTo>
                  <a:lnTo>
                    <a:pt x="3799" y="532"/>
                  </a:lnTo>
                  <a:lnTo>
                    <a:pt x="3825" y="521"/>
                  </a:lnTo>
                  <a:lnTo>
                    <a:pt x="3851" y="511"/>
                  </a:lnTo>
                  <a:lnTo>
                    <a:pt x="3877" y="503"/>
                  </a:lnTo>
                  <a:lnTo>
                    <a:pt x="3905" y="495"/>
                  </a:lnTo>
                  <a:lnTo>
                    <a:pt x="3933" y="490"/>
                  </a:lnTo>
                  <a:lnTo>
                    <a:pt x="3961" y="486"/>
                  </a:lnTo>
                  <a:lnTo>
                    <a:pt x="3990" y="484"/>
                  </a:lnTo>
                  <a:lnTo>
                    <a:pt x="4019" y="483"/>
                  </a:lnTo>
                  <a:lnTo>
                    <a:pt x="4048" y="484"/>
                  </a:lnTo>
                  <a:lnTo>
                    <a:pt x="4077" y="487"/>
                  </a:lnTo>
                  <a:lnTo>
                    <a:pt x="4105" y="492"/>
                  </a:lnTo>
                  <a:lnTo>
                    <a:pt x="4132" y="499"/>
                  </a:lnTo>
                  <a:lnTo>
                    <a:pt x="4160" y="508"/>
                  </a:lnTo>
                  <a:lnTo>
                    <a:pt x="4186" y="518"/>
                  </a:lnTo>
                  <a:lnTo>
                    <a:pt x="4212" y="532"/>
                  </a:lnTo>
                  <a:lnTo>
                    <a:pt x="4236" y="547"/>
                  </a:lnTo>
                  <a:lnTo>
                    <a:pt x="4260" y="564"/>
                  </a:lnTo>
                  <a:lnTo>
                    <a:pt x="4282" y="584"/>
                  </a:lnTo>
                  <a:lnTo>
                    <a:pt x="4302" y="607"/>
                  </a:lnTo>
                  <a:lnTo>
                    <a:pt x="4321" y="632"/>
                  </a:lnTo>
                  <a:lnTo>
                    <a:pt x="4338" y="659"/>
                  </a:lnTo>
                  <a:lnTo>
                    <a:pt x="4354" y="689"/>
                  </a:lnTo>
                  <a:lnTo>
                    <a:pt x="4367" y="722"/>
                  </a:lnTo>
                  <a:lnTo>
                    <a:pt x="4378" y="758"/>
                  </a:lnTo>
                  <a:lnTo>
                    <a:pt x="4386" y="796"/>
                  </a:lnTo>
                  <a:lnTo>
                    <a:pt x="4411" y="780"/>
                  </a:lnTo>
                  <a:lnTo>
                    <a:pt x="4436" y="765"/>
                  </a:lnTo>
                  <a:lnTo>
                    <a:pt x="4463" y="751"/>
                  </a:lnTo>
                  <a:lnTo>
                    <a:pt x="4490" y="738"/>
                  </a:lnTo>
                  <a:lnTo>
                    <a:pt x="4519" y="725"/>
                  </a:lnTo>
                  <a:lnTo>
                    <a:pt x="4548" y="713"/>
                  </a:lnTo>
                  <a:lnTo>
                    <a:pt x="4579" y="703"/>
                  </a:lnTo>
                  <a:lnTo>
                    <a:pt x="4611" y="693"/>
                  </a:lnTo>
                  <a:lnTo>
                    <a:pt x="4643" y="684"/>
                  </a:lnTo>
                  <a:lnTo>
                    <a:pt x="4676" y="676"/>
                  </a:lnTo>
                  <a:lnTo>
                    <a:pt x="4709" y="669"/>
                  </a:lnTo>
                  <a:lnTo>
                    <a:pt x="4743" y="664"/>
                  </a:lnTo>
                  <a:lnTo>
                    <a:pt x="4777" y="660"/>
                  </a:lnTo>
                  <a:lnTo>
                    <a:pt x="4812" y="656"/>
                  </a:lnTo>
                  <a:lnTo>
                    <a:pt x="4848" y="654"/>
                  </a:lnTo>
                  <a:lnTo>
                    <a:pt x="4883" y="653"/>
                  </a:lnTo>
                  <a:lnTo>
                    <a:pt x="4919" y="654"/>
                  </a:lnTo>
                  <a:lnTo>
                    <a:pt x="4955" y="656"/>
                  </a:lnTo>
                  <a:lnTo>
                    <a:pt x="4990" y="659"/>
                  </a:lnTo>
                  <a:lnTo>
                    <a:pt x="5026" y="663"/>
                  </a:lnTo>
                  <a:lnTo>
                    <a:pt x="5062" y="669"/>
                  </a:lnTo>
                  <a:lnTo>
                    <a:pt x="5097" y="677"/>
                  </a:lnTo>
                  <a:lnTo>
                    <a:pt x="5132" y="686"/>
                  </a:lnTo>
                  <a:lnTo>
                    <a:pt x="5167" y="696"/>
                  </a:lnTo>
                  <a:lnTo>
                    <a:pt x="5202" y="708"/>
                  </a:lnTo>
                  <a:lnTo>
                    <a:pt x="5236" y="722"/>
                  </a:lnTo>
                  <a:lnTo>
                    <a:pt x="5269" y="738"/>
                  </a:lnTo>
                  <a:lnTo>
                    <a:pt x="5302" y="755"/>
                  </a:lnTo>
                  <a:lnTo>
                    <a:pt x="5334" y="773"/>
                  </a:lnTo>
                  <a:lnTo>
                    <a:pt x="5366" y="794"/>
                  </a:lnTo>
                  <a:lnTo>
                    <a:pt x="5397" y="816"/>
                  </a:lnTo>
                  <a:lnTo>
                    <a:pt x="5426" y="841"/>
                  </a:lnTo>
                  <a:lnTo>
                    <a:pt x="5446" y="859"/>
                  </a:lnTo>
                  <a:lnTo>
                    <a:pt x="5465" y="877"/>
                  </a:lnTo>
                  <a:lnTo>
                    <a:pt x="5483" y="896"/>
                  </a:lnTo>
                  <a:lnTo>
                    <a:pt x="5500" y="916"/>
                  </a:lnTo>
                  <a:lnTo>
                    <a:pt x="5516" y="937"/>
                  </a:lnTo>
                  <a:lnTo>
                    <a:pt x="5531" y="958"/>
                  </a:lnTo>
                  <a:lnTo>
                    <a:pt x="5545" y="980"/>
                  </a:lnTo>
                  <a:lnTo>
                    <a:pt x="5558" y="1003"/>
                  </a:lnTo>
                  <a:lnTo>
                    <a:pt x="5570" y="1026"/>
                  </a:lnTo>
                  <a:lnTo>
                    <a:pt x="5581" y="1051"/>
                  </a:lnTo>
                  <a:lnTo>
                    <a:pt x="5591" y="1075"/>
                  </a:lnTo>
                  <a:lnTo>
                    <a:pt x="5600" y="1101"/>
                  </a:lnTo>
                  <a:lnTo>
                    <a:pt x="5608" y="1126"/>
                  </a:lnTo>
                  <a:lnTo>
                    <a:pt x="5615" y="1153"/>
                  </a:lnTo>
                  <a:lnTo>
                    <a:pt x="5620" y="1180"/>
                  </a:lnTo>
                  <a:lnTo>
                    <a:pt x="5624" y="1208"/>
                  </a:lnTo>
                  <a:lnTo>
                    <a:pt x="5627" y="1236"/>
                  </a:lnTo>
                  <a:lnTo>
                    <a:pt x="5629" y="1265"/>
                  </a:lnTo>
                  <a:lnTo>
                    <a:pt x="5629" y="1294"/>
                  </a:lnTo>
                  <a:lnTo>
                    <a:pt x="5629" y="1324"/>
                  </a:lnTo>
                  <a:lnTo>
                    <a:pt x="5627" y="1354"/>
                  </a:lnTo>
                  <a:lnTo>
                    <a:pt x="5624" y="1385"/>
                  </a:lnTo>
                  <a:lnTo>
                    <a:pt x="5620" y="1416"/>
                  </a:lnTo>
                  <a:lnTo>
                    <a:pt x="5614" y="1448"/>
                  </a:lnTo>
                  <a:lnTo>
                    <a:pt x="5607" y="1480"/>
                  </a:lnTo>
                  <a:lnTo>
                    <a:pt x="5598" y="1512"/>
                  </a:lnTo>
                  <a:lnTo>
                    <a:pt x="5589" y="1546"/>
                  </a:lnTo>
                  <a:lnTo>
                    <a:pt x="5578" y="1579"/>
                  </a:lnTo>
                  <a:lnTo>
                    <a:pt x="5565" y="1613"/>
                  </a:lnTo>
                  <a:lnTo>
                    <a:pt x="5551" y="1647"/>
                  </a:lnTo>
                  <a:lnTo>
                    <a:pt x="5535" y="1682"/>
                  </a:lnTo>
                  <a:lnTo>
                    <a:pt x="5519" y="1716"/>
                  </a:lnTo>
                  <a:lnTo>
                    <a:pt x="5545" y="1714"/>
                  </a:lnTo>
                  <a:lnTo>
                    <a:pt x="5572" y="1713"/>
                  </a:lnTo>
                  <a:lnTo>
                    <a:pt x="5598" y="1712"/>
                  </a:lnTo>
                  <a:lnTo>
                    <a:pt x="5625" y="1712"/>
                  </a:lnTo>
                  <a:lnTo>
                    <a:pt x="5650" y="1714"/>
                  </a:lnTo>
                  <a:lnTo>
                    <a:pt x="5676" y="1716"/>
                  </a:lnTo>
                  <a:lnTo>
                    <a:pt x="5701" y="1719"/>
                  </a:lnTo>
                  <a:lnTo>
                    <a:pt x="5725" y="1722"/>
                  </a:lnTo>
                  <a:lnTo>
                    <a:pt x="5750" y="1727"/>
                  </a:lnTo>
                  <a:lnTo>
                    <a:pt x="5773" y="1733"/>
                  </a:lnTo>
                  <a:lnTo>
                    <a:pt x="5797" y="1739"/>
                  </a:lnTo>
                  <a:lnTo>
                    <a:pt x="5820" y="1747"/>
                  </a:lnTo>
                  <a:lnTo>
                    <a:pt x="5842" y="1755"/>
                  </a:lnTo>
                  <a:lnTo>
                    <a:pt x="5864" y="1764"/>
                  </a:lnTo>
                  <a:lnTo>
                    <a:pt x="5886" y="1773"/>
                  </a:lnTo>
                  <a:lnTo>
                    <a:pt x="5906" y="1784"/>
                  </a:lnTo>
                  <a:lnTo>
                    <a:pt x="5927" y="1796"/>
                  </a:lnTo>
                  <a:lnTo>
                    <a:pt x="5946" y="1809"/>
                  </a:lnTo>
                  <a:lnTo>
                    <a:pt x="5965" y="1822"/>
                  </a:lnTo>
                  <a:lnTo>
                    <a:pt x="5984" y="1837"/>
                  </a:lnTo>
                  <a:lnTo>
                    <a:pt x="6001" y="1852"/>
                  </a:lnTo>
                  <a:lnTo>
                    <a:pt x="6019" y="1868"/>
                  </a:lnTo>
                  <a:lnTo>
                    <a:pt x="6035" y="1886"/>
                  </a:lnTo>
                  <a:lnTo>
                    <a:pt x="6051" y="1903"/>
                  </a:lnTo>
                  <a:lnTo>
                    <a:pt x="6066" y="1922"/>
                  </a:lnTo>
                  <a:lnTo>
                    <a:pt x="6080" y="1943"/>
                  </a:lnTo>
                  <a:lnTo>
                    <a:pt x="6093" y="1963"/>
                  </a:lnTo>
                  <a:lnTo>
                    <a:pt x="6106" y="1985"/>
                  </a:lnTo>
                  <a:lnTo>
                    <a:pt x="6117" y="2008"/>
                  </a:lnTo>
                  <a:lnTo>
                    <a:pt x="6128" y="2031"/>
                  </a:lnTo>
                  <a:lnTo>
                    <a:pt x="6138" y="2056"/>
                  </a:lnTo>
                  <a:lnTo>
                    <a:pt x="6147" y="2082"/>
                  </a:lnTo>
                  <a:lnTo>
                    <a:pt x="6158" y="2118"/>
                  </a:lnTo>
                  <a:lnTo>
                    <a:pt x="6167" y="2153"/>
                  </a:lnTo>
                  <a:lnTo>
                    <a:pt x="6172" y="2188"/>
                  </a:lnTo>
                  <a:lnTo>
                    <a:pt x="6176" y="2221"/>
                  </a:lnTo>
                  <a:lnTo>
                    <a:pt x="6177" y="2254"/>
                  </a:lnTo>
                  <a:lnTo>
                    <a:pt x="6176" y="2285"/>
                  </a:lnTo>
                  <a:lnTo>
                    <a:pt x="6173" y="2315"/>
                  </a:lnTo>
                  <a:lnTo>
                    <a:pt x="6168" y="2345"/>
                  </a:lnTo>
                  <a:lnTo>
                    <a:pt x="6160" y="2373"/>
                  </a:lnTo>
                  <a:lnTo>
                    <a:pt x="6152" y="2400"/>
                  </a:lnTo>
                  <a:lnTo>
                    <a:pt x="6141" y="2425"/>
                  </a:lnTo>
                  <a:lnTo>
                    <a:pt x="6129" y="2450"/>
                  </a:lnTo>
                  <a:lnTo>
                    <a:pt x="6115" y="2473"/>
                  </a:lnTo>
                  <a:lnTo>
                    <a:pt x="6100" y="2496"/>
                  </a:lnTo>
                  <a:lnTo>
                    <a:pt x="6084" y="2517"/>
                  </a:lnTo>
                  <a:lnTo>
                    <a:pt x="6066" y="2536"/>
                  </a:lnTo>
                  <a:lnTo>
                    <a:pt x="6047" y="2555"/>
                  </a:lnTo>
                  <a:lnTo>
                    <a:pt x="6027" y="2572"/>
                  </a:lnTo>
                  <a:lnTo>
                    <a:pt x="6006" y="2587"/>
                  </a:lnTo>
                  <a:lnTo>
                    <a:pt x="5984" y="2602"/>
                  </a:lnTo>
                  <a:lnTo>
                    <a:pt x="5962" y="2614"/>
                  </a:lnTo>
                  <a:lnTo>
                    <a:pt x="5938" y="2626"/>
                  </a:lnTo>
                  <a:lnTo>
                    <a:pt x="5915" y="2636"/>
                  </a:lnTo>
                  <a:lnTo>
                    <a:pt x="5890" y="2644"/>
                  </a:lnTo>
                  <a:lnTo>
                    <a:pt x="5866" y="2651"/>
                  </a:lnTo>
                  <a:lnTo>
                    <a:pt x="5840" y="2656"/>
                  </a:lnTo>
                  <a:lnTo>
                    <a:pt x="5815" y="2660"/>
                  </a:lnTo>
                  <a:lnTo>
                    <a:pt x="5790" y="2663"/>
                  </a:lnTo>
                  <a:lnTo>
                    <a:pt x="5764" y="2664"/>
                  </a:lnTo>
                  <a:lnTo>
                    <a:pt x="5739" y="2662"/>
                  </a:lnTo>
                  <a:lnTo>
                    <a:pt x="5714" y="2660"/>
                  </a:lnTo>
                  <a:lnTo>
                    <a:pt x="5689" y="2656"/>
                  </a:lnTo>
                  <a:lnTo>
                    <a:pt x="5692" y="2693"/>
                  </a:lnTo>
                  <a:lnTo>
                    <a:pt x="5690" y="2730"/>
                  </a:lnTo>
                  <a:lnTo>
                    <a:pt x="5684" y="2767"/>
                  </a:lnTo>
                  <a:lnTo>
                    <a:pt x="5675" y="2803"/>
                  </a:lnTo>
                  <a:lnTo>
                    <a:pt x="5662" y="2838"/>
                  </a:lnTo>
                  <a:lnTo>
                    <a:pt x="5645" y="2873"/>
                  </a:lnTo>
                  <a:lnTo>
                    <a:pt x="5626" y="2907"/>
                  </a:lnTo>
                  <a:lnTo>
                    <a:pt x="5603" y="2940"/>
                  </a:lnTo>
                  <a:lnTo>
                    <a:pt x="5578" y="2972"/>
                  </a:lnTo>
                  <a:lnTo>
                    <a:pt x="5549" y="3003"/>
                  </a:lnTo>
                  <a:lnTo>
                    <a:pt x="5519" y="3034"/>
                  </a:lnTo>
                  <a:lnTo>
                    <a:pt x="5487" y="3064"/>
                  </a:lnTo>
                  <a:lnTo>
                    <a:pt x="5452" y="3092"/>
                  </a:lnTo>
                  <a:lnTo>
                    <a:pt x="5416" y="3120"/>
                  </a:lnTo>
                  <a:lnTo>
                    <a:pt x="5378" y="3147"/>
                  </a:lnTo>
                  <a:lnTo>
                    <a:pt x="5339" y="3173"/>
                  </a:lnTo>
                  <a:lnTo>
                    <a:pt x="5299" y="3197"/>
                  </a:lnTo>
                  <a:lnTo>
                    <a:pt x="5257" y="3221"/>
                  </a:lnTo>
                  <a:lnTo>
                    <a:pt x="5215" y="3243"/>
                  </a:lnTo>
                  <a:lnTo>
                    <a:pt x="5172" y="3265"/>
                  </a:lnTo>
                  <a:lnTo>
                    <a:pt x="5129" y="3285"/>
                  </a:lnTo>
                  <a:lnTo>
                    <a:pt x="5087" y="3304"/>
                  </a:lnTo>
                  <a:lnTo>
                    <a:pt x="5043" y="3322"/>
                  </a:lnTo>
                  <a:lnTo>
                    <a:pt x="5000" y="3338"/>
                  </a:lnTo>
                  <a:lnTo>
                    <a:pt x="4958" y="3354"/>
                  </a:lnTo>
                  <a:lnTo>
                    <a:pt x="4916" y="3368"/>
                  </a:lnTo>
                  <a:lnTo>
                    <a:pt x="4875" y="3380"/>
                  </a:lnTo>
                  <a:lnTo>
                    <a:pt x="4835" y="3391"/>
                  </a:lnTo>
                  <a:lnTo>
                    <a:pt x="4796" y="3401"/>
                  </a:lnTo>
                  <a:lnTo>
                    <a:pt x="4759" y="3410"/>
                  </a:lnTo>
                  <a:lnTo>
                    <a:pt x="4724" y="3416"/>
                  </a:lnTo>
                  <a:lnTo>
                    <a:pt x="4690" y="3422"/>
                  </a:lnTo>
                  <a:lnTo>
                    <a:pt x="4649" y="3427"/>
                  </a:lnTo>
                  <a:lnTo>
                    <a:pt x="4608" y="3431"/>
                  </a:lnTo>
                  <a:lnTo>
                    <a:pt x="4566" y="3434"/>
                  </a:lnTo>
                  <a:lnTo>
                    <a:pt x="4525" y="3435"/>
                  </a:lnTo>
                  <a:lnTo>
                    <a:pt x="4484" y="3435"/>
                  </a:lnTo>
                  <a:lnTo>
                    <a:pt x="4442" y="3434"/>
                  </a:lnTo>
                  <a:lnTo>
                    <a:pt x="4402" y="3432"/>
                  </a:lnTo>
                  <a:lnTo>
                    <a:pt x="4360" y="3429"/>
                  </a:lnTo>
                  <a:lnTo>
                    <a:pt x="4320" y="3425"/>
                  </a:lnTo>
                  <a:lnTo>
                    <a:pt x="4279" y="3419"/>
                  </a:lnTo>
                  <a:lnTo>
                    <a:pt x="4238" y="3413"/>
                  </a:lnTo>
                  <a:lnTo>
                    <a:pt x="4197" y="3405"/>
                  </a:lnTo>
                  <a:lnTo>
                    <a:pt x="4157" y="3397"/>
                  </a:lnTo>
                  <a:lnTo>
                    <a:pt x="4116" y="3388"/>
                  </a:lnTo>
                  <a:lnTo>
                    <a:pt x="4077" y="3377"/>
                  </a:lnTo>
                  <a:lnTo>
                    <a:pt x="4037" y="3366"/>
                  </a:lnTo>
                  <a:lnTo>
                    <a:pt x="3997" y="3354"/>
                  </a:lnTo>
                  <a:lnTo>
                    <a:pt x="3958" y="3341"/>
                  </a:lnTo>
                  <a:lnTo>
                    <a:pt x="3919" y="3327"/>
                  </a:lnTo>
                  <a:lnTo>
                    <a:pt x="3881" y="3312"/>
                  </a:lnTo>
                  <a:lnTo>
                    <a:pt x="3843" y="3296"/>
                  </a:lnTo>
                  <a:lnTo>
                    <a:pt x="3805" y="3280"/>
                  </a:lnTo>
                  <a:lnTo>
                    <a:pt x="3768" y="3263"/>
                  </a:lnTo>
                  <a:lnTo>
                    <a:pt x="3731" y="3245"/>
                  </a:lnTo>
                  <a:lnTo>
                    <a:pt x="3694" y="3226"/>
                  </a:lnTo>
                  <a:lnTo>
                    <a:pt x="3658" y="3207"/>
                  </a:lnTo>
                  <a:lnTo>
                    <a:pt x="3623" y="3186"/>
                  </a:lnTo>
                  <a:lnTo>
                    <a:pt x="3588" y="3166"/>
                  </a:lnTo>
                  <a:lnTo>
                    <a:pt x="3553" y="3144"/>
                  </a:lnTo>
                  <a:lnTo>
                    <a:pt x="3519" y="3122"/>
                  </a:lnTo>
                  <a:lnTo>
                    <a:pt x="3486" y="3100"/>
                  </a:lnTo>
                  <a:lnTo>
                    <a:pt x="3454" y="3077"/>
                  </a:lnTo>
                  <a:lnTo>
                    <a:pt x="3449" y="3101"/>
                  </a:lnTo>
                  <a:lnTo>
                    <a:pt x="3442" y="3125"/>
                  </a:lnTo>
                  <a:lnTo>
                    <a:pt x="3432" y="3148"/>
                  </a:lnTo>
                  <a:lnTo>
                    <a:pt x="3421" y="3170"/>
                  </a:lnTo>
                  <a:lnTo>
                    <a:pt x="3407" y="3191"/>
                  </a:lnTo>
                  <a:lnTo>
                    <a:pt x="3392" y="3211"/>
                  </a:lnTo>
                  <a:lnTo>
                    <a:pt x="3375" y="3231"/>
                  </a:lnTo>
                  <a:lnTo>
                    <a:pt x="3357" y="3250"/>
                  </a:lnTo>
                  <a:lnTo>
                    <a:pt x="3336" y="3268"/>
                  </a:lnTo>
                  <a:lnTo>
                    <a:pt x="3316" y="3285"/>
                  </a:lnTo>
                  <a:lnTo>
                    <a:pt x="3294" y="3301"/>
                  </a:lnTo>
                  <a:lnTo>
                    <a:pt x="3271" y="3317"/>
                  </a:lnTo>
                  <a:lnTo>
                    <a:pt x="3247" y="3332"/>
                  </a:lnTo>
                  <a:lnTo>
                    <a:pt x="3223" y="3346"/>
                  </a:lnTo>
                  <a:lnTo>
                    <a:pt x="3199" y="3359"/>
                  </a:lnTo>
                  <a:lnTo>
                    <a:pt x="3175" y="3372"/>
                  </a:lnTo>
                  <a:lnTo>
                    <a:pt x="3150" y="3383"/>
                  </a:lnTo>
                  <a:lnTo>
                    <a:pt x="3125" y="3395"/>
                  </a:lnTo>
                  <a:lnTo>
                    <a:pt x="3101" y="3405"/>
                  </a:lnTo>
                  <a:lnTo>
                    <a:pt x="3078" y="3414"/>
                  </a:lnTo>
                  <a:lnTo>
                    <a:pt x="3055" y="3423"/>
                  </a:lnTo>
                  <a:lnTo>
                    <a:pt x="3033" y="3431"/>
                  </a:lnTo>
                  <a:lnTo>
                    <a:pt x="3012" y="3439"/>
                  </a:lnTo>
                  <a:lnTo>
                    <a:pt x="2991" y="3446"/>
                  </a:lnTo>
                  <a:lnTo>
                    <a:pt x="2955" y="3457"/>
                  </a:lnTo>
                  <a:lnTo>
                    <a:pt x="2926" y="3465"/>
                  </a:lnTo>
                  <a:lnTo>
                    <a:pt x="2904" y="3471"/>
                  </a:lnTo>
                  <a:lnTo>
                    <a:pt x="2891" y="3474"/>
                  </a:lnTo>
                  <a:lnTo>
                    <a:pt x="2855" y="3482"/>
                  </a:lnTo>
                  <a:lnTo>
                    <a:pt x="2818" y="3488"/>
                  </a:lnTo>
                  <a:lnTo>
                    <a:pt x="2782" y="3494"/>
                  </a:lnTo>
                  <a:lnTo>
                    <a:pt x="2745" y="3499"/>
                  </a:lnTo>
                  <a:lnTo>
                    <a:pt x="2709" y="3502"/>
                  </a:lnTo>
                  <a:lnTo>
                    <a:pt x="2672" y="3505"/>
                  </a:lnTo>
                  <a:lnTo>
                    <a:pt x="2635" y="3507"/>
                  </a:lnTo>
                  <a:lnTo>
                    <a:pt x="2599" y="3508"/>
                  </a:lnTo>
                  <a:lnTo>
                    <a:pt x="2563" y="3508"/>
                  </a:lnTo>
                  <a:lnTo>
                    <a:pt x="2527" y="3506"/>
                  </a:lnTo>
                  <a:lnTo>
                    <a:pt x="2491" y="3504"/>
                  </a:lnTo>
                  <a:lnTo>
                    <a:pt x="2456" y="3500"/>
                  </a:lnTo>
                  <a:lnTo>
                    <a:pt x="2421" y="3495"/>
                  </a:lnTo>
                  <a:lnTo>
                    <a:pt x="2386" y="3490"/>
                  </a:lnTo>
                  <a:lnTo>
                    <a:pt x="2351" y="3482"/>
                  </a:lnTo>
                  <a:lnTo>
                    <a:pt x="2317" y="3474"/>
                  </a:lnTo>
                  <a:lnTo>
                    <a:pt x="2284" y="3464"/>
                  </a:lnTo>
                  <a:lnTo>
                    <a:pt x="2251" y="3453"/>
                  </a:lnTo>
                  <a:lnTo>
                    <a:pt x="2218" y="3441"/>
                  </a:lnTo>
                  <a:lnTo>
                    <a:pt x="2186" y="3427"/>
                  </a:lnTo>
                  <a:lnTo>
                    <a:pt x="2155" y="3412"/>
                  </a:lnTo>
                  <a:lnTo>
                    <a:pt x="2124" y="3395"/>
                  </a:lnTo>
                  <a:lnTo>
                    <a:pt x="2094" y="3377"/>
                  </a:lnTo>
                  <a:lnTo>
                    <a:pt x="2065" y="3358"/>
                  </a:lnTo>
                  <a:lnTo>
                    <a:pt x="2037" y="3337"/>
                  </a:lnTo>
                  <a:lnTo>
                    <a:pt x="2009" y="3314"/>
                  </a:lnTo>
                  <a:lnTo>
                    <a:pt x="1983" y="3290"/>
                  </a:lnTo>
                  <a:lnTo>
                    <a:pt x="1957" y="3264"/>
                  </a:lnTo>
                  <a:lnTo>
                    <a:pt x="1932" y="3237"/>
                  </a:lnTo>
                  <a:lnTo>
                    <a:pt x="1908" y="3208"/>
                  </a:lnTo>
                  <a:lnTo>
                    <a:pt x="1885" y="3177"/>
                  </a:lnTo>
                  <a:lnTo>
                    <a:pt x="1864" y="3144"/>
                  </a:lnTo>
                  <a:lnTo>
                    <a:pt x="1855" y="3130"/>
                  </a:lnTo>
                  <a:lnTo>
                    <a:pt x="1848" y="3117"/>
                  </a:lnTo>
                  <a:lnTo>
                    <a:pt x="1841" y="3104"/>
                  </a:lnTo>
                  <a:lnTo>
                    <a:pt x="1836" y="3093"/>
                  </a:lnTo>
                  <a:lnTo>
                    <a:pt x="1830" y="3082"/>
                  </a:lnTo>
                  <a:lnTo>
                    <a:pt x="1825" y="3073"/>
                  </a:lnTo>
                  <a:lnTo>
                    <a:pt x="1820" y="3064"/>
                  </a:lnTo>
                  <a:lnTo>
                    <a:pt x="1814" y="3056"/>
                  </a:lnTo>
                  <a:lnTo>
                    <a:pt x="1811" y="3052"/>
                  </a:lnTo>
                  <a:lnTo>
                    <a:pt x="1807" y="3049"/>
                  </a:lnTo>
                  <a:lnTo>
                    <a:pt x="1804" y="3046"/>
                  </a:lnTo>
                  <a:lnTo>
                    <a:pt x="1800" y="3043"/>
                  </a:lnTo>
                  <a:lnTo>
                    <a:pt x="1796" y="3040"/>
                  </a:lnTo>
                  <a:lnTo>
                    <a:pt x="1791" y="3037"/>
                  </a:lnTo>
                  <a:lnTo>
                    <a:pt x="1787" y="3035"/>
                  </a:lnTo>
                  <a:lnTo>
                    <a:pt x="1781" y="3033"/>
                  </a:lnTo>
                  <a:lnTo>
                    <a:pt x="1776" y="3030"/>
                  </a:lnTo>
                  <a:lnTo>
                    <a:pt x="1769" y="3029"/>
                  </a:lnTo>
                  <a:lnTo>
                    <a:pt x="1763" y="3027"/>
                  </a:lnTo>
                  <a:lnTo>
                    <a:pt x="1755" y="3026"/>
                  </a:lnTo>
                  <a:lnTo>
                    <a:pt x="1748" y="3025"/>
                  </a:lnTo>
                  <a:lnTo>
                    <a:pt x="1740" y="3024"/>
                  </a:lnTo>
                  <a:lnTo>
                    <a:pt x="1730" y="3024"/>
                  </a:lnTo>
                  <a:lnTo>
                    <a:pt x="1721" y="3023"/>
                  </a:lnTo>
                  <a:lnTo>
                    <a:pt x="1697" y="3023"/>
                  </a:lnTo>
                  <a:lnTo>
                    <a:pt x="1673" y="3023"/>
                  </a:lnTo>
                  <a:lnTo>
                    <a:pt x="1648" y="3025"/>
                  </a:lnTo>
                  <a:lnTo>
                    <a:pt x="1624" y="3027"/>
                  </a:lnTo>
                  <a:lnTo>
                    <a:pt x="1599" y="3029"/>
                  </a:lnTo>
                  <a:lnTo>
                    <a:pt x="1575" y="3033"/>
                  </a:lnTo>
                  <a:lnTo>
                    <a:pt x="1550" y="3036"/>
                  </a:lnTo>
                  <a:lnTo>
                    <a:pt x="1526" y="3040"/>
                  </a:lnTo>
                  <a:lnTo>
                    <a:pt x="1501" y="3044"/>
                  </a:lnTo>
                  <a:lnTo>
                    <a:pt x="1476" y="3047"/>
                  </a:lnTo>
                  <a:lnTo>
                    <a:pt x="1452" y="3051"/>
                  </a:lnTo>
                  <a:lnTo>
                    <a:pt x="1428" y="3055"/>
                  </a:lnTo>
                  <a:lnTo>
                    <a:pt x="1403" y="3058"/>
                  </a:lnTo>
                  <a:lnTo>
                    <a:pt x="1379" y="3061"/>
                  </a:lnTo>
                  <a:lnTo>
                    <a:pt x="1355" y="3064"/>
                  </a:lnTo>
                  <a:lnTo>
                    <a:pt x="1331" y="3065"/>
                  </a:lnTo>
                  <a:lnTo>
                    <a:pt x="1290" y="3067"/>
                  </a:lnTo>
                  <a:lnTo>
                    <a:pt x="1249" y="3069"/>
                  </a:lnTo>
                  <a:lnTo>
                    <a:pt x="1209" y="3069"/>
                  </a:lnTo>
                  <a:lnTo>
                    <a:pt x="1167" y="3068"/>
                  </a:lnTo>
                  <a:lnTo>
                    <a:pt x="1126" y="3067"/>
                  </a:lnTo>
                  <a:lnTo>
                    <a:pt x="1085" y="3064"/>
                  </a:lnTo>
                  <a:lnTo>
                    <a:pt x="1043" y="3061"/>
                  </a:lnTo>
                  <a:lnTo>
                    <a:pt x="1002" y="3057"/>
                  </a:lnTo>
                  <a:lnTo>
                    <a:pt x="960" y="3051"/>
                  </a:lnTo>
                  <a:lnTo>
                    <a:pt x="919" y="3045"/>
                  </a:lnTo>
                  <a:lnTo>
                    <a:pt x="878" y="3038"/>
                  </a:lnTo>
                  <a:lnTo>
                    <a:pt x="837" y="3030"/>
                  </a:lnTo>
                  <a:lnTo>
                    <a:pt x="797" y="3021"/>
                  </a:lnTo>
                  <a:lnTo>
                    <a:pt x="756" y="3010"/>
                  </a:lnTo>
                  <a:lnTo>
                    <a:pt x="717" y="2999"/>
                  </a:lnTo>
                  <a:lnTo>
                    <a:pt x="678" y="2986"/>
                  </a:lnTo>
                  <a:lnTo>
                    <a:pt x="639" y="2972"/>
                  </a:lnTo>
                  <a:lnTo>
                    <a:pt x="600" y="2957"/>
                  </a:lnTo>
                  <a:lnTo>
                    <a:pt x="563" y="2940"/>
                  </a:lnTo>
                  <a:lnTo>
                    <a:pt x="526" y="2923"/>
                  </a:lnTo>
                  <a:lnTo>
                    <a:pt x="490" y="2904"/>
                  </a:lnTo>
                  <a:lnTo>
                    <a:pt x="454" y="2884"/>
                  </a:lnTo>
                  <a:lnTo>
                    <a:pt x="419" y="2863"/>
                  </a:lnTo>
                  <a:lnTo>
                    <a:pt x="385" y="2841"/>
                  </a:lnTo>
                  <a:lnTo>
                    <a:pt x="352" y="2816"/>
                  </a:lnTo>
                  <a:lnTo>
                    <a:pt x="321" y="2791"/>
                  </a:lnTo>
                  <a:lnTo>
                    <a:pt x="289" y="2765"/>
                  </a:lnTo>
                  <a:lnTo>
                    <a:pt x="260" y="2737"/>
                  </a:lnTo>
                  <a:lnTo>
                    <a:pt x="231" y="2708"/>
                  </a:lnTo>
                  <a:lnTo>
                    <a:pt x="204" y="2677"/>
                  </a:lnTo>
                  <a:lnTo>
                    <a:pt x="178" y="2644"/>
                  </a:lnTo>
                  <a:lnTo>
                    <a:pt x="153" y="2611"/>
                  </a:lnTo>
                  <a:lnTo>
                    <a:pt x="142" y="2595"/>
                  </a:lnTo>
                  <a:lnTo>
                    <a:pt x="132" y="2580"/>
                  </a:lnTo>
                  <a:lnTo>
                    <a:pt x="122" y="2564"/>
                  </a:lnTo>
                  <a:lnTo>
                    <a:pt x="113" y="2549"/>
                  </a:lnTo>
                  <a:lnTo>
                    <a:pt x="104" y="2533"/>
                  </a:lnTo>
                  <a:lnTo>
                    <a:pt x="96" y="2517"/>
                  </a:lnTo>
                  <a:lnTo>
                    <a:pt x="87" y="2501"/>
                  </a:lnTo>
                  <a:lnTo>
                    <a:pt x="80" y="2485"/>
                  </a:lnTo>
                  <a:lnTo>
                    <a:pt x="72" y="2468"/>
                  </a:lnTo>
                  <a:lnTo>
                    <a:pt x="65" y="2451"/>
                  </a:lnTo>
                  <a:lnTo>
                    <a:pt x="59" y="2435"/>
                  </a:lnTo>
                  <a:lnTo>
                    <a:pt x="52" y="2418"/>
                  </a:lnTo>
                  <a:lnTo>
                    <a:pt x="46" y="2401"/>
                  </a:lnTo>
                  <a:lnTo>
                    <a:pt x="40" y="2384"/>
                  </a:lnTo>
                  <a:lnTo>
                    <a:pt x="35" y="2366"/>
                  </a:lnTo>
                  <a:lnTo>
                    <a:pt x="30" y="2349"/>
                  </a:lnTo>
                  <a:lnTo>
                    <a:pt x="25" y="2332"/>
                  </a:lnTo>
                  <a:lnTo>
                    <a:pt x="22" y="2314"/>
                  </a:lnTo>
                  <a:lnTo>
                    <a:pt x="18" y="2296"/>
                  </a:lnTo>
                  <a:lnTo>
                    <a:pt x="14" y="2279"/>
                  </a:lnTo>
                  <a:lnTo>
                    <a:pt x="11" y="2261"/>
                  </a:lnTo>
                  <a:lnTo>
                    <a:pt x="9" y="2243"/>
                  </a:lnTo>
                  <a:lnTo>
                    <a:pt x="6" y="2225"/>
                  </a:lnTo>
                  <a:lnTo>
                    <a:pt x="4" y="2207"/>
                  </a:lnTo>
                  <a:lnTo>
                    <a:pt x="2" y="2189"/>
                  </a:lnTo>
                  <a:lnTo>
                    <a:pt x="1" y="2171"/>
                  </a:lnTo>
                  <a:lnTo>
                    <a:pt x="0" y="2153"/>
                  </a:lnTo>
                  <a:lnTo>
                    <a:pt x="0" y="2135"/>
                  </a:lnTo>
                  <a:lnTo>
                    <a:pt x="0" y="2117"/>
                  </a:lnTo>
                  <a:lnTo>
                    <a:pt x="0" y="2099"/>
                  </a:lnTo>
                  <a:lnTo>
                    <a:pt x="1" y="2080"/>
                  </a:lnTo>
                  <a:lnTo>
                    <a:pt x="2" y="2062"/>
                  </a:lnTo>
                  <a:lnTo>
                    <a:pt x="4" y="2038"/>
                  </a:lnTo>
                  <a:lnTo>
                    <a:pt x="6" y="2015"/>
                  </a:lnTo>
                  <a:lnTo>
                    <a:pt x="8" y="1992"/>
                  </a:lnTo>
                  <a:lnTo>
                    <a:pt x="11" y="1969"/>
                  </a:lnTo>
                  <a:lnTo>
                    <a:pt x="14" y="1945"/>
                  </a:lnTo>
                  <a:lnTo>
                    <a:pt x="18" y="1922"/>
                  </a:lnTo>
                  <a:lnTo>
                    <a:pt x="23" y="1899"/>
                  </a:lnTo>
                  <a:lnTo>
                    <a:pt x="27" y="1876"/>
                  </a:lnTo>
                  <a:lnTo>
                    <a:pt x="33" y="1853"/>
                  </a:lnTo>
                  <a:lnTo>
                    <a:pt x="38" y="1830"/>
                  </a:lnTo>
                  <a:lnTo>
                    <a:pt x="45" y="1808"/>
                  </a:lnTo>
                  <a:lnTo>
                    <a:pt x="51" y="1785"/>
                  </a:lnTo>
                  <a:lnTo>
                    <a:pt x="59" y="1763"/>
                  </a:lnTo>
                  <a:lnTo>
                    <a:pt x="66" y="1741"/>
                  </a:lnTo>
                  <a:lnTo>
                    <a:pt x="74" y="1720"/>
                  </a:lnTo>
                  <a:lnTo>
                    <a:pt x="83" y="1698"/>
                  </a:lnTo>
                  <a:lnTo>
                    <a:pt x="92" y="1677"/>
                  </a:lnTo>
                  <a:lnTo>
                    <a:pt x="102" y="1656"/>
                  </a:lnTo>
                  <a:lnTo>
                    <a:pt x="112" y="1635"/>
                  </a:lnTo>
                  <a:lnTo>
                    <a:pt x="123" y="1615"/>
                  </a:lnTo>
                  <a:lnTo>
                    <a:pt x="134" y="1595"/>
                  </a:lnTo>
                  <a:lnTo>
                    <a:pt x="146" y="1575"/>
                  </a:lnTo>
                  <a:lnTo>
                    <a:pt x="159" y="1555"/>
                  </a:lnTo>
                  <a:lnTo>
                    <a:pt x="172" y="1536"/>
                  </a:lnTo>
                  <a:lnTo>
                    <a:pt x="186" y="1517"/>
                  </a:lnTo>
                  <a:lnTo>
                    <a:pt x="201" y="1499"/>
                  </a:lnTo>
                  <a:lnTo>
                    <a:pt x="216" y="1481"/>
                  </a:lnTo>
                  <a:lnTo>
                    <a:pt x="231" y="1464"/>
                  </a:lnTo>
                  <a:lnTo>
                    <a:pt x="248" y="1446"/>
                  </a:lnTo>
                  <a:lnTo>
                    <a:pt x="264" y="1429"/>
                  </a:lnTo>
                  <a:lnTo>
                    <a:pt x="282" y="1413"/>
                  </a:lnTo>
                  <a:lnTo>
                    <a:pt x="300" y="1398"/>
                  </a:lnTo>
                  <a:lnTo>
                    <a:pt x="319" y="1383"/>
                  </a:lnTo>
                  <a:lnTo>
                    <a:pt x="337" y="1369"/>
                  </a:lnTo>
                  <a:lnTo>
                    <a:pt x="357" y="1356"/>
                  </a:lnTo>
                  <a:lnTo>
                    <a:pt x="377" y="1343"/>
                  </a:lnTo>
                  <a:lnTo>
                    <a:pt x="398" y="1330"/>
                  </a:lnTo>
                  <a:lnTo>
                    <a:pt x="420" y="1318"/>
                  </a:lnTo>
                  <a:lnTo>
                    <a:pt x="441" y="1307"/>
                  </a:lnTo>
                  <a:lnTo>
                    <a:pt x="463" y="1296"/>
                  </a:lnTo>
                  <a:lnTo>
                    <a:pt x="486" y="1286"/>
                  </a:lnTo>
                  <a:lnTo>
                    <a:pt x="508" y="1277"/>
                  </a:lnTo>
                  <a:lnTo>
                    <a:pt x="531" y="1269"/>
                  </a:lnTo>
                  <a:lnTo>
                    <a:pt x="554" y="1261"/>
                  </a:lnTo>
                  <a:lnTo>
                    <a:pt x="577" y="1254"/>
                  </a:lnTo>
                  <a:lnTo>
                    <a:pt x="600" y="1247"/>
                  </a:lnTo>
                  <a:lnTo>
                    <a:pt x="623" y="1242"/>
                  </a:lnTo>
                  <a:lnTo>
                    <a:pt x="646" y="1237"/>
                  </a:lnTo>
                  <a:lnTo>
                    <a:pt x="658" y="1235"/>
                  </a:lnTo>
                  <a:lnTo>
                    <a:pt x="674" y="1234"/>
                  </a:lnTo>
                  <a:lnTo>
                    <a:pt x="694" y="1232"/>
                  </a:lnTo>
                  <a:lnTo>
                    <a:pt x="716" y="1230"/>
                  </a:lnTo>
                  <a:lnTo>
                    <a:pt x="740" y="1229"/>
                  </a:lnTo>
                  <a:lnTo>
                    <a:pt x="766" y="1229"/>
                  </a:lnTo>
                  <a:lnTo>
                    <a:pt x="779" y="1229"/>
                  </a:lnTo>
                  <a:lnTo>
                    <a:pt x="792" y="1230"/>
                  </a:lnTo>
                  <a:lnTo>
                    <a:pt x="805" y="1231"/>
                  </a:lnTo>
                  <a:lnTo>
                    <a:pt x="819" y="1232"/>
                  </a:lnTo>
                  <a:lnTo>
                    <a:pt x="832" y="1233"/>
                  </a:lnTo>
                  <a:lnTo>
                    <a:pt x="845" y="1235"/>
                  </a:lnTo>
                  <a:lnTo>
                    <a:pt x="857" y="1237"/>
                  </a:lnTo>
                  <a:lnTo>
                    <a:pt x="870" y="1239"/>
                  </a:lnTo>
                  <a:lnTo>
                    <a:pt x="881" y="1242"/>
                  </a:lnTo>
                  <a:lnTo>
                    <a:pt x="893" y="1245"/>
                  </a:lnTo>
                  <a:lnTo>
                    <a:pt x="903" y="1249"/>
                  </a:lnTo>
                  <a:lnTo>
                    <a:pt x="913" y="1253"/>
                  </a:lnTo>
                  <a:lnTo>
                    <a:pt x="923" y="1258"/>
                  </a:lnTo>
                  <a:lnTo>
                    <a:pt x="931" y="1263"/>
                  </a:lnTo>
                  <a:lnTo>
                    <a:pt x="938" y="1268"/>
                  </a:lnTo>
                  <a:lnTo>
                    <a:pt x="945" y="1274"/>
                  </a:lnTo>
                  <a:lnTo>
                    <a:pt x="949" y="1281"/>
                  </a:lnTo>
                  <a:lnTo>
                    <a:pt x="954" y="1288"/>
                  </a:lnTo>
                  <a:lnTo>
                    <a:pt x="957" y="1296"/>
                  </a:lnTo>
                  <a:lnTo>
                    <a:pt x="958" y="1305"/>
                  </a:lnTo>
                  <a:close/>
                </a:path>
              </a:pathLst>
            </a:custGeom>
            <a:solidFill>
              <a:srgbClr val="57ABDC"/>
            </a:solidFill>
            <a:ln w="9525">
              <a:noFill/>
              <a:round/>
              <a:headEnd/>
              <a:tailEnd/>
            </a:ln>
          </p:spPr>
          <p:txBody>
            <a:bodyPr/>
            <a:lstStyle/>
            <a:p>
              <a:pPr>
                <a:defRPr/>
              </a:pPr>
              <a:endParaRPr lang="zh-CN" altLang="en-US">
                <a:latin typeface="Arial" charset="0"/>
                <a:ea typeface="宋体" charset="-122"/>
              </a:endParaRPr>
            </a:p>
          </p:txBody>
        </p:sp>
        <p:sp>
          <p:nvSpPr>
            <p:cNvPr id="12" name="Freeform 10"/>
            <p:cNvSpPr>
              <a:spLocks/>
            </p:cNvSpPr>
            <p:nvPr userDrawn="1"/>
          </p:nvSpPr>
          <p:spPr bwMode="auto">
            <a:xfrm>
              <a:off x="-3848" y="-2283"/>
              <a:ext cx="5949" cy="3103"/>
            </a:xfrm>
            <a:custGeom>
              <a:avLst/>
              <a:gdLst>
                <a:gd name="T0" fmla="*/ 1830 w 5948"/>
                <a:gd name="T1" fmla="*/ 274 h 3107"/>
                <a:gd name="T2" fmla="*/ 1656 w 5948"/>
                <a:gd name="T3" fmla="*/ 499 h 3107"/>
                <a:gd name="T4" fmla="*/ 1428 w 5948"/>
                <a:gd name="T5" fmla="*/ 831 h 3107"/>
                <a:gd name="T6" fmla="*/ 1281 w 5948"/>
                <a:gd name="T7" fmla="*/ 787 h 3107"/>
                <a:gd name="T8" fmla="*/ 1141 w 5948"/>
                <a:gd name="T9" fmla="*/ 793 h 3107"/>
                <a:gd name="T10" fmla="*/ 1027 w 5948"/>
                <a:gd name="T11" fmla="*/ 856 h 3107"/>
                <a:gd name="T12" fmla="*/ 967 w 5948"/>
                <a:gd name="T13" fmla="*/ 965 h 3107"/>
                <a:gd name="T14" fmla="*/ 977 w 5948"/>
                <a:gd name="T15" fmla="*/ 1189 h 3107"/>
                <a:gd name="T16" fmla="*/ 863 w 5948"/>
                <a:gd name="T17" fmla="*/ 1183 h 3107"/>
                <a:gd name="T18" fmla="*/ 690 w 5948"/>
                <a:gd name="T19" fmla="*/ 1157 h 3107"/>
                <a:gd name="T20" fmla="*/ 514 w 5948"/>
                <a:gd name="T21" fmla="*/ 1164 h 3107"/>
                <a:gd name="T22" fmla="*/ 291 w 5948"/>
                <a:gd name="T23" fmla="*/ 1261 h 3107"/>
                <a:gd name="T24" fmla="*/ 117 w 5948"/>
                <a:gd name="T25" fmla="*/ 1445 h 3107"/>
                <a:gd name="T26" fmla="*/ 28 w 5948"/>
                <a:gd name="T27" fmla="*/ 1665 h 3107"/>
                <a:gd name="T28" fmla="*/ 0 w 5948"/>
                <a:gd name="T29" fmla="*/ 1868 h 3107"/>
                <a:gd name="T30" fmla="*/ 19 w 5948"/>
                <a:gd name="T31" fmla="*/ 2040 h 3107"/>
                <a:gd name="T32" fmla="*/ 84 w 5948"/>
                <a:gd name="T33" fmla="*/ 2207 h 3107"/>
                <a:gd name="T34" fmla="*/ 265 w 5948"/>
                <a:gd name="T35" fmla="*/ 2420 h 3107"/>
                <a:gd name="T36" fmla="*/ 638 w 5948"/>
                <a:gd name="T37" fmla="*/ 2608 h 3107"/>
                <a:gd name="T38" fmla="*/ 1122 w 5948"/>
                <a:gd name="T39" fmla="*/ 2670 h 3107"/>
                <a:gd name="T40" fmla="*/ 1422 w 5948"/>
                <a:gd name="T41" fmla="*/ 2640 h 3107"/>
                <a:gd name="T42" fmla="*/ 1658 w 5948"/>
                <a:gd name="T43" fmla="*/ 2631 h 3107"/>
                <a:gd name="T44" fmla="*/ 1757 w 5948"/>
                <a:gd name="T45" fmla="*/ 2668 h 3107"/>
                <a:gd name="T46" fmla="*/ 1868 w 5948"/>
                <a:gd name="T47" fmla="*/ 2815 h 3107"/>
                <a:gd name="T48" fmla="*/ 2202 w 5948"/>
                <a:gd name="T49" fmla="*/ 3042 h 3107"/>
                <a:gd name="T50" fmla="*/ 2572 w 5948"/>
                <a:gd name="T51" fmla="*/ 3075 h 3107"/>
                <a:gd name="T52" fmla="*/ 2822 w 5948"/>
                <a:gd name="T53" fmla="*/ 3031 h 3107"/>
                <a:gd name="T54" fmla="*/ 3052 w 5948"/>
                <a:gd name="T55" fmla="*/ 2943 h 3107"/>
                <a:gd name="T56" fmla="*/ 3220 w 5948"/>
                <a:gd name="T57" fmla="*/ 2804 h 3107"/>
                <a:gd name="T58" fmla="*/ 3656 w 5948"/>
                <a:gd name="T59" fmla="*/ 2833 h 3107"/>
                <a:gd name="T60" fmla="*/ 4094 w 5948"/>
                <a:gd name="T61" fmla="*/ 2981 h 3107"/>
                <a:gd name="T62" fmla="*/ 4531 w 5948"/>
                <a:gd name="T63" fmla="*/ 3002 h 3107"/>
                <a:gd name="T64" fmla="*/ 4969 w 5948"/>
                <a:gd name="T65" fmla="*/ 2881 h 3107"/>
                <a:gd name="T66" fmla="*/ 5368 w 5948"/>
                <a:gd name="T67" fmla="*/ 2635 h 3107"/>
                <a:gd name="T68" fmla="*/ 5615 w 5948"/>
                <a:gd name="T69" fmla="*/ 2283 h 3107"/>
                <a:gd name="T70" fmla="*/ 5726 w 5948"/>
                <a:gd name="T71" fmla="*/ 2279 h 3107"/>
                <a:gd name="T72" fmla="*/ 5832 w 5948"/>
                <a:gd name="T73" fmla="*/ 2235 h 3107"/>
                <a:gd name="T74" fmla="*/ 5914 w 5948"/>
                <a:gd name="T75" fmla="*/ 2154 h 3107"/>
                <a:gd name="T76" fmla="*/ 5953 w 5948"/>
                <a:gd name="T77" fmla="*/ 2042 h 3107"/>
                <a:gd name="T78" fmla="*/ 5942 w 5948"/>
                <a:gd name="T79" fmla="*/ 1917 h 3107"/>
                <a:gd name="T80" fmla="*/ 5812 w 5948"/>
                <a:gd name="T81" fmla="*/ 1706 h 3107"/>
                <a:gd name="T82" fmla="*/ 5593 w 5948"/>
                <a:gd name="T83" fmla="*/ 1614 h 3107"/>
                <a:gd name="T84" fmla="*/ 5218 w 5948"/>
                <a:gd name="T85" fmla="*/ 1628 h 3107"/>
                <a:gd name="T86" fmla="*/ 5405 w 5948"/>
                <a:gd name="T87" fmla="*/ 1174 h 3107"/>
                <a:gd name="T88" fmla="*/ 5368 w 5948"/>
                <a:gd name="T89" fmla="*/ 917 h 3107"/>
                <a:gd name="T90" fmla="*/ 5163 w 5948"/>
                <a:gd name="T91" fmla="*/ 706 h 3107"/>
                <a:gd name="T92" fmla="*/ 4797 w 5948"/>
                <a:gd name="T93" fmla="*/ 612 h 3107"/>
                <a:gd name="T94" fmla="*/ 4453 w 5948"/>
                <a:gd name="T95" fmla="*/ 672 h 3107"/>
                <a:gd name="T96" fmla="*/ 4154 w 5948"/>
                <a:gd name="T97" fmla="*/ 607 h 3107"/>
                <a:gd name="T98" fmla="*/ 4099 w 5948"/>
                <a:gd name="T99" fmla="*/ 495 h 3107"/>
                <a:gd name="T100" fmla="*/ 4010 w 5948"/>
                <a:gd name="T101" fmla="*/ 419 h 3107"/>
                <a:gd name="T102" fmla="*/ 3825 w 5948"/>
                <a:gd name="T103" fmla="*/ 395 h 3107"/>
                <a:gd name="T104" fmla="*/ 3624 w 5948"/>
                <a:gd name="T105" fmla="*/ 473 h 3107"/>
                <a:gd name="T106" fmla="*/ 3482 w 5948"/>
                <a:gd name="T107" fmla="*/ 601 h 3107"/>
                <a:gd name="T108" fmla="*/ 3459 w 5948"/>
                <a:gd name="T109" fmla="*/ 381 h 3107"/>
                <a:gd name="T110" fmla="*/ 3357 w 5948"/>
                <a:gd name="T111" fmla="*/ 210 h 3107"/>
                <a:gd name="T112" fmla="*/ 3123 w 5948"/>
                <a:gd name="T113" fmla="*/ 67 h 3107"/>
                <a:gd name="T114" fmla="*/ 2645 w 5948"/>
                <a:gd name="T115" fmla="*/ 1 h 3107"/>
                <a:gd name="T116" fmla="*/ 2145 w 5948"/>
                <a:gd name="T117" fmla="*/ 94 h 3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48" h="3107">
                  <a:moveTo>
                    <a:pt x="2033" y="142"/>
                  </a:moveTo>
                  <a:lnTo>
                    <a:pt x="2014" y="151"/>
                  </a:lnTo>
                  <a:lnTo>
                    <a:pt x="1996" y="161"/>
                  </a:lnTo>
                  <a:lnTo>
                    <a:pt x="1977" y="171"/>
                  </a:lnTo>
                  <a:lnTo>
                    <a:pt x="1959" y="182"/>
                  </a:lnTo>
                  <a:lnTo>
                    <a:pt x="1940" y="193"/>
                  </a:lnTo>
                  <a:lnTo>
                    <a:pt x="1921" y="205"/>
                  </a:lnTo>
                  <a:lnTo>
                    <a:pt x="1902" y="218"/>
                  </a:lnTo>
                  <a:lnTo>
                    <a:pt x="1884" y="231"/>
                  </a:lnTo>
                  <a:lnTo>
                    <a:pt x="1866" y="245"/>
                  </a:lnTo>
                  <a:lnTo>
                    <a:pt x="1847" y="259"/>
                  </a:lnTo>
                  <a:lnTo>
                    <a:pt x="1830" y="274"/>
                  </a:lnTo>
                  <a:lnTo>
                    <a:pt x="1812" y="289"/>
                  </a:lnTo>
                  <a:lnTo>
                    <a:pt x="1795" y="306"/>
                  </a:lnTo>
                  <a:lnTo>
                    <a:pt x="1779" y="323"/>
                  </a:lnTo>
                  <a:lnTo>
                    <a:pt x="1762" y="340"/>
                  </a:lnTo>
                  <a:lnTo>
                    <a:pt x="1747" y="359"/>
                  </a:lnTo>
                  <a:lnTo>
                    <a:pt x="1732" y="377"/>
                  </a:lnTo>
                  <a:lnTo>
                    <a:pt x="1717" y="397"/>
                  </a:lnTo>
                  <a:lnTo>
                    <a:pt x="1703" y="417"/>
                  </a:lnTo>
                  <a:lnTo>
                    <a:pt x="1690" y="438"/>
                  </a:lnTo>
                  <a:lnTo>
                    <a:pt x="1678" y="460"/>
                  </a:lnTo>
                  <a:lnTo>
                    <a:pt x="1667" y="483"/>
                  </a:lnTo>
                  <a:lnTo>
                    <a:pt x="1656" y="506"/>
                  </a:lnTo>
                  <a:lnTo>
                    <a:pt x="1647" y="530"/>
                  </a:lnTo>
                  <a:lnTo>
                    <a:pt x="1638" y="555"/>
                  </a:lnTo>
                  <a:lnTo>
                    <a:pt x="1631" y="581"/>
                  </a:lnTo>
                  <a:lnTo>
                    <a:pt x="1624" y="607"/>
                  </a:lnTo>
                  <a:lnTo>
                    <a:pt x="1619" y="634"/>
                  </a:lnTo>
                  <a:lnTo>
                    <a:pt x="1614" y="662"/>
                  </a:lnTo>
                  <a:lnTo>
                    <a:pt x="1612" y="690"/>
                  </a:lnTo>
                  <a:lnTo>
                    <a:pt x="1610" y="720"/>
                  </a:lnTo>
                  <a:lnTo>
                    <a:pt x="1610" y="750"/>
                  </a:lnTo>
                  <a:lnTo>
                    <a:pt x="1612" y="936"/>
                  </a:lnTo>
                  <a:lnTo>
                    <a:pt x="1439" y="844"/>
                  </a:lnTo>
                  <a:lnTo>
                    <a:pt x="1428" y="838"/>
                  </a:lnTo>
                  <a:lnTo>
                    <a:pt x="1416" y="833"/>
                  </a:lnTo>
                  <a:lnTo>
                    <a:pt x="1404" y="827"/>
                  </a:lnTo>
                  <a:lnTo>
                    <a:pt x="1392" y="822"/>
                  </a:lnTo>
                  <a:lnTo>
                    <a:pt x="1379" y="818"/>
                  </a:lnTo>
                  <a:lnTo>
                    <a:pt x="1367" y="813"/>
                  </a:lnTo>
                  <a:lnTo>
                    <a:pt x="1355" y="809"/>
                  </a:lnTo>
                  <a:lnTo>
                    <a:pt x="1343" y="806"/>
                  </a:lnTo>
                  <a:lnTo>
                    <a:pt x="1330" y="802"/>
                  </a:lnTo>
                  <a:lnTo>
                    <a:pt x="1318" y="800"/>
                  </a:lnTo>
                  <a:lnTo>
                    <a:pt x="1306" y="797"/>
                  </a:lnTo>
                  <a:lnTo>
                    <a:pt x="1293" y="795"/>
                  </a:lnTo>
                  <a:lnTo>
                    <a:pt x="1281" y="794"/>
                  </a:lnTo>
                  <a:lnTo>
                    <a:pt x="1269" y="792"/>
                  </a:lnTo>
                  <a:lnTo>
                    <a:pt x="1257" y="791"/>
                  </a:lnTo>
                  <a:lnTo>
                    <a:pt x="1244" y="790"/>
                  </a:lnTo>
                  <a:lnTo>
                    <a:pt x="1232" y="790"/>
                  </a:lnTo>
                  <a:lnTo>
                    <a:pt x="1220" y="790"/>
                  </a:lnTo>
                  <a:lnTo>
                    <a:pt x="1209" y="790"/>
                  </a:lnTo>
                  <a:lnTo>
                    <a:pt x="1197" y="791"/>
                  </a:lnTo>
                  <a:lnTo>
                    <a:pt x="1185" y="792"/>
                  </a:lnTo>
                  <a:lnTo>
                    <a:pt x="1174" y="794"/>
                  </a:lnTo>
                  <a:lnTo>
                    <a:pt x="1163" y="795"/>
                  </a:lnTo>
                  <a:lnTo>
                    <a:pt x="1152" y="798"/>
                  </a:lnTo>
                  <a:lnTo>
                    <a:pt x="1141" y="800"/>
                  </a:lnTo>
                  <a:lnTo>
                    <a:pt x="1130" y="803"/>
                  </a:lnTo>
                  <a:lnTo>
                    <a:pt x="1120" y="807"/>
                  </a:lnTo>
                  <a:lnTo>
                    <a:pt x="1110" y="810"/>
                  </a:lnTo>
                  <a:lnTo>
                    <a:pt x="1099" y="814"/>
                  </a:lnTo>
                  <a:lnTo>
                    <a:pt x="1090" y="819"/>
                  </a:lnTo>
                  <a:lnTo>
                    <a:pt x="1081" y="824"/>
                  </a:lnTo>
                  <a:lnTo>
                    <a:pt x="1072" y="828"/>
                  </a:lnTo>
                  <a:lnTo>
                    <a:pt x="1062" y="835"/>
                  </a:lnTo>
                  <a:lnTo>
                    <a:pt x="1052" y="842"/>
                  </a:lnTo>
                  <a:lnTo>
                    <a:pt x="1043" y="849"/>
                  </a:lnTo>
                  <a:lnTo>
                    <a:pt x="1035" y="856"/>
                  </a:lnTo>
                  <a:lnTo>
                    <a:pt x="1027" y="863"/>
                  </a:lnTo>
                  <a:lnTo>
                    <a:pt x="1019" y="872"/>
                  </a:lnTo>
                  <a:lnTo>
                    <a:pt x="1013" y="880"/>
                  </a:lnTo>
                  <a:lnTo>
                    <a:pt x="1006" y="888"/>
                  </a:lnTo>
                  <a:lnTo>
                    <a:pt x="1000" y="897"/>
                  </a:lnTo>
                  <a:lnTo>
                    <a:pt x="995" y="906"/>
                  </a:lnTo>
                  <a:lnTo>
                    <a:pt x="990" y="915"/>
                  </a:lnTo>
                  <a:lnTo>
                    <a:pt x="985" y="924"/>
                  </a:lnTo>
                  <a:lnTo>
                    <a:pt x="980" y="933"/>
                  </a:lnTo>
                  <a:lnTo>
                    <a:pt x="977" y="943"/>
                  </a:lnTo>
                  <a:lnTo>
                    <a:pt x="973" y="952"/>
                  </a:lnTo>
                  <a:lnTo>
                    <a:pt x="970" y="962"/>
                  </a:lnTo>
                  <a:lnTo>
                    <a:pt x="967" y="972"/>
                  </a:lnTo>
                  <a:lnTo>
                    <a:pt x="965" y="982"/>
                  </a:lnTo>
                  <a:lnTo>
                    <a:pt x="963" y="992"/>
                  </a:lnTo>
                  <a:lnTo>
                    <a:pt x="961" y="1002"/>
                  </a:lnTo>
                  <a:lnTo>
                    <a:pt x="959" y="1012"/>
                  </a:lnTo>
                  <a:lnTo>
                    <a:pt x="958" y="1022"/>
                  </a:lnTo>
                  <a:lnTo>
                    <a:pt x="957" y="1032"/>
                  </a:lnTo>
                  <a:lnTo>
                    <a:pt x="956" y="1042"/>
                  </a:lnTo>
                  <a:lnTo>
                    <a:pt x="955" y="1062"/>
                  </a:lnTo>
                  <a:lnTo>
                    <a:pt x="955" y="1082"/>
                  </a:lnTo>
                  <a:lnTo>
                    <a:pt x="956" y="1101"/>
                  </a:lnTo>
                  <a:lnTo>
                    <a:pt x="957" y="1119"/>
                  </a:lnTo>
                  <a:lnTo>
                    <a:pt x="977" y="1203"/>
                  </a:lnTo>
                  <a:lnTo>
                    <a:pt x="977" y="1205"/>
                  </a:lnTo>
                  <a:lnTo>
                    <a:pt x="975" y="1207"/>
                  </a:lnTo>
                  <a:lnTo>
                    <a:pt x="972" y="1207"/>
                  </a:lnTo>
                  <a:lnTo>
                    <a:pt x="968" y="1208"/>
                  </a:lnTo>
                  <a:lnTo>
                    <a:pt x="963" y="1209"/>
                  </a:lnTo>
                  <a:lnTo>
                    <a:pt x="957" y="1209"/>
                  </a:lnTo>
                  <a:lnTo>
                    <a:pt x="950" y="1208"/>
                  </a:lnTo>
                  <a:lnTo>
                    <a:pt x="942" y="1208"/>
                  </a:lnTo>
                  <a:lnTo>
                    <a:pt x="925" y="1206"/>
                  </a:lnTo>
                  <a:lnTo>
                    <a:pt x="906" y="1203"/>
                  </a:lnTo>
                  <a:lnTo>
                    <a:pt x="885" y="1200"/>
                  </a:lnTo>
                  <a:lnTo>
                    <a:pt x="863" y="1197"/>
                  </a:lnTo>
                  <a:lnTo>
                    <a:pt x="822" y="1189"/>
                  </a:lnTo>
                  <a:lnTo>
                    <a:pt x="786" y="1182"/>
                  </a:lnTo>
                  <a:lnTo>
                    <a:pt x="761" y="1177"/>
                  </a:lnTo>
                  <a:lnTo>
                    <a:pt x="753" y="1176"/>
                  </a:lnTo>
                  <a:lnTo>
                    <a:pt x="750" y="1175"/>
                  </a:lnTo>
                  <a:lnTo>
                    <a:pt x="746" y="1173"/>
                  </a:lnTo>
                  <a:lnTo>
                    <a:pt x="742" y="1172"/>
                  </a:lnTo>
                  <a:lnTo>
                    <a:pt x="738" y="1171"/>
                  </a:lnTo>
                  <a:lnTo>
                    <a:pt x="727" y="1169"/>
                  </a:lnTo>
                  <a:lnTo>
                    <a:pt x="716" y="1167"/>
                  </a:lnTo>
                  <a:lnTo>
                    <a:pt x="703" y="1166"/>
                  </a:lnTo>
                  <a:lnTo>
                    <a:pt x="690" y="1164"/>
                  </a:lnTo>
                  <a:lnTo>
                    <a:pt x="675" y="1163"/>
                  </a:lnTo>
                  <a:lnTo>
                    <a:pt x="660" y="1163"/>
                  </a:lnTo>
                  <a:lnTo>
                    <a:pt x="645" y="1163"/>
                  </a:lnTo>
                  <a:lnTo>
                    <a:pt x="630" y="1163"/>
                  </a:lnTo>
                  <a:lnTo>
                    <a:pt x="615" y="1163"/>
                  </a:lnTo>
                  <a:lnTo>
                    <a:pt x="601" y="1164"/>
                  </a:lnTo>
                  <a:lnTo>
                    <a:pt x="588" y="1165"/>
                  </a:lnTo>
                  <a:lnTo>
                    <a:pt x="575" y="1166"/>
                  </a:lnTo>
                  <a:lnTo>
                    <a:pt x="564" y="1167"/>
                  </a:lnTo>
                  <a:lnTo>
                    <a:pt x="554" y="1168"/>
                  </a:lnTo>
                  <a:lnTo>
                    <a:pt x="534" y="1172"/>
                  </a:lnTo>
                  <a:lnTo>
                    <a:pt x="514" y="1177"/>
                  </a:lnTo>
                  <a:lnTo>
                    <a:pt x="494" y="1182"/>
                  </a:lnTo>
                  <a:lnTo>
                    <a:pt x="474" y="1188"/>
                  </a:lnTo>
                  <a:lnTo>
                    <a:pt x="454" y="1195"/>
                  </a:lnTo>
                  <a:lnTo>
                    <a:pt x="434" y="1202"/>
                  </a:lnTo>
                  <a:lnTo>
                    <a:pt x="414" y="1209"/>
                  </a:lnTo>
                  <a:lnTo>
                    <a:pt x="396" y="1217"/>
                  </a:lnTo>
                  <a:lnTo>
                    <a:pt x="377" y="1226"/>
                  </a:lnTo>
                  <a:lnTo>
                    <a:pt x="359" y="1235"/>
                  </a:lnTo>
                  <a:lnTo>
                    <a:pt x="341" y="1244"/>
                  </a:lnTo>
                  <a:lnTo>
                    <a:pt x="323" y="1254"/>
                  </a:lnTo>
                  <a:lnTo>
                    <a:pt x="306" y="1264"/>
                  </a:lnTo>
                  <a:lnTo>
                    <a:pt x="291" y="1275"/>
                  </a:lnTo>
                  <a:lnTo>
                    <a:pt x="275" y="1285"/>
                  </a:lnTo>
                  <a:lnTo>
                    <a:pt x="260" y="1297"/>
                  </a:lnTo>
                  <a:lnTo>
                    <a:pt x="243" y="1311"/>
                  </a:lnTo>
                  <a:lnTo>
                    <a:pt x="226" y="1326"/>
                  </a:lnTo>
                  <a:lnTo>
                    <a:pt x="210" y="1342"/>
                  </a:lnTo>
                  <a:lnTo>
                    <a:pt x="194" y="1358"/>
                  </a:lnTo>
                  <a:lnTo>
                    <a:pt x="180" y="1374"/>
                  </a:lnTo>
                  <a:lnTo>
                    <a:pt x="166" y="1390"/>
                  </a:lnTo>
                  <a:lnTo>
                    <a:pt x="152" y="1407"/>
                  </a:lnTo>
                  <a:lnTo>
                    <a:pt x="140" y="1424"/>
                  </a:lnTo>
                  <a:lnTo>
                    <a:pt x="128" y="1442"/>
                  </a:lnTo>
                  <a:lnTo>
                    <a:pt x="117" y="1459"/>
                  </a:lnTo>
                  <a:lnTo>
                    <a:pt x="106" y="1477"/>
                  </a:lnTo>
                  <a:lnTo>
                    <a:pt x="97" y="1495"/>
                  </a:lnTo>
                  <a:lnTo>
                    <a:pt x="87" y="1513"/>
                  </a:lnTo>
                  <a:lnTo>
                    <a:pt x="78" y="1532"/>
                  </a:lnTo>
                  <a:lnTo>
                    <a:pt x="70" y="1550"/>
                  </a:lnTo>
                  <a:lnTo>
                    <a:pt x="63" y="1568"/>
                  </a:lnTo>
                  <a:lnTo>
                    <a:pt x="56" y="1587"/>
                  </a:lnTo>
                  <a:lnTo>
                    <a:pt x="49" y="1605"/>
                  </a:lnTo>
                  <a:lnTo>
                    <a:pt x="43" y="1624"/>
                  </a:lnTo>
                  <a:lnTo>
                    <a:pt x="38" y="1642"/>
                  </a:lnTo>
                  <a:lnTo>
                    <a:pt x="32" y="1661"/>
                  </a:lnTo>
                  <a:lnTo>
                    <a:pt x="28" y="1679"/>
                  </a:lnTo>
                  <a:lnTo>
                    <a:pt x="23" y="1697"/>
                  </a:lnTo>
                  <a:lnTo>
                    <a:pt x="20" y="1715"/>
                  </a:lnTo>
                  <a:lnTo>
                    <a:pt x="16" y="1733"/>
                  </a:lnTo>
                  <a:lnTo>
                    <a:pt x="13" y="1751"/>
                  </a:lnTo>
                  <a:lnTo>
                    <a:pt x="10" y="1768"/>
                  </a:lnTo>
                  <a:lnTo>
                    <a:pt x="8" y="1785"/>
                  </a:lnTo>
                  <a:lnTo>
                    <a:pt x="6" y="1802"/>
                  </a:lnTo>
                  <a:lnTo>
                    <a:pt x="4" y="1819"/>
                  </a:lnTo>
                  <a:lnTo>
                    <a:pt x="3" y="1836"/>
                  </a:lnTo>
                  <a:lnTo>
                    <a:pt x="2" y="1851"/>
                  </a:lnTo>
                  <a:lnTo>
                    <a:pt x="1" y="1867"/>
                  </a:lnTo>
                  <a:lnTo>
                    <a:pt x="0" y="1882"/>
                  </a:lnTo>
                  <a:lnTo>
                    <a:pt x="0" y="1897"/>
                  </a:lnTo>
                  <a:lnTo>
                    <a:pt x="0" y="1912"/>
                  </a:lnTo>
                  <a:lnTo>
                    <a:pt x="0" y="1928"/>
                  </a:lnTo>
                  <a:lnTo>
                    <a:pt x="1" y="1942"/>
                  </a:lnTo>
                  <a:lnTo>
                    <a:pt x="2" y="1958"/>
                  </a:lnTo>
                  <a:lnTo>
                    <a:pt x="4" y="1972"/>
                  </a:lnTo>
                  <a:lnTo>
                    <a:pt x="6" y="1988"/>
                  </a:lnTo>
                  <a:lnTo>
                    <a:pt x="7" y="2002"/>
                  </a:lnTo>
                  <a:lnTo>
                    <a:pt x="10" y="2017"/>
                  </a:lnTo>
                  <a:lnTo>
                    <a:pt x="13" y="2032"/>
                  </a:lnTo>
                  <a:lnTo>
                    <a:pt x="16" y="2046"/>
                  </a:lnTo>
                  <a:lnTo>
                    <a:pt x="19" y="2061"/>
                  </a:lnTo>
                  <a:lnTo>
                    <a:pt x="23" y="2076"/>
                  </a:lnTo>
                  <a:lnTo>
                    <a:pt x="27" y="2090"/>
                  </a:lnTo>
                  <a:lnTo>
                    <a:pt x="31" y="2104"/>
                  </a:lnTo>
                  <a:lnTo>
                    <a:pt x="36" y="2119"/>
                  </a:lnTo>
                  <a:lnTo>
                    <a:pt x="41" y="2133"/>
                  </a:lnTo>
                  <a:lnTo>
                    <a:pt x="46" y="2146"/>
                  </a:lnTo>
                  <a:lnTo>
                    <a:pt x="52" y="2160"/>
                  </a:lnTo>
                  <a:lnTo>
                    <a:pt x="57" y="2174"/>
                  </a:lnTo>
                  <a:lnTo>
                    <a:pt x="64" y="2188"/>
                  </a:lnTo>
                  <a:lnTo>
                    <a:pt x="70" y="2201"/>
                  </a:lnTo>
                  <a:lnTo>
                    <a:pt x="77" y="2215"/>
                  </a:lnTo>
                  <a:lnTo>
                    <a:pt x="84" y="2228"/>
                  </a:lnTo>
                  <a:lnTo>
                    <a:pt x="91" y="2241"/>
                  </a:lnTo>
                  <a:lnTo>
                    <a:pt x="99" y="2254"/>
                  </a:lnTo>
                  <a:lnTo>
                    <a:pt x="107" y="2266"/>
                  </a:lnTo>
                  <a:lnTo>
                    <a:pt x="115" y="2279"/>
                  </a:lnTo>
                  <a:lnTo>
                    <a:pt x="124" y="2291"/>
                  </a:lnTo>
                  <a:lnTo>
                    <a:pt x="132" y="2303"/>
                  </a:lnTo>
                  <a:lnTo>
                    <a:pt x="151" y="2328"/>
                  </a:lnTo>
                  <a:lnTo>
                    <a:pt x="172" y="2352"/>
                  </a:lnTo>
                  <a:lnTo>
                    <a:pt x="193" y="2375"/>
                  </a:lnTo>
                  <a:lnTo>
                    <a:pt x="216" y="2398"/>
                  </a:lnTo>
                  <a:lnTo>
                    <a:pt x="240" y="2420"/>
                  </a:lnTo>
                  <a:lnTo>
                    <a:pt x="265" y="2441"/>
                  </a:lnTo>
                  <a:lnTo>
                    <a:pt x="291" y="2461"/>
                  </a:lnTo>
                  <a:lnTo>
                    <a:pt x="318" y="2480"/>
                  </a:lnTo>
                  <a:lnTo>
                    <a:pt x="345" y="2499"/>
                  </a:lnTo>
                  <a:lnTo>
                    <a:pt x="375" y="2516"/>
                  </a:lnTo>
                  <a:lnTo>
                    <a:pt x="404" y="2533"/>
                  </a:lnTo>
                  <a:lnTo>
                    <a:pt x="435" y="2550"/>
                  </a:lnTo>
                  <a:lnTo>
                    <a:pt x="467" y="2565"/>
                  </a:lnTo>
                  <a:lnTo>
                    <a:pt x="499" y="2580"/>
                  </a:lnTo>
                  <a:lnTo>
                    <a:pt x="533" y="2593"/>
                  </a:lnTo>
                  <a:lnTo>
                    <a:pt x="567" y="2606"/>
                  </a:lnTo>
                  <a:lnTo>
                    <a:pt x="602" y="2618"/>
                  </a:lnTo>
                  <a:lnTo>
                    <a:pt x="638" y="2629"/>
                  </a:lnTo>
                  <a:lnTo>
                    <a:pt x="675" y="2639"/>
                  </a:lnTo>
                  <a:lnTo>
                    <a:pt x="712" y="2649"/>
                  </a:lnTo>
                  <a:lnTo>
                    <a:pt x="750" y="2657"/>
                  </a:lnTo>
                  <a:lnTo>
                    <a:pt x="789" y="2664"/>
                  </a:lnTo>
                  <a:lnTo>
                    <a:pt x="829" y="2671"/>
                  </a:lnTo>
                  <a:lnTo>
                    <a:pt x="869" y="2677"/>
                  </a:lnTo>
                  <a:lnTo>
                    <a:pt x="909" y="2681"/>
                  </a:lnTo>
                  <a:lnTo>
                    <a:pt x="951" y="2685"/>
                  </a:lnTo>
                  <a:lnTo>
                    <a:pt x="992" y="2688"/>
                  </a:lnTo>
                  <a:lnTo>
                    <a:pt x="1035" y="2690"/>
                  </a:lnTo>
                  <a:lnTo>
                    <a:pt x="1078" y="2691"/>
                  </a:lnTo>
                  <a:lnTo>
                    <a:pt x="1122" y="2691"/>
                  </a:lnTo>
                  <a:lnTo>
                    <a:pt x="1165" y="2690"/>
                  </a:lnTo>
                  <a:lnTo>
                    <a:pt x="1210" y="2688"/>
                  </a:lnTo>
                  <a:lnTo>
                    <a:pt x="1217" y="2687"/>
                  </a:lnTo>
                  <a:lnTo>
                    <a:pt x="1233" y="2685"/>
                  </a:lnTo>
                  <a:lnTo>
                    <a:pt x="1258" y="2682"/>
                  </a:lnTo>
                  <a:lnTo>
                    <a:pt x="1286" y="2679"/>
                  </a:lnTo>
                  <a:lnTo>
                    <a:pt x="1314" y="2676"/>
                  </a:lnTo>
                  <a:lnTo>
                    <a:pt x="1338" y="2672"/>
                  </a:lnTo>
                  <a:lnTo>
                    <a:pt x="1355" y="2671"/>
                  </a:lnTo>
                  <a:lnTo>
                    <a:pt x="1362" y="2670"/>
                  </a:lnTo>
                  <a:lnTo>
                    <a:pt x="1392" y="2665"/>
                  </a:lnTo>
                  <a:lnTo>
                    <a:pt x="1422" y="2661"/>
                  </a:lnTo>
                  <a:lnTo>
                    <a:pt x="1453" y="2657"/>
                  </a:lnTo>
                  <a:lnTo>
                    <a:pt x="1484" y="2653"/>
                  </a:lnTo>
                  <a:lnTo>
                    <a:pt x="1516" y="2650"/>
                  </a:lnTo>
                  <a:lnTo>
                    <a:pt x="1547" y="2648"/>
                  </a:lnTo>
                  <a:lnTo>
                    <a:pt x="1563" y="2648"/>
                  </a:lnTo>
                  <a:lnTo>
                    <a:pt x="1578" y="2647"/>
                  </a:lnTo>
                  <a:lnTo>
                    <a:pt x="1594" y="2647"/>
                  </a:lnTo>
                  <a:lnTo>
                    <a:pt x="1610" y="2648"/>
                  </a:lnTo>
                  <a:lnTo>
                    <a:pt x="1623" y="2648"/>
                  </a:lnTo>
                  <a:lnTo>
                    <a:pt x="1635" y="2649"/>
                  </a:lnTo>
                  <a:lnTo>
                    <a:pt x="1647" y="2650"/>
                  </a:lnTo>
                  <a:lnTo>
                    <a:pt x="1658" y="2652"/>
                  </a:lnTo>
                  <a:lnTo>
                    <a:pt x="1668" y="2654"/>
                  </a:lnTo>
                  <a:lnTo>
                    <a:pt x="1679" y="2656"/>
                  </a:lnTo>
                  <a:lnTo>
                    <a:pt x="1688" y="2658"/>
                  </a:lnTo>
                  <a:lnTo>
                    <a:pt x="1698" y="2660"/>
                  </a:lnTo>
                  <a:lnTo>
                    <a:pt x="1706" y="2663"/>
                  </a:lnTo>
                  <a:lnTo>
                    <a:pt x="1714" y="2666"/>
                  </a:lnTo>
                  <a:lnTo>
                    <a:pt x="1722" y="2669"/>
                  </a:lnTo>
                  <a:lnTo>
                    <a:pt x="1730" y="2673"/>
                  </a:lnTo>
                  <a:lnTo>
                    <a:pt x="1737" y="2676"/>
                  </a:lnTo>
                  <a:lnTo>
                    <a:pt x="1744" y="2681"/>
                  </a:lnTo>
                  <a:lnTo>
                    <a:pt x="1750" y="2685"/>
                  </a:lnTo>
                  <a:lnTo>
                    <a:pt x="1757" y="2689"/>
                  </a:lnTo>
                  <a:lnTo>
                    <a:pt x="1762" y="2694"/>
                  </a:lnTo>
                  <a:lnTo>
                    <a:pt x="1768" y="2698"/>
                  </a:lnTo>
                  <a:lnTo>
                    <a:pt x="1773" y="2702"/>
                  </a:lnTo>
                  <a:lnTo>
                    <a:pt x="1779" y="2707"/>
                  </a:lnTo>
                  <a:lnTo>
                    <a:pt x="1788" y="2718"/>
                  </a:lnTo>
                  <a:lnTo>
                    <a:pt x="1796" y="2728"/>
                  </a:lnTo>
                  <a:lnTo>
                    <a:pt x="1804" y="2740"/>
                  </a:lnTo>
                  <a:lnTo>
                    <a:pt x="1811" y="2751"/>
                  </a:lnTo>
                  <a:lnTo>
                    <a:pt x="1818" y="2763"/>
                  </a:lnTo>
                  <a:lnTo>
                    <a:pt x="1825" y="2775"/>
                  </a:lnTo>
                  <a:lnTo>
                    <a:pt x="1846" y="2812"/>
                  </a:lnTo>
                  <a:lnTo>
                    <a:pt x="1868" y="2843"/>
                  </a:lnTo>
                  <a:lnTo>
                    <a:pt x="1892" y="2872"/>
                  </a:lnTo>
                  <a:lnTo>
                    <a:pt x="1916" y="2899"/>
                  </a:lnTo>
                  <a:lnTo>
                    <a:pt x="1941" y="2924"/>
                  </a:lnTo>
                  <a:lnTo>
                    <a:pt x="1968" y="2948"/>
                  </a:lnTo>
                  <a:lnTo>
                    <a:pt x="1995" y="2969"/>
                  </a:lnTo>
                  <a:lnTo>
                    <a:pt x="2023" y="2988"/>
                  </a:lnTo>
                  <a:lnTo>
                    <a:pt x="2051" y="3006"/>
                  </a:lnTo>
                  <a:lnTo>
                    <a:pt x="2081" y="3022"/>
                  </a:lnTo>
                  <a:lnTo>
                    <a:pt x="2110" y="3036"/>
                  </a:lnTo>
                  <a:lnTo>
                    <a:pt x="2141" y="3049"/>
                  </a:lnTo>
                  <a:lnTo>
                    <a:pt x="2171" y="3060"/>
                  </a:lnTo>
                  <a:lnTo>
                    <a:pt x="2202" y="3070"/>
                  </a:lnTo>
                  <a:lnTo>
                    <a:pt x="2233" y="3079"/>
                  </a:lnTo>
                  <a:lnTo>
                    <a:pt x="2264" y="3086"/>
                  </a:lnTo>
                  <a:lnTo>
                    <a:pt x="2296" y="3092"/>
                  </a:lnTo>
                  <a:lnTo>
                    <a:pt x="2328" y="3097"/>
                  </a:lnTo>
                  <a:lnTo>
                    <a:pt x="2359" y="3101"/>
                  </a:lnTo>
                  <a:lnTo>
                    <a:pt x="2390" y="3104"/>
                  </a:lnTo>
                  <a:lnTo>
                    <a:pt x="2421" y="3106"/>
                  </a:lnTo>
                  <a:lnTo>
                    <a:pt x="2452" y="3107"/>
                  </a:lnTo>
                  <a:lnTo>
                    <a:pt x="2483" y="3107"/>
                  </a:lnTo>
                  <a:lnTo>
                    <a:pt x="2513" y="3106"/>
                  </a:lnTo>
                  <a:lnTo>
                    <a:pt x="2542" y="3105"/>
                  </a:lnTo>
                  <a:lnTo>
                    <a:pt x="2572" y="3103"/>
                  </a:lnTo>
                  <a:lnTo>
                    <a:pt x="2600" y="3100"/>
                  </a:lnTo>
                  <a:lnTo>
                    <a:pt x="2627" y="3097"/>
                  </a:lnTo>
                  <a:lnTo>
                    <a:pt x="2654" y="3094"/>
                  </a:lnTo>
                  <a:lnTo>
                    <a:pt x="2681" y="3090"/>
                  </a:lnTo>
                  <a:lnTo>
                    <a:pt x="2706" y="3086"/>
                  </a:lnTo>
                  <a:lnTo>
                    <a:pt x="2730" y="3081"/>
                  </a:lnTo>
                  <a:lnTo>
                    <a:pt x="2753" y="3077"/>
                  </a:lnTo>
                  <a:lnTo>
                    <a:pt x="2765" y="3075"/>
                  </a:lnTo>
                  <a:lnTo>
                    <a:pt x="2778" y="3072"/>
                  </a:lnTo>
                  <a:lnTo>
                    <a:pt x="2791" y="3068"/>
                  </a:lnTo>
                  <a:lnTo>
                    <a:pt x="2806" y="3064"/>
                  </a:lnTo>
                  <a:lnTo>
                    <a:pt x="2822" y="3059"/>
                  </a:lnTo>
                  <a:lnTo>
                    <a:pt x="2839" y="3055"/>
                  </a:lnTo>
                  <a:lnTo>
                    <a:pt x="2856" y="3049"/>
                  </a:lnTo>
                  <a:lnTo>
                    <a:pt x="2874" y="3043"/>
                  </a:lnTo>
                  <a:lnTo>
                    <a:pt x="2892" y="3037"/>
                  </a:lnTo>
                  <a:lnTo>
                    <a:pt x="2911" y="3030"/>
                  </a:lnTo>
                  <a:lnTo>
                    <a:pt x="2930" y="3023"/>
                  </a:lnTo>
                  <a:lnTo>
                    <a:pt x="2949" y="3015"/>
                  </a:lnTo>
                  <a:lnTo>
                    <a:pt x="2969" y="3007"/>
                  </a:lnTo>
                  <a:lnTo>
                    <a:pt x="2988" y="2998"/>
                  </a:lnTo>
                  <a:lnTo>
                    <a:pt x="3007" y="2990"/>
                  </a:lnTo>
                  <a:lnTo>
                    <a:pt x="3027" y="2981"/>
                  </a:lnTo>
                  <a:lnTo>
                    <a:pt x="3045" y="2971"/>
                  </a:lnTo>
                  <a:lnTo>
                    <a:pt x="3064" y="2961"/>
                  </a:lnTo>
                  <a:lnTo>
                    <a:pt x="3081" y="2951"/>
                  </a:lnTo>
                  <a:lnTo>
                    <a:pt x="3099" y="2941"/>
                  </a:lnTo>
                  <a:lnTo>
                    <a:pt x="3115" y="2929"/>
                  </a:lnTo>
                  <a:lnTo>
                    <a:pt x="3131" y="2918"/>
                  </a:lnTo>
                  <a:lnTo>
                    <a:pt x="3146" y="2907"/>
                  </a:lnTo>
                  <a:lnTo>
                    <a:pt x="3161" y="2895"/>
                  </a:lnTo>
                  <a:lnTo>
                    <a:pt x="3174" y="2883"/>
                  </a:lnTo>
                  <a:lnTo>
                    <a:pt x="3185" y="2871"/>
                  </a:lnTo>
                  <a:lnTo>
                    <a:pt x="3196" y="2858"/>
                  </a:lnTo>
                  <a:lnTo>
                    <a:pt x="3205" y="2845"/>
                  </a:lnTo>
                  <a:lnTo>
                    <a:pt x="3213" y="2832"/>
                  </a:lnTo>
                  <a:lnTo>
                    <a:pt x="3219" y="2819"/>
                  </a:lnTo>
                  <a:lnTo>
                    <a:pt x="3223" y="2805"/>
                  </a:lnTo>
                  <a:lnTo>
                    <a:pt x="3226" y="2791"/>
                  </a:lnTo>
                  <a:lnTo>
                    <a:pt x="3251" y="2613"/>
                  </a:lnTo>
                  <a:lnTo>
                    <a:pt x="3407" y="2719"/>
                  </a:lnTo>
                  <a:lnTo>
                    <a:pt x="3440" y="2742"/>
                  </a:lnTo>
                  <a:lnTo>
                    <a:pt x="3474" y="2763"/>
                  </a:lnTo>
                  <a:lnTo>
                    <a:pt x="3509" y="2785"/>
                  </a:lnTo>
                  <a:lnTo>
                    <a:pt x="3544" y="2805"/>
                  </a:lnTo>
                  <a:lnTo>
                    <a:pt x="3579" y="2824"/>
                  </a:lnTo>
                  <a:lnTo>
                    <a:pt x="3614" y="2843"/>
                  </a:lnTo>
                  <a:lnTo>
                    <a:pt x="3649" y="2861"/>
                  </a:lnTo>
                  <a:lnTo>
                    <a:pt x="3685" y="2877"/>
                  </a:lnTo>
                  <a:lnTo>
                    <a:pt x="3721" y="2894"/>
                  </a:lnTo>
                  <a:lnTo>
                    <a:pt x="3757" y="2909"/>
                  </a:lnTo>
                  <a:lnTo>
                    <a:pt x="3794" y="2924"/>
                  </a:lnTo>
                  <a:lnTo>
                    <a:pt x="3830" y="2937"/>
                  </a:lnTo>
                  <a:lnTo>
                    <a:pt x="3867" y="2950"/>
                  </a:lnTo>
                  <a:lnTo>
                    <a:pt x="3903" y="2962"/>
                  </a:lnTo>
                  <a:lnTo>
                    <a:pt x="3940" y="2973"/>
                  </a:lnTo>
                  <a:lnTo>
                    <a:pt x="3977" y="2983"/>
                  </a:lnTo>
                  <a:lnTo>
                    <a:pt x="4014" y="2993"/>
                  </a:lnTo>
                  <a:lnTo>
                    <a:pt x="4050" y="3001"/>
                  </a:lnTo>
                  <a:lnTo>
                    <a:pt x="4087" y="3009"/>
                  </a:lnTo>
                  <a:lnTo>
                    <a:pt x="4124" y="3015"/>
                  </a:lnTo>
                  <a:lnTo>
                    <a:pt x="4161" y="3021"/>
                  </a:lnTo>
                  <a:lnTo>
                    <a:pt x="4198" y="3026"/>
                  </a:lnTo>
                  <a:lnTo>
                    <a:pt x="4235" y="3031"/>
                  </a:lnTo>
                  <a:lnTo>
                    <a:pt x="4272" y="3034"/>
                  </a:lnTo>
                  <a:lnTo>
                    <a:pt x="4308" y="3036"/>
                  </a:lnTo>
                  <a:lnTo>
                    <a:pt x="4345" y="3037"/>
                  </a:lnTo>
                  <a:lnTo>
                    <a:pt x="4381" y="3038"/>
                  </a:lnTo>
                  <a:lnTo>
                    <a:pt x="4417" y="3037"/>
                  </a:lnTo>
                  <a:lnTo>
                    <a:pt x="4453" y="3036"/>
                  </a:lnTo>
                  <a:lnTo>
                    <a:pt x="4489" y="3034"/>
                  </a:lnTo>
                  <a:lnTo>
                    <a:pt x="4524" y="3030"/>
                  </a:lnTo>
                  <a:lnTo>
                    <a:pt x="4560" y="3026"/>
                  </a:lnTo>
                  <a:lnTo>
                    <a:pt x="4591" y="3021"/>
                  </a:lnTo>
                  <a:lnTo>
                    <a:pt x="4625" y="3015"/>
                  </a:lnTo>
                  <a:lnTo>
                    <a:pt x="4659" y="3008"/>
                  </a:lnTo>
                  <a:lnTo>
                    <a:pt x="4695" y="2999"/>
                  </a:lnTo>
                  <a:lnTo>
                    <a:pt x="4732" y="2990"/>
                  </a:lnTo>
                  <a:lnTo>
                    <a:pt x="4769" y="2979"/>
                  </a:lnTo>
                  <a:lnTo>
                    <a:pt x="4807" y="2967"/>
                  </a:lnTo>
                  <a:lnTo>
                    <a:pt x="4845" y="2954"/>
                  </a:lnTo>
                  <a:lnTo>
                    <a:pt x="4884" y="2940"/>
                  </a:lnTo>
                  <a:lnTo>
                    <a:pt x="4923" y="2925"/>
                  </a:lnTo>
                  <a:lnTo>
                    <a:pt x="4962" y="2909"/>
                  </a:lnTo>
                  <a:lnTo>
                    <a:pt x="5000" y="2892"/>
                  </a:lnTo>
                  <a:lnTo>
                    <a:pt x="5038" y="2874"/>
                  </a:lnTo>
                  <a:lnTo>
                    <a:pt x="5076" y="2855"/>
                  </a:lnTo>
                  <a:lnTo>
                    <a:pt x="5113" y="2836"/>
                  </a:lnTo>
                  <a:lnTo>
                    <a:pt x="5149" y="2816"/>
                  </a:lnTo>
                  <a:lnTo>
                    <a:pt x="5184" y="2795"/>
                  </a:lnTo>
                  <a:lnTo>
                    <a:pt x="5217" y="2773"/>
                  </a:lnTo>
                  <a:lnTo>
                    <a:pt x="5250" y="2751"/>
                  </a:lnTo>
                  <a:lnTo>
                    <a:pt x="5280" y="2728"/>
                  </a:lnTo>
                  <a:lnTo>
                    <a:pt x="5309" y="2705"/>
                  </a:lnTo>
                  <a:lnTo>
                    <a:pt x="5336" y="2681"/>
                  </a:lnTo>
                  <a:lnTo>
                    <a:pt x="5361" y="2656"/>
                  </a:lnTo>
                  <a:lnTo>
                    <a:pt x="5383" y="2631"/>
                  </a:lnTo>
                  <a:lnTo>
                    <a:pt x="5404" y="2606"/>
                  </a:lnTo>
                  <a:lnTo>
                    <a:pt x="5421" y="2580"/>
                  </a:lnTo>
                  <a:lnTo>
                    <a:pt x="5436" y="2554"/>
                  </a:lnTo>
                  <a:lnTo>
                    <a:pt x="5448" y="2527"/>
                  </a:lnTo>
                  <a:lnTo>
                    <a:pt x="5456" y="2500"/>
                  </a:lnTo>
                  <a:lnTo>
                    <a:pt x="5462" y="2473"/>
                  </a:lnTo>
                  <a:lnTo>
                    <a:pt x="5464" y="2446"/>
                  </a:lnTo>
                  <a:lnTo>
                    <a:pt x="5462" y="2419"/>
                  </a:lnTo>
                  <a:lnTo>
                    <a:pt x="5443" y="2272"/>
                  </a:lnTo>
                  <a:lnTo>
                    <a:pt x="5599" y="2302"/>
                  </a:lnTo>
                  <a:lnTo>
                    <a:pt x="5608" y="2304"/>
                  </a:lnTo>
                  <a:lnTo>
                    <a:pt x="5617" y="2305"/>
                  </a:lnTo>
                  <a:lnTo>
                    <a:pt x="5626" y="2306"/>
                  </a:lnTo>
                  <a:lnTo>
                    <a:pt x="5635" y="2307"/>
                  </a:lnTo>
                  <a:lnTo>
                    <a:pt x="5645" y="2307"/>
                  </a:lnTo>
                  <a:lnTo>
                    <a:pt x="5654" y="2307"/>
                  </a:lnTo>
                  <a:lnTo>
                    <a:pt x="5664" y="2307"/>
                  </a:lnTo>
                  <a:lnTo>
                    <a:pt x="5673" y="2307"/>
                  </a:lnTo>
                  <a:lnTo>
                    <a:pt x="5682" y="2306"/>
                  </a:lnTo>
                  <a:lnTo>
                    <a:pt x="5692" y="2305"/>
                  </a:lnTo>
                  <a:lnTo>
                    <a:pt x="5701" y="2303"/>
                  </a:lnTo>
                  <a:lnTo>
                    <a:pt x="5710" y="2302"/>
                  </a:lnTo>
                  <a:lnTo>
                    <a:pt x="5719" y="2300"/>
                  </a:lnTo>
                  <a:lnTo>
                    <a:pt x="5729" y="2298"/>
                  </a:lnTo>
                  <a:lnTo>
                    <a:pt x="5738" y="2295"/>
                  </a:lnTo>
                  <a:lnTo>
                    <a:pt x="5747" y="2292"/>
                  </a:lnTo>
                  <a:lnTo>
                    <a:pt x="5756" y="2289"/>
                  </a:lnTo>
                  <a:lnTo>
                    <a:pt x="5765" y="2286"/>
                  </a:lnTo>
                  <a:lnTo>
                    <a:pt x="5774" y="2282"/>
                  </a:lnTo>
                  <a:lnTo>
                    <a:pt x="5783" y="2279"/>
                  </a:lnTo>
                  <a:lnTo>
                    <a:pt x="5791" y="2275"/>
                  </a:lnTo>
                  <a:lnTo>
                    <a:pt x="5800" y="2270"/>
                  </a:lnTo>
                  <a:lnTo>
                    <a:pt x="5808" y="2266"/>
                  </a:lnTo>
                  <a:lnTo>
                    <a:pt x="5816" y="2261"/>
                  </a:lnTo>
                  <a:lnTo>
                    <a:pt x="5825" y="2256"/>
                  </a:lnTo>
                  <a:lnTo>
                    <a:pt x="5832" y="2250"/>
                  </a:lnTo>
                  <a:lnTo>
                    <a:pt x="5840" y="2245"/>
                  </a:lnTo>
                  <a:lnTo>
                    <a:pt x="5847" y="2239"/>
                  </a:lnTo>
                  <a:lnTo>
                    <a:pt x="5855" y="2233"/>
                  </a:lnTo>
                  <a:lnTo>
                    <a:pt x="5862" y="2227"/>
                  </a:lnTo>
                  <a:lnTo>
                    <a:pt x="5869" y="2221"/>
                  </a:lnTo>
                  <a:lnTo>
                    <a:pt x="5875" y="2214"/>
                  </a:lnTo>
                  <a:lnTo>
                    <a:pt x="5882" y="2207"/>
                  </a:lnTo>
                  <a:lnTo>
                    <a:pt x="5888" y="2199"/>
                  </a:lnTo>
                  <a:lnTo>
                    <a:pt x="5895" y="2191"/>
                  </a:lnTo>
                  <a:lnTo>
                    <a:pt x="5901" y="2183"/>
                  </a:lnTo>
                  <a:lnTo>
                    <a:pt x="5907" y="2175"/>
                  </a:lnTo>
                  <a:lnTo>
                    <a:pt x="5911" y="2166"/>
                  </a:lnTo>
                  <a:lnTo>
                    <a:pt x="5917" y="2158"/>
                  </a:lnTo>
                  <a:lnTo>
                    <a:pt x="5921" y="2149"/>
                  </a:lnTo>
                  <a:lnTo>
                    <a:pt x="5925" y="2140"/>
                  </a:lnTo>
                  <a:lnTo>
                    <a:pt x="5929" y="2131"/>
                  </a:lnTo>
                  <a:lnTo>
                    <a:pt x="5933" y="2121"/>
                  </a:lnTo>
                  <a:lnTo>
                    <a:pt x="5936" y="2112"/>
                  </a:lnTo>
                  <a:lnTo>
                    <a:pt x="5939" y="2102"/>
                  </a:lnTo>
                  <a:lnTo>
                    <a:pt x="5941" y="2093"/>
                  </a:lnTo>
                  <a:lnTo>
                    <a:pt x="5943" y="2083"/>
                  </a:lnTo>
                  <a:lnTo>
                    <a:pt x="5945" y="2072"/>
                  </a:lnTo>
                  <a:lnTo>
                    <a:pt x="5946" y="2063"/>
                  </a:lnTo>
                  <a:lnTo>
                    <a:pt x="5947" y="2052"/>
                  </a:lnTo>
                  <a:lnTo>
                    <a:pt x="5948" y="2042"/>
                  </a:lnTo>
                  <a:lnTo>
                    <a:pt x="5948" y="2031"/>
                  </a:lnTo>
                  <a:lnTo>
                    <a:pt x="5948" y="2020"/>
                  </a:lnTo>
                  <a:lnTo>
                    <a:pt x="5948" y="2010"/>
                  </a:lnTo>
                  <a:lnTo>
                    <a:pt x="5947" y="1999"/>
                  </a:lnTo>
                  <a:lnTo>
                    <a:pt x="5946" y="1988"/>
                  </a:lnTo>
                  <a:lnTo>
                    <a:pt x="5945" y="1976"/>
                  </a:lnTo>
                  <a:lnTo>
                    <a:pt x="5943" y="1965"/>
                  </a:lnTo>
                  <a:lnTo>
                    <a:pt x="5941" y="1954"/>
                  </a:lnTo>
                  <a:lnTo>
                    <a:pt x="5938" y="1942"/>
                  </a:lnTo>
                  <a:lnTo>
                    <a:pt x="5935" y="1931"/>
                  </a:lnTo>
                  <a:lnTo>
                    <a:pt x="5933" y="1920"/>
                  </a:lnTo>
                  <a:lnTo>
                    <a:pt x="5929" y="1908"/>
                  </a:lnTo>
                  <a:lnTo>
                    <a:pt x="5925" y="1896"/>
                  </a:lnTo>
                  <a:lnTo>
                    <a:pt x="5915" y="1871"/>
                  </a:lnTo>
                  <a:lnTo>
                    <a:pt x="5904" y="1847"/>
                  </a:lnTo>
                  <a:lnTo>
                    <a:pt x="5893" y="1824"/>
                  </a:lnTo>
                  <a:lnTo>
                    <a:pt x="5880" y="1803"/>
                  </a:lnTo>
                  <a:lnTo>
                    <a:pt x="5866" y="1784"/>
                  </a:lnTo>
                  <a:lnTo>
                    <a:pt x="5852" y="1766"/>
                  </a:lnTo>
                  <a:lnTo>
                    <a:pt x="5837" y="1749"/>
                  </a:lnTo>
                  <a:lnTo>
                    <a:pt x="5821" y="1734"/>
                  </a:lnTo>
                  <a:lnTo>
                    <a:pt x="5805" y="1720"/>
                  </a:lnTo>
                  <a:lnTo>
                    <a:pt x="5788" y="1707"/>
                  </a:lnTo>
                  <a:lnTo>
                    <a:pt x="5770" y="1695"/>
                  </a:lnTo>
                  <a:lnTo>
                    <a:pt x="5753" y="1684"/>
                  </a:lnTo>
                  <a:lnTo>
                    <a:pt x="5735" y="1674"/>
                  </a:lnTo>
                  <a:lnTo>
                    <a:pt x="5716" y="1665"/>
                  </a:lnTo>
                  <a:lnTo>
                    <a:pt x="5698" y="1658"/>
                  </a:lnTo>
                  <a:lnTo>
                    <a:pt x="5679" y="1650"/>
                  </a:lnTo>
                  <a:lnTo>
                    <a:pt x="5660" y="1645"/>
                  </a:lnTo>
                  <a:lnTo>
                    <a:pt x="5641" y="1639"/>
                  </a:lnTo>
                  <a:lnTo>
                    <a:pt x="5622" y="1635"/>
                  </a:lnTo>
                  <a:lnTo>
                    <a:pt x="5604" y="1631"/>
                  </a:lnTo>
                  <a:lnTo>
                    <a:pt x="5586" y="1628"/>
                  </a:lnTo>
                  <a:lnTo>
                    <a:pt x="5568" y="1625"/>
                  </a:lnTo>
                  <a:lnTo>
                    <a:pt x="5550" y="1623"/>
                  </a:lnTo>
                  <a:lnTo>
                    <a:pt x="5533" y="1622"/>
                  </a:lnTo>
                  <a:lnTo>
                    <a:pt x="5515" y="1621"/>
                  </a:lnTo>
                  <a:lnTo>
                    <a:pt x="5499" y="1620"/>
                  </a:lnTo>
                  <a:lnTo>
                    <a:pt x="5483" y="1620"/>
                  </a:lnTo>
                  <a:lnTo>
                    <a:pt x="5468" y="1620"/>
                  </a:lnTo>
                  <a:lnTo>
                    <a:pt x="5454" y="1621"/>
                  </a:lnTo>
                  <a:lnTo>
                    <a:pt x="5441" y="1621"/>
                  </a:lnTo>
                  <a:lnTo>
                    <a:pt x="5428" y="1622"/>
                  </a:lnTo>
                  <a:lnTo>
                    <a:pt x="5416" y="1623"/>
                  </a:lnTo>
                  <a:lnTo>
                    <a:pt x="5211" y="1642"/>
                  </a:lnTo>
                  <a:lnTo>
                    <a:pt x="5303" y="1470"/>
                  </a:lnTo>
                  <a:lnTo>
                    <a:pt x="5316" y="1443"/>
                  </a:lnTo>
                  <a:lnTo>
                    <a:pt x="5329" y="1416"/>
                  </a:lnTo>
                  <a:lnTo>
                    <a:pt x="5341" y="1390"/>
                  </a:lnTo>
                  <a:lnTo>
                    <a:pt x="5352" y="1364"/>
                  </a:lnTo>
                  <a:lnTo>
                    <a:pt x="5361" y="1338"/>
                  </a:lnTo>
                  <a:lnTo>
                    <a:pt x="5370" y="1312"/>
                  </a:lnTo>
                  <a:lnTo>
                    <a:pt x="5378" y="1287"/>
                  </a:lnTo>
                  <a:lnTo>
                    <a:pt x="5384" y="1261"/>
                  </a:lnTo>
                  <a:lnTo>
                    <a:pt x="5390" y="1237"/>
                  </a:lnTo>
                  <a:lnTo>
                    <a:pt x="5394" y="1212"/>
                  </a:lnTo>
                  <a:lnTo>
                    <a:pt x="5398" y="1188"/>
                  </a:lnTo>
                  <a:lnTo>
                    <a:pt x="5401" y="1163"/>
                  </a:lnTo>
                  <a:lnTo>
                    <a:pt x="5402" y="1140"/>
                  </a:lnTo>
                  <a:lnTo>
                    <a:pt x="5403" y="1116"/>
                  </a:lnTo>
                  <a:lnTo>
                    <a:pt x="5402" y="1094"/>
                  </a:lnTo>
                  <a:lnTo>
                    <a:pt x="5401" y="1071"/>
                  </a:lnTo>
                  <a:lnTo>
                    <a:pt x="5398" y="1049"/>
                  </a:lnTo>
                  <a:lnTo>
                    <a:pt x="5394" y="1027"/>
                  </a:lnTo>
                  <a:lnTo>
                    <a:pt x="5390" y="1006"/>
                  </a:lnTo>
                  <a:lnTo>
                    <a:pt x="5384" y="985"/>
                  </a:lnTo>
                  <a:lnTo>
                    <a:pt x="5377" y="964"/>
                  </a:lnTo>
                  <a:lnTo>
                    <a:pt x="5370" y="944"/>
                  </a:lnTo>
                  <a:lnTo>
                    <a:pt x="5361" y="924"/>
                  </a:lnTo>
                  <a:lnTo>
                    <a:pt x="5351" y="905"/>
                  </a:lnTo>
                  <a:lnTo>
                    <a:pt x="5341" y="886"/>
                  </a:lnTo>
                  <a:lnTo>
                    <a:pt x="5329" y="868"/>
                  </a:lnTo>
                  <a:lnTo>
                    <a:pt x="5316" y="850"/>
                  </a:lnTo>
                  <a:lnTo>
                    <a:pt x="5302" y="833"/>
                  </a:lnTo>
                  <a:lnTo>
                    <a:pt x="5288" y="816"/>
                  </a:lnTo>
                  <a:lnTo>
                    <a:pt x="5272" y="800"/>
                  </a:lnTo>
                  <a:lnTo>
                    <a:pt x="5255" y="784"/>
                  </a:lnTo>
                  <a:lnTo>
                    <a:pt x="5238" y="769"/>
                  </a:lnTo>
                  <a:lnTo>
                    <a:pt x="5211" y="749"/>
                  </a:lnTo>
                  <a:lnTo>
                    <a:pt x="5184" y="730"/>
                  </a:lnTo>
                  <a:lnTo>
                    <a:pt x="5156" y="713"/>
                  </a:lnTo>
                  <a:lnTo>
                    <a:pt x="5128" y="698"/>
                  </a:lnTo>
                  <a:lnTo>
                    <a:pt x="5099" y="684"/>
                  </a:lnTo>
                  <a:lnTo>
                    <a:pt x="5069" y="671"/>
                  </a:lnTo>
                  <a:lnTo>
                    <a:pt x="5039" y="660"/>
                  </a:lnTo>
                  <a:lnTo>
                    <a:pt x="5009" y="650"/>
                  </a:lnTo>
                  <a:lnTo>
                    <a:pt x="4977" y="642"/>
                  </a:lnTo>
                  <a:lnTo>
                    <a:pt x="4947" y="635"/>
                  </a:lnTo>
                  <a:lnTo>
                    <a:pt x="4915" y="629"/>
                  </a:lnTo>
                  <a:lnTo>
                    <a:pt x="4884" y="625"/>
                  </a:lnTo>
                  <a:lnTo>
                    <a:pt x="4853" y="622"/>
                  </a:lnTo>
                  <a:lnTo>
                    <a:pt x="4821" y="620"/>
                  </a:lnTo>
                  <a:lnTo>
                    <a:pt x="4790" y="619"/>
                  </a:lnTo>
                  <a:lnTo>
                    <a:pt x="4758" y="619"/>
                  </a:lnTo>
                  <a:lnTo>
                    <a:pt x="4728" y="620"/>
                  </a:lnTo>
                  <a:lnTo>
                    <a:pt x="4697" y="622"/>
                  </a:lnTo>
                  <a:lnTo>
                    <a:pt x="4667" y="625"/>
                  </a:lnTo>
                  <a:lnTo>
                    <a:pt x="4637" y="629"/>
                  </a:lnTo>
                  <a:lnTo>
                    <a:pt x="4608" y="634"/>
                  </a:lnTo>
                  <a:lnTo>
                    <a:pt x="4579" y="639"/>
                  </a:lnTo>
                  <a:lnTo>
                    <a:pt x="4551" y="646"/>
                  </a:lnTo>
                  <a:lnTo>
                    <a:pt x="4523" y="653"/>
                  </a:lnTo>
                  <a:lnTo>
                    <a:pt x="4497" y="661"/>
                  </a:lnTo>
                  <a:lnTo>
                    <a:pt x="4471" y="670"/>
                  </a:lnTo>
                  <a:lnTo>
                    <a:pt x="4446" y="679"/>
                  </a:lnTo>
                  <a:lnTo>
                    <a:pt x="4422" y="689"/>
                  </a:lnTo>
                  <a:lnTo>
                    <a:pt x="4399" y="699"/>
                  </a:lnTo>
                  <a:lnTo>
                    <a:pt x="4377" y="711"/>
                  </a:lnTo>
                  <a:lnTo>
                    <a:pt x="4357" y="722"/>
                  </a:lnTo>
                  <a:lnTo>
                    <a:pt x="4338" y="734"/>
                  </a:lnTo>
                  <a:lnTo>
                    <a:pt x="4192" y="828"/>
                  </a:lnTo>
                  <a:lnTo>
                    <a:pt x="4160" y="666"/>
                  </a:lnTo>
                  <a:lnTo>
                    <a:pt x="4158" y="655"/>
                  </a:lnTo>
                  <a:lnTo>
                    <a:pt x="4156" y="645"/>
                  </a:lnTo>
                  <a:lnTo>
                    <a:pt x="4153" y="634"/>
                  </a:lnTo>
                  <a:lnTo>
                    <a:pt x="4150" y="624"/>
                  </a:lnTo>
                  <a:lnTo>
                    <a:pt x="4147" y="614"/>
                  </a:lnTo>
                  <a:lnTo>
                    <a:pt x="4144" y="603"/>
                  </a:lnTo>
                  <a:lnTo>
                    <a:pt x="4140" y="593"/>
                  </a:lnTo>
                  <a:lnTo>
                    <a:pt x="4136" y="583"/>
                  </a:lnTo>
                  <a:lnTo>
                    <a:pt x="4132" y="573"/>
                  </a:lnTo>
                  <a:lnTo>
                    <a:pt x="4128" y="564"/>
                  </a:lnTo>
                  <a:lnTo>
                    <a:pt x="4123" y="555"/>
                  </a:lnTo>
                  <a:lnTo>
                    <a:pt x="4119" y="545"/>
                  </a:lnTo>
                  <a:lnTo>
                    <a:pt x="4114" y="536"/>
                  </a:lnTo>
                  <a:lnTo>
                    <a:pt x="4109" y="527"/>
                  </a:lnTo>
                  <a:lnTo>
                    <a:pt x="4103" y="518"/>
                  </a:lnTo>
                  <a:lnTo>
                    <a:pt x="4098" y="510"/>
                  </a:lnTo>
                  <a:lnTo>
                    <a:pt x="4092" y="502"/>
                  </a:lnTo>
                  <a:lnTo>
                    <a:pt x="4086" y="494"/>
                  </a:lnTo>
                  <a:lnTo>
                    <a:pt x="4079" y="486"/>
                  </a:lnTo>
                  <a:lnTo>
                    <a:pt x="4073" y="478"/>
                  </a:lnTo>
                  <a:lnTo>
                    <a:pt x="4066" y="471"/>
                  </a:lnTo>
                  <a:lnTo>
                    <a:pt x="4059" y="464"/>
                  </a:lnTo>
                  <a:lnTo>
                    <a:pt x="4051" y="458"/>
                  </a:lnTo>
                  <a:lnTo>
                    <a:pt x="4044" y="451"/>
                  </a:lnTo>
                  <a:lnTo>
                    <a:pt x="4036" y="446"/>
                  </a:lnTo>
                  <a:lnTo>
                    <a:pt x="4028" y="440"/>
                  </a:lnTo>
                  <a:lnTo>
                    <a:pt x="4020" y="435"/>
                  </a:lnTo>
                  <a:lnTo>
                    <a:pt x="4012" y="430"/>
                  </a:lnTo>
                  <a:lnTo>
                    <a:pt x="4003" y="426"/>
                  </a:lnTo>
                  <a:lnTo>
                    <a:pt x="3994" y="422"/>
                  </a:lnTo>
                  <a:lnTo>
                    <a:pt x="3985" y="419"/>
                  </a:lnTo>
                  <a:lnTo>
                    <a:pt x="3976" y="415"/>
                  </a:lnTo>
                  <a:lnTo>
                    <a:pt x="3958" y="411"/>
                  </a:lnTo>
                  <a:lnTo>
                    <a:pt x="3941" y="407"/>
                  </a:lnTo>
                  <a:lnTo>
                    <a:pt x="3924" y="404"/>
                  </a:lnTo>
                  <a:lnTo>
                    <a:pt x="3906" y="402"/>
                  </a:lnTo>
                  <a:lnTo>
                    <a:pt x="3889" y="400"/>
                  </a:lnTo>
                  <a:lnTo>
                    <a:pt x="3871" y="400"/>
                  </a:lnTo>
                  <a:lnTo>
                    <a:pt x="3853" y="400"/>
                  </a:lnTo>
                  <a:lnTo>
                    <a:pt x="3835" y="401"/>
                  </a:lnTo>
                  <a:lnTo>
                    <a:pt x="3818" y="402"/>
                  </a:lnTo>
                  <a:lnTo>
                    <a:pt x="3800" y="405"/>
                  </a:lnTo>
                  <a:lnTo>
                    <a:pt x="3783" y="408"/>
                  </a:lnTo>
                  <a:lnTo>
                    <a:pt x="3765" y="412"/>
                  </a:lnTo>
                  <a:lnTo>
                    <a:pt x="3748" y="417"/>
                  </a:lnTo>
                  <a:lnTo>
                    <a:pt x="3731" y="423"/>
                  </a:lnTo>
                  <a:lnTo>
                    <a:pt x="3714" y="428"/>
                  </a:lnTo>
                  <a:lnTo>
                    <a:pt x="3697" y="435"/>
                  </a:lnTo>
                  <a:lnTo>
                    <a:pt x="3681" y="443"/>
                  </a:lnTo>
                  <a:lnTo>
                    <a:pt x="3665" y="451"/>
                  </a:lnTo>
                  <a:lnTo>
                    <a:pt x="3648" y="460"/>
                  </a:lnTo>
                  <a:lnTo>
                    <a:pt x="3632" y="469"/>
                  </a:lnTo>
                  <a:lnTo>
                    <a:pt x="3617" y="480"/>
                  </a:lnTo>
                  <a:lnTo>
                    <a:pt x="3602" y="490"/>
                  </a:lnTo>
                  <a:lnTo>
                    <a:pt x="3587" y="502"/>
                  </a:lnTo>
                  <a:lnTo>
                    <a:pt x="3572" y="513"/>
                  </a:lnTo>
                  <a:lnTo>
                    <a:pt x="3558" y="526"/>
                  </a:lnTo>
                  <a:lnTo>
                    <a:pt x="3545" y="539"/>
                  </a:lnTo>
                  <a:lnTo>
                    <a:pt x="3532" y="553"/>
                  </a:lnTo>
                  <a:lnTo>
                    <a:pt x="3519" y="567"/>
                  </a:lnTo>
                  <a:lnTo>
                    <a:pt x="3507" y="582"/>
                  </a:lnTo>
                  <a:lnTo>
                    <a:pt x="3495" y="597"/>
                  </a:lnTo>
                  <a:lnTo>
                    <a:pt x="3484" y="613"/>
                  </a:lnTo>
                  <a:lnTo>
                    <a:pt x="3473" y="629"/>
                  </a:lnTo>
                  <a:lnTo>
                    <a:pt x="3475" y="608"/>
                  </a:lnTo>
                  <a:lnTo>
                    <a:pt x="3477" y="587"/>
                  </a:lnTo>
                  <a:lnTo>
                    <a:pt x="3478" y="567"/>
                  </a:lnTo>
                  <a:lnTo>
                    <a:pt x="3479" y="547"/>
                  </a:lnTo>
                  <a:lnTo>
                    <a:pt x="3478" y="527"/>
                  </a:lnTo>
                  <a:lnTo>
                    <a:pt x="3477" y="507"/>
                  </a:lnTo>
                  <a:lnTo>
                    <a:pt x="3475" y="489"/>
                  </a:lnTo>
                  <a:lnTo>
                    <a:pt x="3473" y="470"/>
                  </a:lnTo>
                  <a:lnTo>
                    <a:pt x="3470" y="451"/>
                  </a:lnTo>
                  <a:lnTo>
                    <a:pt x="3466" y="433"/>
                  </a:lnTo>
                  <a:lnTo>
                    <a:pt x="3462" y="415"/>
                  </a:lnTo>
                  <a:lnTo>
                    <a:pt x="3457" y="398"/>
                  </a:lnTo>
                  <a:lnTo>
                    <a:pt x="3452" y="381"/>
                  </a:lnTo>
                  <a:lnTo>
                    <a:pt x="3446" y="365"/>
                  </a:lnTo>
                  <a:lnTo>
                    <a:pt x="3439" y="349"/>
                  </a:lnTo>
                  <a:lnTo>
                    <a:pt x="3433" y="333"/>
                  </a:lnTo>
                  <a:lnTo>
                    <a:pt x="3425" y="317"/>
                  </a:lnTo>
                  <a:lnTo>
                    <a:pt x="3417" y="302"/>
                  </a:lnTo>
                  <a:lnTo>
                    <a:pt x="3409" y="288"/>
                  </a:lnTo>
                  <a:lnTo>
                    <a:pt x="3400" y="274"/>
                  </a:lnTo>
                  <a:lnTo>
                    <a:pt x="3391" y="260"/>
                  </a:lnTo>
                  <a:lnTo>
                    <a:pt x="3381" y="247"/>
                  </a:lnTo>
                  <a:lnTo>
                    <a:pt x="3371" y="234"/>
                  </a:lnTo>
                  <a:lnTo>
                    <a:pt x="3361" y="222"/>
                  </a:lnTo>
                  <a:lnTo>
                    <a:pt x="3350" y="210"/>
                  </a:lnTo>
                  <a:lnTo>
                    <a:pt x="3340" y="198"/>
                  </a:lnTo>
                  <a:lnTo>
                    <a:pt x="3329" y="188"/>
                  </a:lnTo>
                  <a:lnTo>
                    <a:pt x="3317" y="177"/>
                  </a:lnTo>
                  <a:lnTo>
                    <a:pt x="3305" y="168"/>
                  </a:lnTo>
                  <a:lnTo>
                    <a:pt x="3294" y="158"/>
                  </a:lnTo>
                  <a:lnTo>
                    <a:pt x="3282" y="149"/>
                  </a:lnTo>
                  <a:lnTo>
                    <a:pt x="3269" y="141"/>
                  </a:lnTo>
                  <a:lnTo>
                    <a:pt x="3241" y="124"/>
                  </a:lnTo>
                  <a:lnTo>
                    <a:pt x="3212" y="108"/>
                  </a:lnTo>
                  <a:lnTo>
                    <a:pt x="3181" y="93"/>
                  </a:lnTo>
                  <a:lnTo>
                    <a:pt x="3149" y="79"/>
                  </a:lnTo>
                  <a:lnTo>
                    <a:pt x="3116" y="67"/>
                  </a:lnTo>
                  <a:lnTo>
                    <a:pt x="3081" y="55"/>
                  </a:lnTo>
                  <a:lnTo>
                    <a:pt x="3045" y="45"/>
                  </a:lnTo>
                  <a:lnTo>
                    <a:pt x="3008" y="35"/>
                  </a:lnTo>
                  <a:lnTo>
                    <a:pt x="2971" y="27"/>
                  </a:lnTo>
                  <a:lnTo>
                    <a:pt x="2932" y="20"/>
                  </a:lnTo>
                  <a:lnTo>
                    <a:pt x="2893" y="14"/>
                  </a:lnTo>
                  <a:lnTo>
                    <a:pt x="2853" y="9"/>
                  </a:lnTo>
                  <a:lnTo>
                    <a:pt x="2812" y="5"/>
                  </a:lnTo>
                  <a:lnTo>
                    <a:pt x="2771" y="2"/>
                  </a:lnTo>
                  <a:lnTo>
                    <a:pt x="2729" y="1"/>
                  </a:lnTo>
                  <a:lnTo>
                    <a:pt x="2687" y="0"/>
                  </a:lnTo>
                  <a:lnTo>
                    <a:pt x="2645" y="1"/>
                  </a:lnTo>
                  <a:lnTo>
                    <a:pt x="2602" y="2"/>
                  </a:lnTo>
                  <a:lnTo>
                    <a:pt x="2559" y="5"/>
                  </a:lnTo>
                  <a:lnTo>
                    <a:pt x="2516" y="9"/>
                  </a:lnTo>
                  <a:lnTo>
                    <a:pt x="2474" y="14"/>
                  </a:lnTo>
                  <a:lnTo>
                    <a:pt x="2431" y="20"/>
                  </a:lnTo>
                  <a:lnTo>
                    <a:pt x="2389" y="27"/>
                  </a:lnTo>
                  <a:lnTo>
                    <a:pt x="2347" y="36"/>
                  </a:lnTo>
                  <a:lnTo>
                    <a:pt x="2306" y="45"/>
                  </a:lnTo>
                  <a:lnTo>
                    <a:pt x="2264" y="55"/>
                  </a:lnTo>
                  <a:lnTo>
                    <a:pt x="2224" y="67"/>
                  </a:lnTo>
                  <a:lnTo>
                    <a:pt x="2184" y="80"/>
                  </a:lnTo>
                  <a:lnTo>
                    <a:pt x="2145" y="94"/>
                  </a:lnTo>
                  <a:lnTo>
                    <a:pt x="2106" y="108"/>
                  </a:lnTo>
                  <a:lnTo>
                    <a:pt x="2070" y="124"/>
                  </a:lnTo>
                  <a:lnTo>
                    <a:pt x="2033" y="142"/>
                  </a:lnTo>
                  <a:close/>
                </a:path>
              </a:pathLst>
            </a:custGeom>
            <a:solidFill>
              <a:srgbClr val="FFFFFF"/>
            </a:solidFill>
            <a:ln w="9525">
              <a:noFill/>
              <a:round/>
              <a:headEnd/>
              <a:tailEnd/>
            </a:ln>
          </p:spPr>
          <p:txBody>
            <a:bodyPr/>
            <a:lstStyle/>
            <a:p>
              <a:pPr>
                <a:defRPr/>
              </a:pPr>
              <a:endParaRPr lang="zh-CN" altLang="en-US">
                <a:latin typeface="Arial" charset="0"/>
                <a:ea typeface="宋体" charset="-122"/>
              </a:endParaRPr>
            </a:p>
          </p:txBody>
        </p:sp>
        <p:sp>
          <p:nvSpPr>
            <p:cNvPr id="13" name="Freeform 11"/>
            <p:cNvSpPr>
              <a:spLocks/>
            </p:cNvSpPr>
            <p:nvPr userDrawn="1"/>
          </p:nvSpPr>
          <p:spPr bwMode="auto">
            <a:xfrm>
              <a:off x="-2234" y="-1969"/>
              <a:ext cx="1424" cy="1041"/>
            </a:xfrm>
            <a:custGeom>
              <a:avLst/>
              <a:gdLst>
                <a:gd name="T0" fmla="*/ 949 w 1424"/>
                <a:gd name="T1" fmla="*/ 1034 h 1039"/>
                <a:gd name="T2" fmla="*/ 1047 w 1424"/>
                <a:gd name="T3" fmla="*/ 1003 h 1039"/>
                <a:gd name="T4" fmla="*/ 1138 w 1424"/>
                <a:gd name="T5" fmla="*/ 956 h 1039"/>
                <a:gd name="T6" fmla="*/ 1221 w 1424"/>
                <a:gd name="T7" fmla="*/ 896 h 1039"/>
                <a:gd name="T8" fmla="*/ 1293 w 1424"/>
                <a:gd name="T9" fmla="*/ 825 h 1039"/>
                <a:gd name="T10" fmla="*/ 1351 w 1424"/>
                <a:gd name="T11" fmla="*/ 738 h 1039"/>
                <a:gd name="T12" fmla="*/ 1394 w 1424"/>
                <a:gd name="T13" fmla="*/ 649 h 1039"/>
                <a:gd name="T14" fmla="*/ 1418 w 1424"/>
                <a:gd name="T15" fmla="*/ 556 h 1039"/>
                <a:gd name="T16" fmla="*/ 1424 w 1424"/>
                <a:gd name="T17" fmla="*/ 452 h 1039"/>
                <a:gd name="T18" fmla="*/ 1412 w 1424"/>
                <a:gd name="T19" fmla="*/ 349 h 1039"/>
                <a:gd name="T20" fmla="*/ 1384 w 1424"/>
                <a:gd name="T21" fmla="*/ 248 h 1039"/>
                <a:gd name="T22" fmla="*/ 1340 w 1424"/>
                <a:gd name="T23" fmla="*/ 169 h 1039"/>
                <a:gd name="T24" fmla="*/ 1279 w 1424"/>
                <a:gd name="T25" fmla="*/ 112 h 1039"/>
                <a:gd name="T26" fmla="*/ 1203 w 1424"/>
                <a:gd name="T27" fmla="*/ 83 h 1039"/>
                <a:gd name="T28" fmla="*/ 1111 w 1424"/>
                <a:gd name="T29" fmla="*/ 88 h 1039"/>
                <a:gd name="T30" fmla="*/ 1003 w 1424"/>
                <a:gd name="T31" fmla="*/ 135 h 1039"/>
                <a:gd name="T32" fmla="*/ 936 w 1424"/>
                <a:gd name="T33" fmla="*/ 183 h 1039"/>
                <a:gd name="T34" fmla="*/ 891 w 1424"/>
                <a:gd name="T35" fmla="*/ 225 h 1039"/>
                <a:gd name="T36" fmla="*/ 820 w 1424"/>
                <a:gd name="T37" fmla="*/ 312 h 1039"/>
                <a:gd name="T38" fmla="*/ 769 w 1424"/>
                <a:gd name="T39" fmla="*/ 369 h 1039"/>
                <a:gd name="T40" fmla="*/ 725 w 1424"/>
                <a:gd name="T41" fmla="*/ 411 h 1039"/>
                <a:gd name="T42" fmla="*/ 675 w 1424"/>
                <a:gd name="T43" fmla="*/ 448 h 1039"/>
                <a:gd name="T44" fmla="*/ 616 w 1424"/>
                <a:gd name="T45" fmla="*/ 477 h 1039"/>
                <a:gd name="T46" fmla="*/ 554 w 1424"/>
                <a:gd name="T47" fmla="*/ 496 h 1039"/>
                <a:gd name="T48" fmla="*/ 493 w 1424"/>
                <a:gd name="T49" fmla="*/ 504 h 1039"/>
                <a:gd name="T50" fmla="*/ 434 w 1424"/>
                <a:gd name="T51" fmla="*/ 503 h 1039"/>
                <a:gd name="T52" fmla="*/ 376 w 1424"/>
                <a:gd name="T53" fmla="*/ 491 h 1039"/>
                <a:gd name="T54" fmla="*/ 324 w 1424"/>
                <a:gd name="T55" fmla="*/ 469 h 1039"/>
                <a:gd name="T56" fmla="*/ 277 w 1424"/>
                <a:gd name="T57" fmla="*/ 438 h 1039"/>
                <a:gd name="T58" fmla="*/ 235 w 1424"/>
                <a:gd name="T59" fmla="*/ 396 h 1039"/>
                <a:gd name="T60" fmla="*/ 202 w 1424"/>
                <a:gd name="T61" fmla="*/ 346 h 1039"/>
                <a:gd name="T62" fmla="*/ 184 w 1424"/>
                <a:gd name="T63" fmla="*/ 303 h 1039"/>
                <a:gd name="T64" fmla="*/ 172 w 1424"/>
                <a:gd name="T65" fmla="*/ 257 h 1039"/>
                <a:gd name="T66" fmla="*/ 164 w 1424"/>
                <a:gd name="T67" fmla="*/ 217 h 1039"/>
                <a:gd name="T68" fmla="*/ 158 w 1424"/>
                <a:gd name="T69" fmla="*/ 146 h 1039"/>
                <a:gd name="T70" fmla="*/ 163 w 1424"/>
                <a:gd name="T71" fmla="*/ 63 h 1039"/>
                <a:gd name="T72" fmla="*/ 164 w 1424"/>
                <a:gd name="T73" fmla="*/ 10 h 1039"/>
                <a:gd name="T74" fmla="*/ 128 w 1424"/>
                <a:gd name="T75" fmla="*/ 51 h 1039"/>
                <a:gd name="T76" fmla="*/ 96 w 1424"/>
                <a:gd name="T77" fmla="*/ 97 h 1039"/>
                <a:gd name="T78" fmla="*/ 67 w 1424"/>
                <a:gd name="T79" fmla="*/ 145 h 1039"/>
                <a:gd name="T80" fmla="*/ 42 w 1424"/>
                <a:gd name="T81" fmla="*/ 198 h 1039"/>
                <a:gd name="T82" fmla="*/ 23 w 1424"/>
                <a:gd name="T83" fmla="*/ 255 h 1039"/>
                <a:gd name="T84" fmla="*/ 9 w 1424"/>
                <a:gd name="T85" fmla="*/ 323 h 1039"/>
                <a:gd name="T86" fmla="*/ 1 w 1424"/>
                <a:gd name="T87" fmla="*/ 388 h 1039"/>
                <a:gd name="T88" fmla="*/ 2 w 1424"/>
                <a:gd name="T89" fmla="*/ 604 h 1039"/>
                <a:gd name="T90" fmla="*/ 37 w 1424"/>
                <a:gd name="T91" fmla="*/ 665 h 1039"/>
                <a:gd name="T92" fmla="*/ 77 w 1424"/>
                <a:gd name="T93" fmla="*/ 723 h 1039"/>
                <a:gd name="T94" fmla="*/ 124 w 1424"/>
                <a:gd name="T95" fmla="*/ 779 h 1039"/>
                <a:gd name="T96" fmla="*/ 176 w 1424"/>
                <a:gd name="T97" fmla="*/ 838 h 1039"/>
                <a:gd name="T98" fmla="*/ 247 w 1424"/>
                <a:gd name="T99" fmla="*/ 896 h 1039"/>
                <a:gd name="T100" fmla="*/ 326 w 1424"/>
                <a:gd name="T101" fmla="*/ 945 h 1039"/>
                <a:gd name="T102" fmla="*/ 410 w 1424"/>
                <a:gd name="T103" fmla="*/ 984 h 1039"/>
                <a:gd name="T104" fmla="*/ 499 w 1424"/>
                <a:gd name="T105" fmla="*/ 1015 h 1039"/>
                <a:gd name="T106" fmla="*/ 591 w 1424"/>
                <a:gd name="T107" fmla="*/ 1036 h 1039"/>
                <a:gd name="T108" fmla="*/ 685 w 1424"/>
                <a:gd name="T109" fmla="*/ 1049 h 1039"/>
                <a:gd name="T110" fmla="*/ 779 w 1424"/>
                <a:gd name="T111" fmla="*/ 1053 h 1039"/>
                <a:gd name="T112" fmla="*/ 872 w 1424"/>
                <a:gd name="T113" fmla="*/ 1047 h 10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24" h="1039">
                  <a:moveTo>
                    <a:pt x="872" y="1033"/>
                  </a:moveTo>
                  <a:lnTo>
                    <a:pt x="898" y="1030"/>
                  </a:lnTo>
                  <a:lnTo>
                    <a:pt x="923" y="1026"/>
                  </a:lnTo>
                  <a:lnTo>
                    <a:pt x="949" y="1020"/>
                  </a:lnTo>
                  <a:lnTo>
                    <a:pt x="974" y="1014"/>
                  </a:lnTo>
                  <a:lnTo>
                    <a:pt x="998" y="1006"/>
                  </a:lnTo>
                  <a:lnTo>
                    <a:pt x="1023" y="998"/>
                  </a:lnTo>
                  <a:lnTo>
                    <a:pt x="1047" y="989"/>
                  </a:lnTo>
                  <a:lnTo>
                    <a:pt x="1070" y="978"/>
                  </a:lnTo>
                  <a:lnTo>
                    <a:pt x="1094" y="967"/>
                  </a:lnTo>
                  <a:lnTo>
                    <a:pt x="1116" y="955"/>
                  </a:lnTo>
                  <a:lnTo>
                    <a:pt x="1138" y="942"/>
                  </a:lnTo>
                  <a:lnTo>
                    <a:pt x="1160" y="928"/>
                  </a:lnTo>
                  <a:lnTo>
                    <a:pt x="1181" y="914"/>
                  </a:lnTo>
                  <a:lnTo>
                    <a:pt x="1201" y="898"/>
                  </a:lnTo>
                  <a:lnTo>
                    <a:pt x="1221" y="882"/>
                  </a:lnTo>
                  <a:lnTo>
                    <a:pt x="1240" y="865"/>
                  </a:lnTo>
                  <a:lnTo>
                    <a:pt x="1259" y="848"/>
                  </a:lnTo>
                  <a:lnTo>
                    <a:pt x="1276" y="830"/>
                  </a:lnTo>
                  <a:lnTo>
                    <a:pt x="1293" y="811"/>
                  </a:lnTo>
                  <a:lnTo>
                    <a:pt x="1309" y="792"/>
                  </a:lnTo>
                  <a:lnTo>
                    <a:pt x="1324" y="772"/>
                  </a:lnTo>
                  <a:lnTo>
                    <a:pt x="1338" y="752"/>
                  </a:lnTo>
                  <a:lnTo>
                    <a:pt x="1351" y="731"/>
                  </a:lnTo>
                  <a:lnTo>
                    <a:pt x="1363" y="709"/>
                  </a:lnTo>
                  <a:lnTo>
                    <a:pt x="1374" y="688"/>
                  </a:lnTo>
                  <a:lnTo>
                    <a:pt x="1384" y="665"/>
                  </a:lnTo>
                  <a:lnTo>
                    <a:pt x="1394" y="642"/>
                  </a:lnTo>
                  <a:lnTo>
                    <a:pt x="1402" y="619"/>
                  </a:lnTo>
                  <a:lnTo>
                    <a:pt x="1408" y="596"/>
                  </a:lnTo>
                  <a:lnTo>
                    <a:pt x="1414" y="572"/>
                  </a:lnTo>
                  <a:lnTo>
                    <a:pt x="1418" y="549"/>
                  </a:lnTo>
                  <a:lnTo>
                    <a:pt x="1421" y="524"/>
                  </a:lnTo>
                  <a:lnTo>
                    <a:pt x="1423" y="498"/>
                  </a:lnTo>
                  <a:lnTo>
                    <a:pt x="1424" y="472"/>
                  </a:lnTo>
                  <a:lnTo>
                    <a:pt x="1424" y="445"/>
                  </a:lnTo>
                  <a:lnTo>
                    <a:pt x="1422" y="419"/>
                  </a:lnTo>
                  <a:lnTo>
                    <a:pt x="1420" y="393"/>
                  </a:lnTo>
                  <a:lnTo>
                    <a:pt x="1417" y="367"/>
                  </a:lnTo>
                  <a:lnTo>
                    <a:pt x="1412" y="342"/>
                  </a:lnTo>
                  <a:lnTo>
                    <a:pt x="1407" y="318"/>
                  </a:lnTo>
                  <a:lnTo>
                    <a:pt x="1401" y="294"/>
                  </a:lnTo>
                  <a:lnTo>
                    <a:pt x="1393" y="271"/>
                  </a:lnTo>
                  <a:lnTo>
                    <a:pt x="1384" y="248"/>
                  </a:lnTo>
                  <a:lnTo>
                    <a:pt x="1375" y="227"/>
                  </a:lnTo>
                  <a:lnTo>
                    <a:pt x="1364" y="206"/>
                  </a:lnTo>
                  <a:lnTo>
                    <a:pt x="1353" y="187"/>
                  </a:lnTo>
                  <a:lnTo>
                    <a:pt x="1340" y="169"/>
                  </a:lnTo>
                  <a:lnTo>
                    <a:pt x="1326" y="153"/>
                  </a:lnTo>
                  <a:lnTo>
                    <a:pt x="1312" y="137"/>
                  </a:lnTo>
                  <a:lnTo>
                    <a:pt x="1296" y="124"/>
                  </a:lnTo>
                  <a:lnTo>
                    <a:pt x="1279" y="112"/>
                  </a:lnTo>
                  <a:lnTo>
                    <a:pt x="1262" y="102"/>
                  </a:lnTo>
                  <a:lnTo>
                    <a:pt x="1243" y="93"/>
                  </a:lnTo>
                  <a:lnTo>
                    <a:pt x="1224" y="87"/>
                  </a:lnTo>
                  <a:lnTo>
                    <a:pt x="1203" y="83"/>
                  </a:lnTo>
                  <a:lnTo>
                    <a:pt x="1181" y="80"/>
                  </a:lnTo>
                  <a:lnTo>
                    <a:pt x="1159" y="81"/>
                  </a:lnTo>
                  <a:lnTo>
                    <a:pt x="1135" y="83"/>
                  </a:lnTo>
                  <a:lnTo>
                    <a:pt x="1111" y="88"/>
                  </a:lnTo>
                  <a:lnTo>
                    <a:pt x="1085" y="96"/>
                  </a:lnTo>
                  <a:lnTo>
                    <a:pt x="1059" y="106"/>
                  </a:lnTo>
                  <a:lnTo>
                    <a:pt x="1032" y="119"/>
                  </a:lnTo>
                  <a:lnTo>
                    <a:pt x="1003" y="135"/>
                  </a:lnTo>
                  <a:lnTo>
                    <a:pt x="974" y="154"/>
                  </a:lnTo>
                  <a:lnTo>
                    <a:pt x="961" y="163"/>
                  </a:lnTo>
                  <a:lnTo>
                    <a:pt x="948" y="172"/>
                  </a:lnTo>
                  <a:lnTo>
                    <a:pt x="936" y="183"/>
                  </a:lnTo>
                  <a:lnTo>
                    <a:pt x="924" y="193"/>
                  </a:lnTo>
                  <a:lnTo>
                    <a:pt x="913" y="203"/>
                  </a:lnTo>
                  <a:lnTo>
                    <a:pt x="902" y="214"/>
                  </a:lnTo>
                  <a:lnTo>
                    <a:pt x="891" y="225"/>
                  </a:lnTo>
                  <a:lnTo>
                    <a:pt x="880" y="237"/>
                  </a:lnTo>
                  <a:lnTo>
                    <a:pt x="860" y="259"/>
                  </a:lnTo>
                  <a:lnTo>
                    <a:pt x="840" y="282"/>
                  </a:lnTo>
                  <a:lnTo>
                    <a:pt x="820" y="305"/>
                  </a:lnTo>
                  <a:lnTo>
                    <a:pt x="800" y="328"/>
                  </a:lnTo>
                  <a:lnTo>
                    <a:pt x="790" y="340"/>
                  </a:lnTo>
                  <a:lnTo>
                    <a:pt x="780" y="351"/>
                  </a:lnTo>
                  <a:lnTo>
                    <a:pt x="769" y="362"/>
                  </a:lnTo>
                  <a:lnTo>
                    <a:pt x="759" y="373"/>
                  </a:lnTo>
                  <a:lnTo>
                    <a:pt x="748" y="383"/>
                  </a:lnTo>
                  <a:lnTo>
                    <a:pt x="736" y="393"/>
                  </a:lnTo>
                  <a:lnTo>
                    <a:pt x="725" y="404"/>
                  </a:lnTo>
                  <a:lnTo>
                    <a:pt x="713" y="413"/>
                  </a:lnTo>
                  <a:lnTo>
                    <a:pt x="701" y="423"/>
                  </a:lnTo>
                  <a:lnTo>
                    <a:pt x="688" y="432"/>
                  </a:lnTo>
                  <a:lnTo>
                    <a:pt x="675" y="441"/>
                  </a:lnTo>
                  <a:lnTo>
                    <a:pt x="662" y="449"/>
                  </a:lnTo>
                  <a:lnTo>
                    <a:pt x="647" y="456"/>
                  </a:lnTo>
                  <a:lnTo>
                    <a:pt x="632" y="463"/>
                  </a:lnTo>
                  <a:lnTo>
                    <a:pt x="616" y="470"/>
                  </a:lnTo>
                  <a:lnTo>
                    <a:pt x="601" y="476"/>
                  </a:lnTo>
                  <a:lnTo>
                    <a:pt x="585" y="481"/>
                  </a:lnTo>
                  <a:lnTo>
                    <a:pt x="569" y="485"/>
                  </a:lnTo>
                  <a:lnTo>
                    <a:pt x="554" y="489"/>
                  </a:lnTo>
                  <a:lnTo>
                    <a:pt x="539" y="492"/>
                  </a:lnTo>
                  <a:lnTo>
                    <a:pt x="523" y="494"/>
                  </a:lnTo>
                  <a:lnTo>
                    <a:pt x="508" y="496"/>
                  </a:lnTo>
                  <a:lnTo>
                    <a:pt x="493" y="497"/>
                  </a:lnTo>
                  <a:lnTo>
                    <a:pt x="478" y="498"/>
                  </a:lnTo>
                  <a:lnTo>
                    <a:pt x="463" y="497"/>
                  </a:lnTo>
                  <a:lnTo>
                    <a:pt x="448" y="497"/>
                  </a:lnTo>
                  <a:lnTo>
                    <a:pt x="434" y="496"/>
                  </a:lnTo>
                  <a:lnTo>
                    <a:pt x="419" y="493"/>
                  </a:lnTo>
                  <a:lnTo>
                    <a:pt x="404" y="491"/>
                  </a:lnTo>
                  <a:lnTo>
                    <a:pt x="390" y="488"/>
                  </a:lnTo>
                  <a:lnTo>
                    <a:pt x="376" y="484"/>
                  </a:lnTo>
                  <a:lnTo>
                    <a:pt x="363" y="479"/>
                  </a:lnTo>
                  <a:lnTo>
                    <a:pt x="350" y="474"/>
                  </a:lnTo>
                  <a:lnTo>
                    <a:pt x="337" y="468"/>
                  </a:lnTo>
                  <a:lnTo>
                    <a:pt x="324" y="462"/>
                  </a:lnTo>
                  <a:lnTo>
                    <a:pt x="312" y="455"/>
                  </a:lnTo>
                  <a:lnTo>
                    <a:pt x="299" y="448"/>
                  </a:lnTo>
                  <a:lnTo>
                    <a:pt x="288" y="439"/>
                  </a:lnTo>
                  <a:lnTo>
                    <a:pt x="277" y="431"/>
                  </a:lnTo>
                  <a:lnTo>
                    <a:pt x="266" y="421"/>
                  </a:lnTo>
                  <a:lnTo>
                    <a:pt x="255" y="411"/>
                  </a:lnTo>
                  <a:lnTo>
                    <a:pt x="245" y="401"/>
                  </a:lnTo>
                  <a:lnTo>
                    <a:pt x="235" y="389"/>
                  </a:lnTo>
                  <a:lnTo>
                    <a:pt x="227" y="378"/>
                  </a:lnTo>
                  <a:lnTo>
                    <a:pt x="218" y="365"/>
                  </a:lnTo>
                  <a:lnTo>
                    <a:pt x="210" y="352"/>
                  </a:lnTo>
                  <a:lnTo>
                    <a:pt x="202" y="339"/>
                  </a:lnTo>
                  <a:lnTo>
                    <a:pt x="196" y="324"/>
                  </a:lnTo>
                  <a:lnTo>
                    <a:pt x="191" y="315"/>
                  </a:lnTo>
                  <a:lnTo>
                    <a:pt x="187" y="306"/>
                  </a:lnTo>
                  <a:lnTo>
                    <a:pt x="184" y="296"/>
                  </a:lnTo>
                  <a:lnTo>
                    <a:pt x="181" y="286"/>
                  </a:lnTo>
                  <a:lnTo>
                    <a:pt x="177" y="277"/>
                  </a:lnTo>
                  <a:lnTo>
                    <a:pt x="174" y="267"/>
                  </a:lnTo>
                  <a:lnTo>
                    <a:pt x="172" y="257"/>
                  </a:lnTo>
                  <a:lnTo>
                    <a:pt x="170" y="247"/>
                  </a:lnTo>
                  <a:lnTo>
                    <a:pt x="167" y="237"/>
                  </a:lnTo>
                  <a:lnTo>
                    <a:pt x="165" y="228"/>
                  </a:lnTo>
                  <a:lnTo>
                    <a:pt x="164" y="217"/>
                  </a:lnTo>
                  <a:lnTo>
                    <a:pt x="162" y="207"/>
                  </a:lnTo>
                  <a:lnTo>
                    <a:pt x="160" y="187"/>
                  </a:lnTo>
                  <a:lnTo>
                    <a:pt x="159" y="167"/>
                  </a:lnTo>
                  <a:lnTo>
                    <a:pt x="158" y="146"/>
                  </a:lnTo>
                  <a:lnTo>
                    <a:pt x="158" y="125"/>
                  </a:lnTo>
                  <a:lnTo>
                    <a:pt x="159" y="104"/>
                  </a:lnTo>
                  <a:lnTo>
                    <a:pt x="160" y="83"/>
                  </a:lnTo>
                  <a:lnTo>
                    <a:pt x="163" y="63"/>
                  </a:lnTo>
                  <a:lnTo>
                    <a:pt x="166" y="41"/>
                  </a:lnTo>
                  <a:lnTo>
                    <a:pt x="170" y="20"/>
                  </a:lnTo>
                  <a:lnTo>
                    <a:pt x="173" y="0"/>
                  </a:lnTo>
                  <a:lnTo>
                    <a:pt x="164" y="10"/>
                  </a:lnTo>
                  <a:lnTo>
                    <a:pt x="155" y="19"/>
                  </a:lnTo>
                  <a:lnTo>
                    <a:pt x="146" y="30"/>
                  </a:lnTo>
                  <a:lnTo>
                    <a:pt x="137" y="41"/>
                  </a:lnTo>
                  <a:lnTo>
                    <a:pt x="128" y="51"/>
                  </a:lnTo>
                  <a:lnTo>
                    <a:pt x="120" y="62"/>
                  </a:lnTo>
                  <a:lnTo>
                    <a:pt x="112" y="73"/>
                  </a:lnTo>
                  <a:lnTo>
                    <a:pt x="103" y="85"/>
                  </a:lnTo>
                  <a:lnTo>
                    <a:pt x="96" y="97"/>
                  </a:lnTo>
                  <a:lnTo>
                    <a:pt x="88" y="108"/>
                  </a:lnTo>
                  <a:lnTo>
                    <a:pt x="81" y="120"/>
                  </a:lnTo>
                  <a:lnTo>
                    <a:pt x="74" y="133"/>
                  </a:lnTo>
                  <a:lnTo>
                    <a:pt x="67" y="145"/>
                  </a:lnTo>
                  <a:lnTo>
                    <a:pt x="60" y="158"/>
                  </a:lnTo>
                  <a:lnTo>
                    <a:pt x="54" y="171"/>
                  </a:lnTo>
                  <a:lnTo>
                    <a:pt x="48" y="184"/>
                  </a:lnTo>
                  <a:lnTo>
                    <a:pt x="42" y="198"/>
                  </a:lnTo>
                  <a:lnTo>
                    <a:pt x="37" y="212"/>
                  </a:lnTo>
                  <a:lnTo>
                    <a:pt x="32" y="226"/>
                  </a:lnTo>
                  <a:lnTo>
                    <a:pt x="27" y="240"/>
                  </a:lnTo>
                  <a:lnTo>
                    <a:pt x="23" y="255"/>
                  </a:lnTo>
                  <a:lnTo>
                    <a:pt x="18" y="270"/>
                  </a:lnTo>
                  <a:lnTo>
                    <a:pt x="15" y="285"/>
                  </a:lnTo>
                  <a:lnTo>
                    <a:pt x="12" y="300"/>
                  </a:lnTo>
                  <a:lnTo>
                    <a:pt x="9" y="316"/>
                  </a:lnTo>
                  <a:lnTo>
                    <a:pt x="6" y="332"/>
                  </a:lnTo>
                  <a:lnTo>
                    <a:pt x="4" y="348"/>
                  </a:lnTo>
                  <a:lnTo>
                    <a:pt x="3" y="364"/>
                  </a:lnTo>
                  <a:lnTo>
                    <a:pt x="1" y="381"/>
                  </a:lnTo>
                  <a:lnTo>
                    <a:pt x="0" y="398"/>
                  </a:lnTo>
                  <a:lnTo>
                    <a:pt x="0" y="415"/>
                  </a:lnTo>
                  <a:lnTo>
                    <a:pt x="0" y="432"/>
                  </a:lnTo>
                  <a:lnTo>
                    <a:pt x="2" y="597"/>
                  </a:lnTo>
                  <a:lnTo>
                    <a:pt x="10" y="613"/>
                  </a:lnTo>
                  <a:lnTo>
                    <a:pt x="18" y="628"/>
                  </a:lnTo>
                  <a:lnTo>
                    <a:pt x="28" y="643"/>
                  </a:lnTo>
                  <a:lnTo>
                    <a:pt x="37" y="658"/>
                  </a:lnTo>
                  <a:lnTo>
                    <a:pt x="46" y="673"/>
                  </a:lnTo>
                  <a:lnTo>
                    <a:pt x="56" y="687"/>
                  </a:lnTo>
                  <a:lnTo>
                    <a:pt x="67" y="702"/>
                  </a:lnTo>
                  <a:lnTo>
                    <a:pt x="77" y="716"/>
                  </a:lnTo>
                  <a:lnTo>
                    <a:pt x="88" y="730"/>
                  </a:lnTo>
                  <a:lnTo>
                    <a:pt x="100" y="744"/>
                  </a:lnTo>
                  <a:lnTo>
                    <a:pt x="112" y="758"/>
                  </a:lnTo>
                  <a:lnTo>
                    <a:pt x="124" y="772"/>
                  </a:lnTo>
                  <a:lnTo>
                    <a:pt x="136" y="785"/>
                  </a:lnTo>
                  <a:lnTo>
                    <a:pt x="149" y="798"/>
                  </a:lnTo>
                  <a:lnTo>
                    <a:pt x="162" y="812"/>
                  </a:lnTo>
                  <a:lnTo>
                    <a:pt x="176" y="824"/>
                  </a:lnTo>
                  <a:lnTo>
                    <a:pt x="193" y="840"/>
                  </a:lnTo>
                  <a:lnTo>
                    <a:pt x="211" y="854"/>
                  </a:lnTo>
                  <a:lnTo>
                    <a:pt x="229" y="868"/>
                  </a:lnTo>
                  <a:lnTo>
                    <a:pt x="247" y="882"/>
                  </a:lnTo>
                  <a:lnTo>
                    <a:pt x="266" y="895"/>
                  </a:lnTo>
                  <a:lnTo>
                    <a:pt x="285" y="907"/>
                  </a:lnTo>
                  <a:lnTo>
                    <a:pt x="305" y="919"/>
                  </a:lnTo>
                  <a:lnTo>
                    <a:pt x="326" y="931"/>
                  </a:lnTo>
                  <a:lnTo>
                    <a:pt x="346" y="941"/>
                  </a:lnTo>
                  <a:lnTo>
                    <a:pt x="367" y="951"/>
                  </a:lnTo>
                  <a:lnTo>
                    <a:pt x="388" y="961"/>
                  </a:lnTo>
                  <a:lnTo>
                    <a:pt x="410" y="970"/>
                  </a:lnTo>
                  <a:lnTo>
                    <a:pt x="432" y="979"/>
                  </a:lnTo>
                  <a:lnTo>
                    <a:pt x="454" y="986"/>
                  </a:lnTo>
                  <a:lnTo>
                    <a:pt x="476" y="994"/>
                  </a:lnTo>
                  <a:lnTo>
                    <a:pt x="499" y="1001"/>
                  </a:lnTo>
                  <a:lnTo>
                    <a:pt x="522" y="1007"/>
                  </a:lnTo>
                  <a:lnTo>
                    <a:pt x="544" y="1012"/>
                  </a:lnTo>
                  <a:lnTo>
                    <a:pt x="568" y="1018"/>
                  </a:lnTo>
                  <a:lnTo>
                    <a:pt x="591" y="1022"/>
                  </a:lnTo>
                  <a:lnTo>
                    <a:pt x="615" y="1026"/>
                  </a:lnTo>
                  <a:lnTo>
                    <a:pt x="638" y="1030"/>
                  </a:lnTo>
                  <a:lnTo>
                    <a:pt x="662" y="1032"/>
                  </a:lnTo>
                  <a:lnTo>
                    <a:pt x="685" y="1035"/>
                  </a:lnTo>
                  <a:lnTo>
                    <a:pt x="709" y="1037"/>
                  </a:lnTo>
                  <a:lnTo>
                    <a:pt x="732" y="1038"/>
                  </a:lnTo>
                  <a:lnTo>
                    <a:pt x="756" y="1039"/>
                  </a:lnTo>
                  <a:lnTo>
                    <a:pt x="779" y="1039"/>
                  </a:lnTo>
                  <a:lnTo>
                    <a:pt x="803" y="1038"/>
                  </a:lnTo>
                  <a:lnTo>
                    <a:pt x="826" y="1037"/>
                  </a:lnTo>
                  <a:lnTo>
                    <a:pt x="849" y="1036"/>
                  </a:lnTo>
                  <a:lnTo>
                    <a:pt x="872" y="1033"/>
                  </a:lnTo>
                  <a:close/>
                </a:path>
              </a:pathLst>
            </a:custGeom>
            <a:solidFill>
              <a:srgbClr val="91C5E9"/>
            </a:solidFill>
            <a:ln w="9525">
              <a:noFill/>
              <a:round/>
              <a:headEnd/>
              <a:tailEnd/>
            </a:ln>
          </p:spPr>
          <p:txBody>
            <a:bodyPr/>
            <a:lstStyle/>
            <a:p>
              <a:pPr>
                <a:defRPr/>
              </a:pPr>
              <a:endParaRPr lang="zh-CN" altLang="en-US">
                <a:latin typeface="Arial" charset="0"/>
                <a:ea typeface="宋体" charset="-122"/>
              </a:endParaRPr>
            </a:p>
          </p:txBody>
        </p:sp>
        <p:sp>
          <p:nvSpPr>
            <p:cNvPr id="14" name="Freeform 12"/>
            <p:cNvSpPr>
              <a:spLocks/>
            </p:cNvSpPr>
            <p:nvPr userDrawn="1"/>
          </p:nvSpPr>
          <p:spPr bwMode="auto">
            <a:xfrm>
              <a:off x="-3848" y="-1588"/>
              <a:ext cx="5949" cy="2408"/>
            </a:xfrm>
            <a:custGeom>
              <a:avLst/>
              <a:gdLst>
                <a:gd name="T0" fmla="*/ 5760 w 5948"/>
                <a:gd name="T1" fmla="*/ 981 h 2411"/>
                <a:gd name="T2" fmla="*/ 5522 w 5948"/>
                <a:gd name="T3" fmla="*/ 918 h 2411"/>
                <a:gd name="T4" fmla="*/ 5359 w 5948"/>
                <a:gd name="T5" fmla="*/ 661 h 2411"/>
                <a:gd name="T6" fmla="*/ 5405 w 5948"/>
                <a:gd name="T7" fmla="*/ 353 h 2411"/>
                <a:gd name="T8" fmla="*/ 5279 w 5948"/>
                <a:gd name="T9" fmla="*/ 104 h 2411"/>
                <a:gd name="T10" fmla="*/ 5154 w 5948"/>
                <a:gd name="T11" fmla="*/ 42 h 2411"/>
                <a:gd name="T12" fmla="*/ 5220 w 5948"/>
                <a:gd name="T13" fmla="*/ 234 h 2411"/>
                <a:gd name="T14" fmla="*/ 5239 w 5948"/>
                <a:gd name="T15" fmla="*/ 406 h 2411"/>
                <a:gd name="T16" fmla="*/ 5179 w 5948"/>
                <a:gd name="T17" fmla="*/ 663 h 2411"/>
                <a:gd name="T18" fmla="*/ 4987 w 5948"/>
                <a:gd name="T19" fmla="*/ 953 h 2411"/>
                <a:gd name="T20" fmla="*/ 4888 w 5948"/>
                <a:gd name="T21" fmla="*/ 1019 h 2411"/>
                <a:gd name="T22" fmla="*/ 5077 w 5948"/>
                <a:gd name="T23" fmla="*/ 1188 h 2411"/>
                <a:gd name="T24" fmla="*/ 5121 w 5948"/>
                <a:gd name="T25" fmla="*/ 1423 h 2411"/>
                <a:gd name="T26" fmla="*/ 5016 w 5948"/>
                <a:gd name="T27" fmla="*/ 1637 h 2411"/>
                <a:gd name="T28" fmla="*/ 4816 w 5948"/>
                <a:gd name="T29" fmla="*/ 1779 h 2411"/>
                <a:gd name="T30" fmla="*/ 4550 w 5948"/>
                <a:gd name="T31" fmla="*/ 1758 h 2411"/>
                <a:gd name="T32" fmla="*/ 4316 w 5948"/>
                <a:gd name="T33" fmla="*/ 1605 h 2411"/>
                <a:gd name="T34" fmla="*/ 4270 w 5948"/>
                <a:gd name="T35" fmla="*/ 1386 h 2411"/>
                <a:gd name="T36" fmla="*/ 4105 w 5948"/>
                <a:gd name="T37" fmla="*/ 1587 h 2411"/>
                <a:gd name="T38" fmla="*/ 3863 w 5948"/>
                <a:gd name="T39" fmla="*/ 1738 h 2411"/>
                <a:gd name="T40" fmla="*/ 3588 w 5948"/>
                <a:gd name="T41" fmla="*/ 1806 h 2411"/>
                <a:gd name="T42" fmla="*/ 3236 w 5948"/>
                <a:gd name="T43" fmla="*/ 1772 h 2411"/>
                <a:gd name="T44" fmla="*/ 2992 w 5948"/>
                <a:gd name="T45" fmla="*/ 1669 h 2411"/>
                <a:gd name="T46" fmla="*/ 2837 w 5948"/>
                <a:gd name="T47" fmla="*/ 1824 h 2411"/>
                <a:gd name="T48" fmla="*/ 2633 w 5948"/>
                <a:gd name="T49" fmla="*/ 1882 h 2411"/>
                <a:gd name="T50" fmla="*/ 2407 w 5948"/>
                <a:gd name="T51" fmla="*/ 1848 h 2411"/>
                <a:gd name="T52" fmla="*/ 2235 w 5948"/>
                <a:gd name="T53" fmla="*/ 1720 h 2411"/>
                <a:gd name="T54" fmla="*/ 2125 w 5948"/>
                <a:gd name="T55" fmla="*/ 1621 h 2411"/>
                <a:gd name="T56" fmla="*/ 1781 w 5948"/>
                <a:gd name="T57" fmla="*/ 1674 h 2411"/>
                <a:gd name="T58" fmla="*/ 1524 w 5948"/>
                <a:gd name="T59" fmla="*/ 1477 h 2411"/>
                <a:gd name="T60" fmla="*/ 1375 w 5948"/>
                <a:gd name="T61" fmla="*/ 1697 h 2411"/>
                <a:gd name="T62" fmla="*/ 947 w 5948"/>
                <a:gd name="T63" fmla="*/ 1814 h 2411"/>
                <a:gd name="T64" fmla="*/ 542 w 5948"/>
                <a:gd name="T65" fmla="*/ 1687 h 2411"/>
                <a:gd name="T66" fmla="*/ 301 w 5948"/>
                <a:gd name="T67" fmla="*/ 1449 h 2411"/>
                <a:gd name="T68" fmla="*/ 186 w 5948"/>
                <a:gd name="T69" fmla="*/ 1142 h 2411"/>
                <a:gd name="T70" fmla="*/ 182 w 5948"/>
                <a:gd name="T71" fmla="*/ 927 h 2411"/>
                <a:gd name="T72" fmla="*/ 223 w 5948"/>
                <a:gd name="T73" fmla="*/ 712 h 2411"/>
                <a:gd name="T74" fmla="*/ 210 w 5948"/>
                <a:gd name="T75" fmla="*/ 639 h 2411"/>
                <a:gd name="T76" fmla="*/ 63 w 5948"/>
                <a:gd name="T77" fmla="*/ 865 h 2411"/>
                <a:gd name="T78" fmla="*/ 6 w 5948"/>
                <a:gd name="T79" fmla="*/ 1099 h 2411"/>
                <a:gd name="T80" fmla="*/ 7 w 5948"/>
                <a:gd name="T81" fmla="*/ 1292 h 2411"/>
                <a:gd name="T82" fmla="*/ 64 w 5948"/>
                <a:gd name="T83" fmla="*/ 1478 h 2411"/>
                <a:gd name="T84" fmla="*/ 216 w 5948"/>
                <a:gd name="T85" fmla="*/ 1688 h 2411"/>
                <a:gd name="T86" fmla="*/ 602 w 5948"/>
                <a:gd name="T87" fmla="*/ 1908 h 2411"/>
                <a:gd name="T88" fmla="*/ 1122 w 5948"/>
                <a:gd name="T89" fmla="*/ 1981 h 2411"/>
                <a:gd name="T90" fmla="*/ 1453 w 5948"/>
                <a:gd name="T91" fmla="*/ 1947 h 2411"/>
                <a:gd name="T92" fmla="*/ 1679 w 5948"/>
                <a:gd name="T93" fmla="*/ 1946 h 2411"/>
                <a:gd name="T94" fmla="*/ 1773 w 5948"/>
                <a:gd name="T95" fmla="*/ 1992 h 2411"/>
                <a:gd name="T96" fmla="*/ 1968 w 5948"/>
                <a:gd name="T97" fmla="*/ 2231 h 2411"/>
                <a:gd name="T98" fmla="*/ 2359 w 5948"/>
                <a:gd name="T99" fmla="*/ 2384 h 2411"/>
                <a:gd name="T100" fmla="*/ 2730 w 5948"/>
                <a:gd name="T101" fmla="*/ 2364 h 2411"/>
                <a:gd name="T102" fmla="*/ 2949 w 5948"/>
                <a:gd name="T103" fmla="*/ 2298 h 2411"/>
                <a:gd name="T104" fmla="*/ 3181 w 5948"/>
                <a:gd name="T105" fmla="*/ 2166 h 2411"/>
                <a:gd name="T106" fmla="*/ 3551 w 5948"/>
                <a:gd name="T107" fmla="*/ 2088 h 2411"/>
                <a:gd name="T108" fmla="*/ 4021 w 5948"/>
                <a:gd name="T109" fmla="*/ 2276 h 2411"/>
                <a:gd name="T110" fmla="*/ 4496 w 5948"/>
                <a:gd name="T111" fmla="*/ 2317 h 2411"/>
                <a:gd name="T112" fmla="*/ 4969 w 5948"/>
                <a:gd name="T113" fmla="*/ 2192 h 2411"/>
                <a:gd name="T114" fmla="*/ 5390 w 5948"/>
                <a:gd name="T115" fmla="*/ 1921 h 2411"/>
                <a:gd name="T116" fmla="*/ 5633 w 5948"/>
                <a:gd name="T117" fmla="*/ 1596 h 2411"/>
                <a:gd name="T118" fmla="*/ 5754 w 5948"/>
                <a:gd name="T119" fmla="*/ 1582 h 2411"/>
                <a:gd name="T120" fmla="*/ 5862 w 5948"/>
                <a:gd name="T121" fmla="*/ 1523 h 2411"/>
                <a:gd name="T122" fmla="*/ 5936 w 5948"/>
                <a:gd name="T123" fmla="*/ 1421 h 2411"/>
                <a:gd name="T124" fmla="*/ 5954 w 5948"/>
                <a:gd name="T125" fmla="*/ 1289 h 2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48" h="2411">
                  <a:moveTo>
                    <a:pt x="5925" y="1200"/>
                  </a:moveTo>
                  <a:lnTo>
                    <a:pt x="5915" y="1175"/>
                  </a:lnTo>
                  <a:lnTo>
                    <a:pt x="5904" y="1151"/>
                  </a:lnTo>
                  <a:lnTo>
                    <a:pt x="5893" y="1128"/>
                  </a:lnTo>
                  <a:lnTo>
                    <a:pt x="5880" y="1107"/>
                  </a:lnTo>
                  <a:lnTo>
                    <a:pt x="5866" y="1088"/>
                  </a:lnTo>
                  <a:lnTo>
                    <a:pt x="5852" y="1070"/>
                  </a:lnTo>
                  <a:lnTo>
                    <a:pt x="5837" y="1053"/>
                  </a:lnTo>
                  <a:lnTo>
                    <a:pt x="5821" y="1038"/>
                  </a:lnTo>
                  <a:lnTo>
                    <a:pt x="5805" y="1024"/>
                  </a:lnTo>
                  <a:lnTo>
                    <a:pt x="5788" y="1011"/>
                  </a:lnTo>
                  <a:lnTo>
                    <a:pt x="5770" y="999"/>
                  </a:lnTo>
                  <a:lnTo>
                    <a:pt x="5753" y="988"/>
                  </a:lnTo>
                  <a:lnTo>
                    <a:pt x="5735" y="978"/>
                  </a:lnTo>
                  <a:lnTo>
                    <a:pt x="5716" y="969"/>
                  </a:lnTo>
                  <a:lnTo>
                    <a:pt x="5698" y="962"/>
                  </a:lnTo>
                  <a:lnTo>
                    <a:pt x="5679" y="954"/>
                  </a:lnTo>
                  <a:lnTo>
                    <a:pt x="5660" y="949"/>
                  </a:lnTo>
                  <a:lnTo>
                    <a:pt x="5641" y="943"/>
                  </a:lnTo>
                  <a:lnTo>
                    <a:pt x="5622" y="939"/>
                  </a:lnTo>
                  <a:lnTo>
                    <a:pt x="5604" y="935"/>
                  </a:lnTo>
                  <a:lnTo>
                    <a:pt x="5586" y="932"/>
                  </a:lnTo>
                  <a:lnTo>
                    <a:pt x="5568" y="929"/>
                  </a:lnTo>
                  <a:lnTo>
                    <a:pt x="5550" y="927"/>
                  </a:lnTo>
                  <a:lnTo>
                    <a:pt x="5533" y="926"/>
                  </a:lnTo>
                  <a:lnTo>
                    <a:pt x="5515" y="925"/>
                  </a:lnTo>
                  <a:lnTo>
                    <a:pt x="5499" y="924"/>
                  </a:lnTo>
                  <a:lnTo>
                    <a:pt x="5483" y="924"/>
                  </a:lnTo>
                  <a:lnTo>
                    <a:pt x="5468" y="924"/>
                  </a:lnTo>
                  <a:lnTo>
                    <a:pt x="5454" y="925"/>
                  </a:lnTo>
                  <a:lnTo>
                    <a:pt x="5441" y="925"/>
                  </a:lnTo>
                  <a:lnTo>
                    <a:pt x="5428" y="926"/>
                  </a:lnTo>
                  <a:lnTo>
                    <a:pt x="5416" y="927"/>
                  </a:lnTo>
                  <a:lnTo>
                    <a:pt x="5211" y="946"/>
                  </a:lnTo>
                  <a:lnTo>
                    <a:pt x="5303" y="774"/>
                  </a:lnTo>
                  <a:lnTo>
                    <a:pt x="5316" y="747"/>
                  </a:lnTo>
                  <a:lnTo>
                    <a:pt x="5329" y="720"/>
                  </a:lnTo>
                  <a:lnTo>
                    <a:pt x="5341" y="694"/>
                  </a:lnTo>
                  <a:lnTo>
                    <a:pt x="5352" y="668"/>
                  </a:lnTo>
                  <a:lnTo>
                    <a:pt x="5361" y="642"/>
                  </a:lnTo>
                  <a:lnTo>
                    <a:pt x="5370" y="616"/>
                  </a:lnTo>
                  <a:lnTo>
                    <a:pt x="5378" y="591"/>
                  </a:lnTo>
                  <a:lnTo>
                    <a:pt x="5384" y="565"/>
                  </a:lnTo>
                  <a:lnTo>
                    <a:pt x="5390" y="541"/>
                  </a:lnTo>
                  <a:lnTo>
                    <a:pt x="5394" y="516"/>
                  </a:lnTo>
                  <a:lnTo>
                    <a:pt x="5398" y="492"/>
                  </a:lnTo>
                  <a:lnTo>
                    <a:pt x="5401" y="467"/>
                  </a:lnTo>
                  <a:lnTo>
                    <a:pt x="5402" y="444"/>
                  </a:lnTo>
                  <a:lnTo>
                    <a:pt x="5403" y="420"/>
                  </a:lnTo>
                  <a:lnTo>
                    <a:pt x="5402" y="398"/>
                  </a:lnTo>
                  <a:lnTo>
                    <a:pt x="5401" y="375"/>
                  </a:lnTo>
                  <a:lnTo>
                    <a:pt x="5398" y="353"/>
                  </a:lnTo>
                  <a:lnTo>
                    <a:pt x="5394" y="331"/>
                  </a:lnTo>
                  <a:lnTo>
                    <a:pt x="5390" y="310"/>
                  </a:lnTo>
                  <a:lnTo>
                    <a:pt x="5384" y="289"/>
                  </a:lnTo>
                  <a:lnTo>
                    <a:pt x="5377" y="268"/>
                  </a:lnTo>
                  <a:lnTo>
                    <a:pt x="5370" y="248"/>
                  </a:lnTo>
                  <a:lnTo>
                    <a:pt x="5361" y="228"/>
                  </a:lnTo>
                  <a:lnTo>
                    <a:pt x="5351" y="209"/>
                  </a:lnTo>
                  <a:lnTo>
                    <a:pt x="5341" y="190"/>
                  </a:lnTo>
                  <a:lnTo>
                    <a:pt x="5329" y="172"/>
                  </a:lnTo>
                  <a:lnTo>
                    <a:pt x="5316" y="154"/>
                  </a:lnTo>
                  <a:lnTo>
                    <a:pt x="5302" y="137"/>
                  </a:lnTo>
                  <a:lnTo>
                    <a:pt x="5288" y="120"/>
                  </a:lnTo>
                  <a:lnTo>
                    <a:pt x="5272" y="104"/>
                  </a:lnTo>
                  <a:lnTo>
                    <a:pt x="5255" y="88"/>
                  </a:lnTo>
                  <a:lnTo>
                    <a:pt x="5238" y="73"/>
                  </a:lnTo>
                  <a:lnTo>
                    <a:pt x="5224" y="63"/>
                  </a:lnTo>
                  <a:lnTo>
                    <a:pt x="5211" y="52"/>
                  </a:lnTo>
                  <a:lnTo>
                    <a:pt x="5197" y="43"/>
                  </a:lnTo>
                  <a:lnTo>
                    <a:pt x="5183" y="33"/>
                  </a:lnTo>
                  <a:lnTo>
                    <a:pt x="5168" y="24"/>
                  </a:lnTo>
                  <a:lnTo>
                    <a:pt x="5154" y="16"/>
                  </a:lnTo>
                  <a:lnTo>
                    <a:pt x="5140" y="8"/>
                  </a:lnTo>
                  <a:lnTo>
                    <a:pt x="5125" y="0"/>
                  </a:lnTo>
                  <a:lnTo>
                    <a:pt x="5132" y="14"/>
                  </a:lnTo>
                  <a:lnTo>
                    <a:pt x="5140" y="28"/>
                  </a:lnTo>
                  <a:lnTo>
                    <a:pt x="5147" y="42"/>
                  </a:lnTo>
                  <a:lnTo>
                    <a:pt x="5154" y="56"/>
                  </a:lnTo>
                  <a:lnTo>
                    <a:pt x="5160" y="71"/>
                  </a:lnTo>
                  <a:lnTo>
                    <a:pt x="5166" y="85"/>
                  </a:lnTo>
                  <a:lnTo>
                    <a:pt x="5172" y="100"/>
                  </a:lnTo>
                  <a:lnTo>
                    <a:pt x="5178" y="115"/>
                  </a:lnTo>
                  <a:lnTo>
                    <a:pt x="5183" y="129"/>
                  </a:lnTo>
                  <a:lnTo>
                    <a:pt x="5189" y="144"/>
                  </a:lnTo>
                  <a:lnTo>
                    <a:pt x="5193" y="159"/>
                  </a:lnTo>
                  <a:lnTo>
                    <a:pt x="5198" y="174"/>
                  </a:lnTo>
                  <a:lnTo>
                    <a:pt x="5202" y="189"/>
                  </a:lnTo>
                  <a:lnTo>
                    <a:pt x="5206" y="204"/>
                  </a:lnTo>
                  <a:lnTo>
                    <a:pt x="5210" y="219"/>
                  </a:lnTo>
                  <a:lnTo>
                    <a:pt x="5213" y="234"/>
                  </a:lnTo>
                  <a:lnTo>
                    <a:pt x="5216" y="249"/>
                  </a:lnTo>
                  <a:lnTo>
                    <a:pt x="5219" y="264"/>
                  </a:lnTo>
                  <a:lnTo>
                    <a:pt x="5222" y="279"/>
                  </a:lnTo>
                  <a:lnTo>
                    <a:pt x="5224" y="293"/>
                  </a:lnTo>
                  <a:lnTo>
                    <a:pt x="5226" y="307"/>
                  </a:lnTo>
                  <a:lnTo>
                    <a:pt x="5227" y="321"/>
                  </a:lnTo>
                  <a:lnTo>
                    <a:pt x="5229" y="335"/>
                  </a:lnTo>
                  <a:lnTo>
                    <a:pt x="5230" y="349"/>
                  </a:lnTo>
                  <a:lnTo>
                    <a:pt x="5231" y="363"/>
                  </a:lnTo>
                  <a:lnTo>
                    <a:pt x="5232" y="376"/>
                  </a:lnTo>
                  <a:lnTo>
                    <a:pt x="5232" y="389"/>
                  </a:lnTo>
                  <a:lnTo>
                    <a:pt x="5232" y="401"/>
                  </a:lnTo>
                  <a:lnTo>
                    <a:pt x="5232" y="413"/>
                  </a:lnTo>
                  <a:lnTo>
                    <a:pt x="5231" y="425"/>
                  </a:lnTo>
                  <a:lnTo>
                    <a:pt x="5231" y="437"/>
                  </a:lnTo>
                  <a:lnTo>
                    <a:pt x="5230" y="447"/>
                  </a:lnTo>
                  <a:lnTo>
                    <a:pt x="5228" y="463"/>
                  </a:lnTo>
                  <a:lnTo>
                    <a:pt x="5225" y="481"/>
                  </a:lnTo>
                  <a:lnTo>
                    <a:pt x="5221" y="501"/>
                  </a:lnTo>
                  <a:lnTo>
                    <a:pt x="5216" y="522"/>
                  </a:lnTo>
                  <a:lnTo>
                    <a:pt x="5211" y="544"/>
                  </a:lnTo>
                  <a:lnTo>
                    <a:pt x="5205" y="568"/>
                  </a:lnTo>
                  <a:lnTo>
                    <a:pt x="5198" y="592"/>
                  </a:lnTo>
                  <a:lnTo>
                    <a:pt x="5190" y="618"/>
                  </a:lnTo>
                  <a:lnTo>
                    <a:pt x="5182" y="644"/>
                  </a:lnTo>
                  <a:lnTo>
                    <a:pt x="5172" y="670"/>
                  </a:lnTo>
                  <a:lnTo>
                    <a:pt x="5162" y="696"/>
                  </a:lnTo>
                  <a:lnTo>
                    <a:pt x="5151" y="723"/>
                  </a:lnTo>
                  <a:lnTo>
                    <a:pt x="5140" y="749"/>
                  </a:lnTo>
                  <a:lnTo>
                    <a:pt x="5127" y="775"/>
                  </a:lnTo>
                  <a:lnTo>
                    <a:pt x="5114" y="800"/>
                  </a:lnTo>
                  <a:lnTo>
                    <a:pt x="5100" y="825"/>
                  </a:lnTo>
                  <a:lnTo>
                    <a:pt x="5085" y="849"/>
                  </a:lnTo>
                  <a:lnTo>
                    <a:pt x="5069" y="871"/>
                  </a:lnTo>
                  <a:lnTo>
                    <a:pt x="5053" y="892"/>
                  </a:lnTo>
                  <a:lnTo>
                    <a:pt x="5036" y="912"/>
                  </a:lnTo>
                  <a:lnTo>
                    <a:pt x="5018" y="930"/>
                  </a:lnTo>
                  <a:lnTo>
                    <a:pt x="4999" y="946"/>
                  </a:lnTo>
                  <a:lnTo>
                    <a:pt x="4980" y="960"/>
                  </a:lnTo>
                  <a:lnTo>
                    <a:pt x="4961" y="972"/>
                  </a:lnTo>
                  <a:lnTo>
                    <a:pt x="4940" y="980"/>
                  </a:lnTo>
                  <a:lnTo>
                    <a:pt x="4918" y="987"/>
                  </a:lnTo>
                  <a:lnTo>
                    <a:pt x="4896" y="991"/>
                  </a:lnTo>
                  <a:lnTo>
                    <a:pt x="4874" y="991"/>
                  </a:lnTo>
                  <a:lnTo>
                    <a:pt x="4850" y="989"/>
                  </a:lnTo>
                  <a:lnTo>
                    <a:pt x="4826" y="983"/>
                  </a:lnTo>
                  <a:lnTo>
                    <a:pt x="4802" y="973"/>
                  </a:lnTo>
                  <a:lnTo>
                    <a:pt x="4776" y="959"/>
                  </a:lnTo>
                  <a:lnTo>
                    <a:pt x="4811" y="981"/>
                  </a:lnTo>
                  <a:lnTo>
                    <a:pt x="4847" y="1003"/>
                  </a:lnTo>
                  <a:lnTo>
                    <a:pt x="4864" y="1015"/>
                  </a:lnTo>
                  <a:lnTo>
                    <a:pt x="4881" y="1026"/>
                  </a:lnTo>
                  <a:lnTo>
                    <a:pt x="4899" y="1038"/>
                  </a:lnTo>
                  <a:lnTo>
                    <a:pt x="4915" y="1050"/>
                  </a:lnTo>
                  <a:lnTo>
                    <a:pt x="4932" y="1061"/>
                  </a:lnTo>
                  <a:lnTo>
                    <a:pt x="4948" y="1073"/>
                  </a:lnTo>
                  <a:lnTo>
                    <a:pt x="4964" y="1085"/>
                  </a:lnTo>
                  <a:lnTo>
                    <a:pt x="4979" y="1098"/>
                  </a:lnTo>
                  <a:lnTo>
                    <a:pt x="4994" y="1111"/>
                  </a:lnTo>
                  <a:lnTo>
                    <a:pt x="5009" y="1124"/>
                  </a:lnTo>
                  <a:lnTo>
                    <a:pt x="5022" y="1138"/>
                  </a:lnTo>
                  <a:lnTo>
                    <a:pt x="5035" y="1151"/>
                  </a:lnTo>
                  <a:lnTo>
                    <a:pt x="5047" y="1166"/>
                  </a:lnTo>
                  <a:lnTo>
                    <a:pt x="5058" y="1180"/>
                  </a:lnTo>
                  <a:lnTo>
                    <a:pt x="5070" y="1195"/>
                  </a:lnTo>
                  <a:lnTo>
                    <a:pt x="5079" y="1211"/>
                  </a:lnTo>
                  <a:lnTo>
                    <a:pt x="5088" y="1227"/>
                  </a:lnTo>
                  <a:lnTo>
                    <a:pt x="5096" y="1243"/>
                  </a:lnTo>
                  <a:lnTo>
                    <a:pt x="5103" y="1260"/>
                  </a:lnTo>
                  <a:lnTo>
                    <a:pt x="5109" y="1277"/>
                  </a:lnTo>
                  <a:lnTo>
                    <a:pt x="5114" y="1295"/>
                  </a:lnTo>
                  <a:lnTo>
                    <a:pt x="5118" y="1313"/>
                  </a:lnTo>
                  <a:lnTo>
                    <a:pt x="5120" y="1332"/>
                  </a:lnTo>
                  <a:lnTo>
                    <a:pt x="5122" y="1352"/>
                  </a:lnTo>
                  <a:lnTo>
                    <a:pt x="5122" y="1372"/>
                  </a:lnTo>
                  <a:lnTo>
                    <a:pt x="5121" y="1393"/>
                  </a:lnTo>
                  <a:lnTo>
                    <a:pt x="5118" y="1415"/>
                  </a:lnTo>
                  <a:lnTo>
                    <a:pt x="5114" y="1437"/>
                  </a:lnTo>
                  <a:lnTo>
                    <a:pt x="5110" y="1454"/>
                  </a:lnTo>
                  <a:lnTo>
                    <a:pt x="5106" y="1471"/>
                  </a:lnTo>
                  <a:lnTo>
                    <a:pt x="5100" y="1488"/>
                  </a:lnTo>
                  <a:lnTo>
                    <a:pt x="5094" y="1505"/>
                  </a:lnTo>
                  <a:lnTo>
                    <a:pt x="5087" y="1522"/>
                  </a:lnTo>
                  <a:lnTo>
                    <a:pt x="5080" y="1538"/>
                  </a:lnTo>
                  <a:lnTo>
                    <a:pt x="5071" y="1555"/>
                  </a:lnTo>
                  <a:lnTo>
                    <a:pt x="5062" y="1572"/>
                  </a:lnTo>
                  <a:lnTo>
                    <a:pt x="5053" y="1589"/>
                  </a:lnTo>
                  <a:lnTo>
                    <a:pt x="5043" y="1605"/>
                  </a:lnTo>
                  <a:lnTo>
                    <a:pt x="5032" y="1621"/>
                  </a:lnTo>
                  <a:lnTo>
                    <a:pt x="5021" y="1636"/>
                  </a:lnTo>
                  <a:lnTo>
                    <a:pt x="5009" y="1651"/>
                  </a:lnTo>
                  <a:lnTo>
                    <a:pt x="4997" y="1666"/>
                  </a:lnTo>
                  <a:lnTo>
                    <a:pt x="4984" y="1680"/>
                  </a:lnTo>
                  <a:lnTo>
                    <a:pt x="4970" y="1694"/>
                  </a:lnTo>
                  <a:lnTo>
                    <a:pt x="4956" y="1707"/>
                  </a:lnTo>
                  <a:lnTo>
                    <a:pt x="4942" y="1720"/>
                  </a:lnTo>
                  <a:lnTo>
                    <a:pt x="4927" y="1732"/>
                  </a:lnTo>
                  <a:lnTo>
                    <a:pt x="4911" y="1743"/>
                  </a:lnTo>
                  <a:lnTo>
                    <a:pt x="4895" y="1754"/>
                  </a:lnTo>
                  <a:lnTo>
                    <a:pt x="4879" y="1763"/>
                  </a:lnTo>
                  <a:lnTo>
                    <a:pt x="4862" y="1772"/>
                  </a:lnTo>
                  <a:lnTo>
                    <a:pt x="4845" y="1780"/>
                  </a:lnTo>
                  <a:lnTo>
                    <a:pt x="4827" y="1786"/>
                  </a:lnTo>
                  <a:lnTo>
                    <a:pt x="4809" y="1793"/>
                  </a:lnTo>
                  <a:lnTo>
                    <a:pt x="4791" y="1797"/>
                  </a:lnTo>
                  <a:lnTo>
                    <a:pt x="4772" y="1801"/>
                  </a:lnTo>
                  <a:lnTo>
                    <a:pt x="4753" y="1804"/>
                  </a:lnTo>
                  <a:lnTo>
                    <a:pt x="4734" y="1805"/>
                  </a:lnTo>
                  <a:lnTo>
                    <a:pt x="4713" y="1805"/>
                  </a:lnTo>
                  <a:lnTo>
                    <a:pt x="4694" y="1804"/>
                  </a:lnTo>
                  <a:lnTo>
                    <a:pt x="4673" y="1802"/>
                  </a:lnTo>
                  <a:lnTo>
                    <a:pt x="4651" y="1799"/>
                  </a:lnTo>
                  <a:lnTo>
                    <a:pt x="4630" y="1795"/>
                  </a:lnTo>
                  <a:lnTo>
                    <a:pt x="4608" y="1791"/>
                  </a:lnTo>
                  <a:lnTo>
                    <a:pt x="4587" y="1785"/>
                  </a:lnTo>
                  <a:lnTo>
                    <a:pt x="4565" y="1779"/>
                  </a:lnTo>
                  <a:lnTo>
                    <a:pt x="4543" y="1772"/>
                  </a:lnTo>
                  <a:lnTo>
                    <a:pt x="4522" y="1765"/>
                  </a:lnTo>
                  <a:lnTo>
                    <a:pt x="4501" y="1756"/>
                  </a:lnTo>
                  <a:lnTo>
                    <a:pt x="4481" y="1747"/>
                  </a:lnTo>
                  <a:lnTo>
                    <a:pt x="4460" y="1737"/>
                  </a:lnTo>
                  <a:lnTo>
                    <a:pt x="4440" y="1727"/>
                  </a:lnTo>
                  <a:lnTo>
                    <a:pt x="4421" y="1715"/>
                  </a:lnTo>
                  <a:lnTo>
                    <a:pt x="4403" y="1704"/>
                  </a:lnTo>
                  <a:lnTo>
                    <a:pt x="4385" y="1691"/>
                  </a:lnTo>
                  <a:lnTo>
                    <a:pt x="4368" y="1678"/>
                  </a:lnTo>
                  <a:lnTo>
                    <a:pt x="4351" y="1664"/>
                  </a:lnTo>
                  <a:lnTo>
                    <a:pt x="4337" y="1650"/>
                  </a:lnTo>
                  <a:lnTo>
                    <a:pt x="4322" y="1634"/>
                  </a:lnTo>
                  <a:lnTo>
                    <a:pt x="4309" y="1619"/>
                  </a:lnTo>
                  <a:lnTo>
                    <a:pt x="4298" y="1602"/>
                  </a:lnTo>
                  <a:lnTo>
                    <a:pt x="4287" y="1585"/>
                  </a:lnTo>
                  <a:lnTo>
                    <a:pt x="4278" y="1567"/>
                  </a:lnTo>
                  <a:lnTo>
                    <a:pt x="4270" y="1549"/>
                  </a:lnTo>
                  <a:lnTo>
                    <a:pt x="4264" y="1530"/>
                  </a:lnTo>
                  <a:lnTo>
                    <a:pt x="4259" y="1511"/>
                  </a:lnTo>
                  <a:lnTo>
                    <a:pt x="4256" y="1491"/>
                  </a:lnTo>
                  <a:lnTo>
                    <a:pt x="4254" y="1471"/>
                  </a:lnTo>
                  <a:lnTo>
                    <a:pt x="4255" y="1450"/>
                  </a:lnTo>
                  <a:lnTo>
                    <a:pt x="4258" y="1428"/>
                  </a:lnTo>
                  <a:lnTo>
                    <a:pt x="4262" y="1406"/>
                  </a:lnTo>
                  <a:lnTo>
                    <a:pt x="4268" y="1383"/>
                  </a:lnTo>
                  <a:lnTo>
                    <a:pt x="4263" y="1400"/>
                  </a:lnTo>
                  <a:lnTo>
                    <a:pt x="4255" y="1416"/>
                  </a:lnTo>
                  <a:lnTo>
                    <a:pt x="4247" y="1432"/>
                  </a:lnTo>
                  <a:lnTo>
                    <a:pt x="4238" y="1448"/>
                  </a:lnTo>
                  <a:lnTo>
                    <a:pt x="4228" y="1464"/>
                  </a:lnTo>
                  <a:lnTo>
                    <a:pt x="4216" y="1480"/>
                  </a:lnTo>
                  <a:lnTo>
                    <a:pt x="4204" y="1496"/>
                  </a:lnTo>
                  <a:lnTo>
                    <a:pt x="4191" y="1511"/>
                  </a:lnTo>
                  <a:lnTo>
                    <a:pt x="4177" y="1527"/>
                  </a:lnTo>
                  <a:lnTo>
                    <a:pt x="4162" y="1542"/>
                  </a:lnTo>
                  <a:lnTo>
                    <a:pt x="4147" y="1557"/>
                  </a:lnTo>
                  <a:lnTo>
                    <a:pt x="4131" y="1572"/>
                  </a:lnTo>
                  <a:lnTo>
                    <a:pt x="4114" y="1586"/>
                  </a:lnTo>
                  <a:lnTo>
                    <a:pt x="4098" y="1601"/>
                  </a:lnTo>
                  <a:lnTo>
                    <a:pt x="4080" y="1615"/>
                  </a:lnTo>
                  <a:lnTo>
                    <a:pt x="4062" y="1628"/>
                  </a:lnTo>
                  <a:lnTo>
                    <a:pt x="4044" y="1642"/>
                  </a:lnTo>
                  <a:lnTo>
                    <a:pt x="4026" y="1655"/>
                  </a:lnTo>
                  <a:lnTo>
                    <a:pt x="4007" y="1667"/>
                  </a:lnTo>
                  <a:lnTo>
                    <a:pt x="3988" y="1680"/>
                  </a:lnTo>
                  <a:lnTo>
                    <a:pt x="3969" y="1691"/>
                  </a:lnTo>
                  <a:lnTo>
                    <a:pt x="3950" y="1702"/>
                  </a:lnTo>
                  <a:lnTo>
                    <a:pt x="3931" y="1713"/>
                  </a:lnTo>
                  <a:lnTo>
                    <a:pt x="3912" y="1724"/>
                  </a:lnTo>
                  <a:lnTo>
                    <a:pt x="3893" y="1733"/>
                  </a:lnTo>
                  <a:lnTo>
                    <a:pt x="3874" y="1743"/>
                  </a:lnTo>
                  <a:lnTo>
                    <a:pt x="3856" y="1752"/>
                  </a:lnTo>
                  <a:lnTo>
                    <a:pt x="3838" y="1760"/>
                  </a:lnTo>
                  <a:lnTo>
                    <a:pt x="3820" y="1767"/>
                  </a:lnTo>
                  <a:lnTo>
                    <a:pt x="3803" y="1774"/>
                  </a:lnTo>
                  <a:lnTo>
                    <a:pt x="3786" y="1780"/>
                  </a:lnTo>
                  <a:lnTo>
                    <a:pt x="3770" y="1786"/>
                  </a:lnTo>
                  <a:lnTo>
                    <a:pt x="3749" y="1793"/>
                  </a:lnTo>
                  <a:lnTo>
                    <a:pt x="3728" y="1798"/>
                  </a:lnTo>
                  <a:lnTo>
                    <a:pt x="3705" y="1803"/>
                  </a:lnTo>
                  <a:lnTo>
                    <a:pt x="3682" y="1808"/>
                  </a:lnTo>
                  <a:lnTo>
                    <a:pt x="3658" y="1812"/>
                  </a:lnTo>
                  <a:lnTo>
                    <a:pt x="3633" y="1815"/>
                  </a:lnTo>
                  <a:lnTo>
                    <a:pt x="3607" y="1818"/>
                  </a:lnTo>
                  <a:lnTo>
                    <a:pt x="3581" y="1820"/>
                  </a:lnTo>
                  <a:lnTo>
                    <a:pt x="3555" y="1822"/>
                  </a:lnTo>
                  <a:lnTo>
                    <a:pt x="3527" y="1823"/>
                  </a:lnTo>
                  <a:lnTo>
                    <a:pt x="3500" y="1824"/>
                  </a:lnTo>
                  <a:lnTo>
                    <a:pt x="3473" y="1823"/>
                  </a:lnTo>
                  <a:lnTo>
                    <a:pt x="3445" y="1822"/>
                  </a:lnTo>
                  <a:lnTo>
                    <a:pt x="3417" y="1820"/>
                  </a:lnTo>
                  <a:lnTo>
                    <a:pt x="3390" y="1817"/>
                  </a:lnTo>
                  <a:lnTo>
                    <a:pt x="3362" y="1814"/>
                  </a:lnTo>
                  <a:lnTo>
                    <a:pt x="3335" y="1810"/>
                  </a:lnTo>
                  <a:lnTo>
                    <a:pt x="3308" y="1805"/>
                  </a:lnTo>
                  <a:lnTo>
                    <a:pt x="3281" y="1800"/>
                  </a:lnTo>
                  <a:lnTo>
                    <a:pt x="3255" y="1793"/>
                  </a:lnTo>
                  <a:lnTo>
                    <a:pt x="3229" y="1786"/>
                  </a:lnTo>
                  <a:lnTo>
                    <a:pt x="3204" y="1778"/>
                  </a:lnTo>
                  <a:lnTo>
                    <a:pt x="3180" y="1769"/>
                  </a:lnTo>
                  <a:lnTo>
                    <a:pt x="3156" y="1760"/>
                  </a:lnTo>
                  <a:lnTo>
                    <a:pt x="3134" y="1749"/>
                  </a:lnTo>
                  <a:lnTo>
                    <a:pt x="3112" y="1738"/>
                  </a:lnTo>
                  <a:lnTo>
                    <a:pt x="3091" y="1725"/>
                  </a:lnTo>
                  <a:lnTo>
                    <a:pt x="3071" y="1712"/>
                  </a:lnTo>
                  <a:lnTo>
                    <a:pt x="3053" y="1698"/>
                  </a:lnTo>
                  <a:lnTo>
                    <a:pt x="3036" y="1683"/>
                  </a:lnTo>
                  <a:lnTo>
                    <a:pt x="3020" y="1667"/>
                  </a:lnTo>
                  <a:lnTo>
                    <a:pt x="3006" y="1650"/>
                  </a:lnTo>
                  <a:lnTo>
                    <a:pt x="2995" y="1667"/>
                  </a:lnTo>
                  <a:lnTo>
                    <a:pt x="2985" y="1683"/>
                  </a:lnTo>
                  <a:lnTo>
                    <a:pt x="2974" y="1699"/>
                  </a:lnTo>
                  <a:lnTo>
                    <a:pt x="2964" y="1714"/>
                  </a:lnTo>
                  <a:lnTo>
                    <a:pt x="2953" y="1728"/>
                  </a:lnTo>
                  <a:lnTo>
                    <a:pt x="2942" y="1742"/>
                  </a:lnTo>
                  <a:lnTo>
                    <a:pt x="2931" y="1755"/>
                  </a:lnTo>
                  <a:lnTo>
                    <a:pt x="2920" y="1767"/>
                  </a:lnTo>
                  <a:lnTo>
                    <a:pt x="2909" y="1779"/>
                  </a:lnTo>
                  <a:lnTo>
                    <a:pt x="2898" y="1791"/>
                  </a:lnTo>
                  <a:lnTo>
                    <a:pt x="2886" y="1802"/>
                  </a:lnTo>
                  <a:lnTo>
                    <a:pt x="2874" y="1811"/>
                  </a:lnTo>
                  <a:lnTo>
                    <a:pt x="2862" y="1821"/>
                  </a:lnTo>
                  <a:lnTo>
                    <a:pt x="2850" y="1830"/>
                  </a:lnTo>
                  <a:lnTo>
                    <a:pt x="2837" y="1838"/>
                  </a:lnTo>
                  <a:lnTo>
                    <a:pt x="2824" y="1846"/>
                  </a:lnTo>
                  <a:lnTo>
                    <a:pt x="2810" y="1854"/>
                  </a:lnTo>
                  <a:lnTo>
                    <a:pt x="2797" y="1860"/>
                  </a:lnTo>
                  <a:lnTo>
                    <a:pt x="2782" y="1866"/>
                  </a:lnTo>
                  <a:lnTo>
                    <a:pt x="2767" y="1872"/>
                  </a:lnTo>
                  <a:lnTo>
                    <a:pt x="2753" y="1877"/>
                  </a:lnTo>
                  <a:lnTo>
                    <a:pt x="2737" y="1881"/>
                  </a:lnTo>
                  <a:lnTo>
                    <a:pt x="2721" y="1885"/>
                  </a:lnTo>
                  <a:lnTo>
                    <a:pt x="2705" y="1889"/>
                  </a:lnTo>
                  <a:lnTo>
                    <a:pt x="2687" y="1891"/>
                  </a:lnTo>
                  <a:lnTo>
                    <a:pt x="2670" y="1893"/>
                  </a:lnTo>
                  <a:lnTo>
                    <a:pt x="2651" y="1895"/>
                  </a:lnTo>
                  <a:lnTo>
                    <a:pt x="2633" y="1896"/>
                  </a:lnTo>
                  <a:lnTo>
                    <a:pt x="2613" y="1897"/>
                  </a:lnTo>
                  <a:lnTo>
                    <a:pt x="2593" y="1897"/>
                  </a:lnTo>
                  <a:lnTo>
                    <a:pt x="2572" y="1896"/>
                  </a:lnTo>
                  <a:lnTo>
                    <a:pt x="2550" y="1895"/>
                  </a:lnTo>
                  <a:lnTo>
                    <a:pt x="2535" y="1894"/>
                  </a:lnTo>
                  <a:lnTo>
                    <a:pt x="2519" y="1892"/>
                  </a:lnTo>
                  <a:lnTo>
                    <a:pt x="2503" y="1890"/>
                  </a:lnTo>
                  <a:lnTo>
                    <a:pt x="2487" y="1887"/>
                  </a:lnTo>
                  <a:lnTo>
                    <a:pt x="2471" y="1883"/>
                  </a:lnTo>
                  <a:lnTo>
                    <a:pt x="2455" y="1878"/>
                  </a:lnTo>
                  <a:lnTo>
                    <a:pt x="2439" y="1873"/>
                  </a:lnTo>
                  <a:lnTo>
                    <a:pt x="2423" y="1868"/>
                  </a:lnTo>
                  <a:lnTo>
                    <a:pt x="2407" y="1862"/>
                  </a:lnTo>
                  <a:lnTo>
                    <a:pt x="2391" y="1855"/>
                  </a:lnTo>
                  <a:lnTo>
                    <a:pt x="2376" y="1848"/>
                  </a:lnTo>
                  <a:lnTo>
                    <a:pt x="2361" y="1840"/>
                  </a:lnTo>
                  <a:lnTo>
                    <a:pt x="2346" y="1832"/>
                  </a:lnTo>
                  <a:lnTo>
                    <a:pt x="2332" y="1823"/>
                  </a:lnTo>
                  <a:lnTo>
                    <a:pt x="2317" y="1814"/>
                  </a:lnTo>
                  <a:lnTo>
                    <a:pt x="2304" y="1804"/>
                  </a:lnTo>
                  <a:lnTo>
                    <a:pt x="2291" y="1793"/>
                  </a:lnTo>
                  <a:lnTo>
                    <a:pt x="2278" y="1782"/>
                  </a:lnTo>
                  <a:lnTo>
                    <a:pt x="2266" y="1771"/>
                  </a:lnTo>
                  <a:lnTo>
                    <a:pt x="2255" y="1759"/>
                  </a:lnTo>
                  <a:lnTo>
                    <a:pt x="2245" y="1747"/>
                  </a:lnTo>
                  <a:lnTo>
                    <a:pt x="2235" y="1734"/>
                  </a:lnTo>
                  <a:lnTo>
                    <a:pt x="2226" y="1721"/>
                  </a:lnTo>
                  <a:lnTo>
                    <a:pt x="2217" y="1708"/>
                  </a:lnTo>
                  <a:lnTo>
                    <a:pt x="2210" y="1694"/>
                  </a:lnTo>
                  <a:lnTo>
                    <a:pt x="2204" y="1680"/>
                  </a:lnTo>
                  <a:lnTo>
                    <a:pt x="2198" y="1665"/>
                  </a:lnTo>
                  <a:lnTo>
                    <a:pt x="2194" y="1650"/>
                  </a:lnTo>
                  <a:lnTo>
                    <a:pt x="2190" y="1635"/>
                  </a:lnTo>
                  <a:lnTo>
                    <a:pt x="2188" y="1619"/>
                  </a:lnTo>
                  <a:lnTo>
                    <a:pt x="2187" y="1603"/>
                  </a:lnTo>
                  <a:lnTo>
                    <a:pt x="2187" y="1586"/>
                  </a:lnTo>
                  <a:lnTo>
                    <a:pt x="2168" y="1604"/>
                  </a:lnTo>
                  <a:lnTo>
                    <a:pt x="2147" y="1620"/>
                  </a:lnTo>
                  <a:lnTo>
                    <a:pt x="2125" y="1635"/>
                  </a:lnTo>
                  <a:lnTo>
                    <a:pt x="2102" y="1649"/>
                  </a:lnTo>
                  <a:lnTo>
                    <a:pt x="2077" y="1660"/>
                  </a:lnTo>
                  <a:lnTo>
                    <a:pt x="2052" y="1670"/>
                  </a:lnTo>
                  <a:lnTo>
                    <a:pt x="2026" y="1679"/>
                  </a:lnTo>
                  <a:lnTo>
                    <a:pt x="2000" y="1686"/>
                  </a:lnTo>
                  <a:lnTo>
                    <a:pt x="1973" y="1691"/>
                  </a:lnTo>
                  <a:lnTo>
                    <a:pt x="1946" y="1695"/>
                  </a:lnTo>
                  <a:lnTo>
                    <a:pt x="1918" y="1698"/>
                  </a:lnTo>
                  <a:lnTo>
                    <a:pt x="1890" y="1699"/>
                  </a:lnTo>
                  <a:lnTo>
                    <a:pt x="1863" y="1698"/>
                  </a:lnTo>
                  <a:lnTo>
                    <a:pt x="1835" y="1697"/>
                  </a:lnTo>
                  <a:lnTo>
                    <a:pt x="1808" y="1693"/>
                  </a:lnTo>
                  <a:lnTo>
                    <a:pt x="1781" y="1688"/>
                  </a:lnTo>
                  <a:lnTo>
                    <a:pt x="1755" y="1682"/>
                  </a:lnTo>
                  <a:lnTo>
                    <a:pt x="1729" y="1674"/>
                  </a:lnTo>
                  <a:lnTo>
                    <a:pt x="1704" y="1665"/>
                  </a:lnTo>
                  <a:lnTo>
                    <a:pt x="1680" y="1654"/>
                  </a:lnTo>
                  <a:lnTo>
                    <a:pt x="1657" y="1641"/>
                  </a:lnTo>
                  <a:lnTo>
                    <a:pt x="1635" y="1628"/>
                  </a:lnTo>
                  <a:lnTo>
                    <a:pt x="1614" y="1613"/>
                  </a:lnTo>
                  <a:lnTo>
                    <a:pt x="1595" y="1596"/>
                  </a:lnTo>
                  <a:lnTo>
                    <a:pt x="1577" y="1578"/>
                  </a:lnTo>
                  <a:lnTo>
                    <a:pt x="1561" y="1559"/>
                  </a:lnTo>
                  <a:lnTo>
                    <a:pt x="1547" y="1537"/>
                  </a:lnTo>
                  <a:lnTo>
                    <a:pt x="1534" y="1515"/>
                  </a:lnTo>
                  <a:lnTo>
                    <a:pt x="1524" y="1491"/>
                  </a:lnTo>
                  <a:lnTo>
                    <a:pt x="1516" y="1466"/>
                  </a:lnTo>
                  <a:lnTo>
                    <a:pt x="1510" y="1440"/>
                  </a:lnTo>
                  <a:lnTo>
                    <a:pt x="1506" y="1411"/>
                  </a:lnTo>
                  <a:lnTo>
                    <a:pt x="1506" y="1450"/>
                  </a:lnTo>
                  <a:lnTo>
                    <a:pt x="1502" y="1487"/>
                  </a:lnTo>
                  <a:lnTo>
                    <a:pt x="1495" y="1522"/>
                  </a:lnTo>
                  <a:lnTo>
                    <a:pt x="1486" y="1555"/>
                  </a:lnTo>
                  <a:lnTo>
                    <a:pt x="1473" y="1586"/>
                  </a:lnTo>
                  <a:lnTo>
                    <a:pt x="1458" y="1615"/>
                  </a:lnTo>
                  <a:lnTo>
                    <a:pt x="1441" y="1642"/>
                  </a:lnTo>
                  <a:lnTo>
                    <a:pt x="1421" y="1667"/>
                  </a:lnTo>
                  <a:lnTo>
                    <a:pt x="1399" y="1690"/>
                  </a:lnTo>
                  <a:lnTo>
                    <a:pt x="1375" y="1711"/>
                  </a:lnTo>
                  <a:lnTo>
                    <a:pt x="1349" y="1730"/>
                  </a:lnTo>
                  <a:lnTo>
                    <a:pt x="1322" y="1748"/>
                  </a:lnTo>
                  <a:lnTo>
                    <a:pt x="1292" y="1763"/>
                  </a:lnTo>
                  <a:lnTo>
                    <a:pt x="1262" y="1777"/>
                  </a:lnTo>
                  <a:lnTo>
                    <a:pt x="1230" y="1790"/>
                  </a:lnTo>
                  <a:lnTo>
                    <a:pt x="1197" y="1800"/>
                  </a:lnTo>
                  <a:lnTo>
                    <a:pt x="1163" y="1809"/>
                  </a:lnTo>
                  <a:lnTo>
                    <a:pt x="1128" y="1816"/>
                  </a:lnTo>
                  <a:lnTo>
                    <a:pt x="1093" y="1822"/>
                  </a:lnTo>
                  <a:lnTo>
                    <a:pt x="1057" y="1825"/>
                  </a:lnTo>
                  <a:lnTo>
                    <a:pt x="1020" y="1828"/>
                  </a:lnTo>
                  <a:lnTo>
                    <a:pt x="984" y="1828"/>
                  </a:lnTo>
                  <a:lnTo>
                    <a:pt x="947" y="1828"/>
                  </a:lnTo>
                  <a:lnTo>
                    <a:pt x="910" y="1825"/>
                  </a:lnTo>
                  <a:lnTo>
                    <a:pt x="874" y="1822"/>
                  </a:lnTo>
                  <a:lnTo>
                    <a:pt x="838" y="1816"/>
                  </a:lnTo>
                  <a:lnTo>
                    <a:pt x="803" y="1810"/>
                  </a:lnTo>
                  <a:lnTo>
                    <a:pt x="768" y="1802"/>
                  </a:lnTo>
                  <a:lnTo>
                    <a:pt x="734" y="1792"/>
                  </a:lnTo>
                  <a:lnTo>
                    <a:pt x="702" y="1781"/>
                  </a:lnTo>
                  <a:lnTo>
                    <a:pt x="670" y="1769"/>
                  </a:lnTo>
                  <a:lnTo>
                    <a:pt x="639" y="1755"/>
                  </a:lnTo>
                  <a:lnTo>
                    <a:pt x="614" y="1743"/>
                  </a:lnTo>
                  <a:lnTo>
                    <a:pt x="589" y="1730"/>
                  </a:lnTo>
                  <a:lnTo>
                    <a:pt x="565" y="1716"/>
                  </a:lnTo>
                  <a:lnTo>
                    <a:pt x="542" y="1701"/>
                  </a:lnTo>
                  <a:lnTo>
                    <a:pt x="519" y="1686"/>
                  </a:lnTo>
                  <a:lnTo>
                    <a:pt x="497" y="1671"/>
                  </a:lnTo>
                  <a:lnTo>
                    <a:pt x="475" y="1654"/>
                  </a:lnTo>
                  <a:lnTo>
                    <a:pt x="455" y="1637"/>
                  </a:lnTo>
                  <a:lnTo>
                    <a:pt x="435" y="1620"/>
                  </a:lnTo>
                  <a:lnTo>
                    <a:pt x="415" y="1602"/>
                  </a:lnTo>
                  <a:lnTo>
                    <a:pt x="397" y="1584"/>
                  </a:lnTo>
                  <a:lnTo>
                    <a:pt x="379" y="1565"/>
                  </a:lnTo>
                  <a:lnTo>
                    <a:pt x="362" y="1545"/>
                  </a:lnTo>
                  <a:lnTo>
                    <a:pt x="346" y="1525"/>
                  </a:lnTo>
                  <a:lnTo>
                    <a:pt x="330" y="1505"/>
                  </a:lnTo>
                  <a:lnTo>
                    <a:pt x="315" y="1484"/>
                  </a:lnTo>
                  <a:lnTo>
                    <a:pt x="301" y="1463"/>
                  </a:lnTo>
                  <a:lnTo>
                    <a:pt x="288" y="1441"/>
                  </a:lnTo>
                  <a:lnTo>
                    <a:pt x="275" y="1418"/>
                  </a:lnTo>
                  <a:lnTo>
                    <a:pt x="263" y="1396"/>
                  </a:lnTo>
                  <a:lnTo>
                    <a:pt x="252" y="1372"/>
                  </a:lnTo>
                  <a:lnTo>
                    <a:pt x="241" y="1349"/>
                  </a:lnTo>
                  <a:lnTo>
                    <a:pt x="232" y="1325"/>
                  </a:lnTo>
                  <a:lnTo>
                    <a:pt x="223" y="1301"/>
                  </a:lnTo>
                  <a:lnTo>
                    <a:pt x="215" y="1276"/>
                  </a:lnTo>
                  <a:lnTo>
                    <a:pt x="208" y="1251"/>
                  </a:lnTo>
                  <a:lnTo>
                    <a:pt x="201" y="1226"/>
                  </a:lnTo>
                  <a:lnTo>
                    <a:pt x="195" y="1201"/>
                  </a:lnTo>
                  <a:lnTo>
                    <a:pt x="190" y="1175"/>
                  </a:lnTo>
                  <a:lnTo>
                    <a:pt x="186" y="1149"/>
                  </a:lnTo>
                  <a:lnTo>
                    <a:pt x="182" y="1122"/>
                  </a:lnTo>
                  <a:lnTo>
                    <a:pt x="180" y="1095"/>
                  </a:lnTo>
                  <a:lnTo>
                    <a:pt x="179" y="1082"/>
                  </a:lnTo>
                  <a:lnTo>
                    <a:pt x="178" y="1069"/>
                  </a:lnTo>
                  <a:lnTo>
                    <a:pt x="177" y="1055"/>
                  </a:lnTo>
                  <a:lnTo>
                    <a:pt x="177" y="1041"/>
                  </a:lnTo>
                  <a:lnTo>
                    <a:pt x="177" y="1026"/>
                  </a:lnTo>
                  <a:lnTo>
                    <a:pt x="177" y="1011"/>
                  </a:lnTo>
                  <a:lnTo>
                    <a:pt x="177" y="997"/>
                  </a:lnTo>
                  <a:lnTo>
                    <a:pt x="178" y="981"/>
                  </a:lnTo>
                  <a:lnTo>
                    <a:pt x="179" y="966"/>
                  </a:lnTo>
                  <a:lnTo>
                    <a:pt x="180" y="950"/>
                  </a:lnTo>
                  <a:lnTo>
                    <a:pt x="182" y="934"/>
                  </a:lnTo>
                  <a:lnTo>
                    <a:pt x="183" y="918"/>
                  </a:lnTo>
                  <a:lnTo>
                    <a:pt x="185" y="902"/>
                  </a:lnTo>
                  <a:lnTo>
                    <a:pt x="187" y="885"/>
                  </a:lnTo>
                  <a:lnTo>
                    <a:pt x="189" y="868"/>
                  </a:lnTo>
                  <a:lnTo>
                    <a:pt x="192" y="852"/>
                  </a:lnTo>
                  <a:lnTo>
                    <a:pt x="195" y="835"/>
                  </a:lnTo>
                  <a:lnTo>
                    <a:pt x="198" y="819"/>
                  </a:lnTo>
                  <a:lnTo>
                    <a:pt x="201" y="802"/>
                  </a:lnTo>
                  <a:lnTo>
                    <a:pt x="205" y="785"/>
                  </a:lnTo>
                  <a:lnTo>
                    <a:pt x="209" y="768"/>
                  </a:lnTo>
                  <a:lnTo>
                    <a:pt x="213" y="752"/>
                  </a:lnTo>
                  <a:lnTo>
                    <a:pt x="218" y="735"/>
                  </a:lnTo>
                  <a:lnTo>
                    <a:pt x="223" y="719"/>
                  </a:lnTo>
                  <a:lnTo>
                    <a:pt x="228" y="702"/>
                  </a:lnTo>
                  <a:lnTo>
                    <a:pt x="233" y="686"/>
                  </a:lnTo>
                  <a:lnTo>
                    <a:pt x="239" y="670"/>
                  </a:lnTo>
                  <a:lnTo>
                    <a:pt x="245" y="654"/>
                  </a:lnTo>
                  <a:lnTo>
                    <a:pt x="251" y="638"/>
                  </a:lnTo>
                  <a:lnTo>
                    <a:pt x="258" y="623"/>
                  </a:lnTo>
                  <a:lnTo>
                    <a:pt x="265" y="607"/>
                  </a:lnTo>
                  <a:lnTo>
                    <a:pt x="272" y="592"/>
                  </a:lnTo>
                  <a:lnTo>
                    <a:pt x="266" y="597"/>
                  </a:lnTo>
                  <a:lnTo>
                    <a:pt x="260" y="601"/>
                  </a:lnTo>
                  <a:lnTo>
                    <a:pt x="243" y="615"/>
                  </a:lnTo>
                  <a:lnTo>
                    <a:pt x="226" y="630"/>
                  </a:lnTo>
                  <a:lnTo>
                    <a:pt x="210" y="646"/>
                  </a:lnTo>
                  <a:lnTo>
                    <a:pt x="194" y="662"/>
                  </a:lnTo>
                  <a:lnTo>
                    <a:pt x="180" y="678"/>
                  </a:lnTo>
                  <a:lnTo>
                    <a:pt x="166" y="694"/>
                  </a:lnTo>
                  <a:lnTo>
                    <a:pt x="152" y="711"/>
                  </a:lnTo>
                  <a:lnTo>
                    <a:pt x="140" y="728"/>
                  </a:lnTo>
                  <a:lnTo>
                    <a:pt x="128" y="746"/>
                  </a:lnTo>
                  <a:lnTo>
                    <a:pt x="117" y="763"/>
                  </a:lnTo>
                  <a:lnTo>
                    <a:pt x="106" y="781"/>
                  </a:lnTo>
                  <a:lnTo>
                    <a:pt x="97" y="799"/>
                  </a:lnTo>
                  <a:lnTo>
                    <a:pt x="87" y="817"/>
                  </a:lnTo>
                  <a:lnTo>
                    <a:pt x="78" y="836"/>
                  </a:lnTo>
                  <a:lnTo>
                    <a:pt x="70" y="854"/>
                  </a:lnTo>
                  <a:lnTo>
                    <a:pt x="63" y="872"/>
                  </a:lnTo>
                  <a:lnTo>
                    <a:pt x="56" y="891"/>
                  </a:lnTo>
                  <a:lnTo>
                    <a:pt x="49" y="909"/>
                  </a:lnTo>
                  <a:lnTo>
                    <a:pt x="43" y="928"/>
                  </a:lnTo>
                  <a:lnTo>
                    <a:pt x="38" y="946"/>
                  </a:lnTo>
                  <a:lnTo>
                    <a:pt x="32" y="965"/>
                  </a:lnTo>
                  <a:lnTo>
                    <a:pt x="28" y="983"/>
                  </a:lnTo>
                  <a:lnTo>
                    <a:pt x="23" y="1001"/>
                  </a:lnTo>
                  <a:lnTo>
                    <a:pt x="20" y="1019"/>
                  </a:lnTo>
                  <a:lnTo>
                    <a:pt x="16" y="1037"/>
                  </a:lnTo>
                  <a:lnTo>
                    <a:pt x="13" y="1055"/>
                  </a:lnTo>
                  <a:lnTo>
                    <a:pt x="10" y="1072"/>
                  </a:lnTo>
                  <a:lnTo>
                    <a:pt x="8" y="1089"/>
                  </a:lnTo>
                  <a:lnTo>
                    <a:pt x="6" y="1106"/>
                  </a:lnTo>
                  <a:lnTo>
                    <a:pt x="4" y="1123"/>
                  </a:lnTo>
                  <a:lnTo>
                    <a:pt x="3" y="1140"/>
                  </a:lnTo>
                  <a:lnTo>
                    <a:pt x="2" y="1155"/>
                  </a:lnTo>
                  <a:lnTo>
                    <a:pt x="1" y="1171"/>
                  </a:lnTo>
                  <a:lnTo>
                    <a:pt x="0" y="1186"/>
                  </a:lnTo>
                  <a:lnTo>
                    <a:pt x="0" y="1201"/>
                  </a:lnTo>
                  <a:lnTo>
                    <a:pt x="0" y="1216"/>
                  </a:lnTo>
                  <a:lnTo>
                    <a:pt x="0" y="1232"/>
                  </a:lnTo>
                  <a:lnTo>
                    <a:pt x="1" y="1246"/>
                  </a:lnTo>
                  <a:lnTo>
                    <a:pt x="2" y="1262"/>
                  </a:lnTo>
                  <a:lnTo>
                    <a:pt x="4" y="1276"/>
                  </a:lnTo>
                  <a:lnTo>
                    <a:pt x="6" y="1292"/>
                  </a:lnTo>
                  <a:lnTo>
                    <a:pt x="7" y="1306"/>
                  </a:lnTo>
                  <a:lnTo>
                    <a:pt x="10" y="1321"/>
                  </a:lnTo>
                  <a:lnTo>
                    <a:pt x="13" y="1336"/>
                  </a:lnTo>
                  <a:lnTo>
                    <a:pt x="16" y="1350"/>
                  </a:lnTo>
                  <a:lnTo>
                    <a:pt x="19" y="1365"/>
                  </a:lnTo>
                  <a:lnTo>
                    <a:pt x="23" y="1380"/>
                  </a:lnTo>
                  <a:lnTo>
                    <a:pt x="27" y="1394"/>
                  </a:lnTo>
                  <a:lnTo>
                    <a:pt x="31" y="1408"/>
                  </a:lnTo>
                  <a:lnTo>
                    <a:pt x="36" y="1423"/>
                  </a:lnTo>
                  <a:lnTo>
                    <a:pt x="41" y="1437"/>
                  </a:lnTo>
                  <a:lnTo>
                    <a:pt x="46" y="1450"/>
                  </a:lnTo>
                  <a:lnTo>
                    <a:pt x="52" y="1464"/>
                  </a:lnTo>
                  <a:lnTo>
                    <a:pt x="57" y="1478"/>
                  </a:lnTo>
                  <a:lnTo>
                    <a:pt x="64" y="1492"/>
                  </a:lnTo>
                  <a:lnTo>
                    <a:pt x="70" y="1505"/>
                  </a:lnTo>
                  <a:lnTo>
                    <a:pt x="77" y="1519"/>
                  </a:lnTo>
                  <a:lnTo>
                    <a:pt x="84" y="1532"/>
                  </a:lnTo>
                  <a:lnTo>
                    <a:pt x="91" y="1545"/>
                  </a:lnTo>
                  <a:lnTo>
                    <a:pt x="99" y="1558"/>
                  </a:lnTo>
                  <a:lnTo>
                    <a:pt x="107" y="1570"/>
                  </a:lnTo>
                  <a:lnTo>
                    <a:pt x="115" y="1583"/>
                  </a:lnTo>
                  <a:lnTo>
                    <a:pt x="124" y="1595"/>
                  </a:lnTo>
                  <a:lnTo>
                    <a:pt x="132" y="1607"/>
                  </a:lnTo>
                  <a:lnTo>
                    <a:pt x="151" y="1632"/>
                  </a:lnTo>
                  <a:lnTo>
                    <a:pt x="172" y="1656"/>
                  </a:lnTo>
                  <a:lnTo>
                    <a:pt x="193" y="1679"/>
                  </a:lnTo>
                  <a:lnTo>
                    <a:pt x="216" y="1702"/>
                  </a:lnTo>
                  <a:lnTo>
                    <a:pt x="240" y="1724"/>
                  </a:lnTo>
                  <a:lnTo>
                    <a:pt x="265" y="1745"/>
                  </a:lnTo>
                  <a:lnTo>
                    <a:pt x="291" y="1765"/>
                  </a:lnTo>
                  <a:lnTo>
                    <a:pt x="318" y="1784"/>
                  </a:lnTo>
                  <a:lnTo>
                    <a:pt x="345" y="1803"/>
                  </a:lnTo>
                  <a:lnTo>
                    <a:pt x="375" y="1820"/>
                  </a:lnTo>
                  <a:lnTo>
                    <a:pt x="404" y="1837"/>
                  </a:lnTo>
                  <a:lnTo>
                    <a:pt x="435" y="1854"/>
                  </a:lnTo>
                  <a:lnTo>
                    <a:pt x="467" y="1869"/>
                  </a:lnTo>
                  <a:lnTo>
                    <a:pt x="499" y="1884"/>
                  </a:lnTo>
                  <a:lnTo>
                    <a:pt x="533" y="1897"/>
                  </a:lnTo>
                  <a:lnTo>
                    <a:pt x="567" y="1910"/>
                  </a:lnTo>
                  <a:lnTo>
                    <a:pt x="602" y="1922"/>
                  </a:lnTo>
                  <a:lnTo>
                    <a:pt x="638" y="1933"/>
                  </a:lnTo>
                  <a:lnTo>
                    <a:pt x="675" y="1943"/>
                  </a:lnTo>
                  <a:lnTo>
                    <a:pt x="712" y="1953"/>
                  </a:lnTo>
                  <a:lnTo>
                    <a:pt x="750" y="1961"/>
                  </a:lnTo>
                  <a:lnTo>
                    <a:pt x="789" y="1968"/>
                  </a:lnTo>
                  <a:lnTo>
                    <a:pt x="829" y="1975"/>
                  </a:lnTo>
                  <a:lnTo>
                    <a:pt x="869" y="1981"/>
                  </a:lnTo>
                  <a:lnTo>
                    <a:pt x="909" y="1985"/>
                  </a:lnTo>
                  <a:lnTo>
                    <a:pt x="951" y="1989"/>
                  </a:lnTo>
                  <a:lnTo>
                    <a:pt x="992" y="1992"/>
                  </a:lnTo>
                  <a:lnTo>
                    <a:pt x="1035" y="1994"/>
                  </a:lnTo>
                  <a:lnTo>
                    <a:pt x="1078" y="1995"/>
                  </a:lnTo>
                  <a:lnTo>
                    <a:pt x="1122" y="1995"/>
                  </a:lnTo>
                  <a:lnTo>
                    <a:pt x="1165" y="1994"/>
                  </a:lnTo>
                  <a:lnTo>
                    <a:pt x="1210" y="1992"/>
                  </a:lnTo>
                  <a:lnTo>
                    <a:pt x="1217" y="1991"/>
                  </a:lnTo>
                  <a:lnTo>
                    <a:pt x="1233" y="1989"/>
                  </a:lnTo>
                  <a:lnTo>
                    <a:pt x="1258" y="1986"/>
                  </a:lnTo>
                  <a:lnTo>
                    <a:pt x="1286" y="1983"/>
                  </a:lnTo>
                  <a:lnTo>
                    <a:pt x="1314" y="1980"/>
                  </a:lnTo>
                  <a:lnTo>
                    <a:pt x="1338" y="1976"/>
                  </a:lnTo>
                  <a:lnTo>
                    <a:pt x="1355" y="1975"/>
                  </a:lnTo>
                  <a:lnTo>
                    <a:pt x="1362" y="1974"/>
                  </a:lnTo>
                  <a:lnTo>
                    <a:pt x="1392" y="1969"/>
                  </a:lnTo>
                  <a:lnTo>
                    <a:pt x="1422" y="1965"/>
                  </a:lnTo>
                  <a:lnTo>
                    <a:pt x="1453" y="1961"/>
                  </a:lnTo>
                  <a:lnTo>
                    <a:pt x="1484" y="1957"/>
                  </a:lnTo>
                  <a:lnTo>
                    <a:pt x="1516" y="1954"/>
                  </a:lnTo>
                  <a:lnTo>
                    <a:pt x="1547" y="1952"/>
                  </a:lnTo>
                  <a:lnTo>
                    <a:pt x="1563" y="1952"/>
                  </a:lnTo>
                  <a:lnTo>
                    <a:pt x="1578" y="1951"/>
                  </a:lnTo>
                  <a:lnTo>
                    <a:pt x="1594" y="1951"/>
                  </a:lnTo>
                  <a:lnTo>
                    <a:pt x="1610" y="1952"/>
                  </a:lnTo>
                  <a:lnTo>
                    <a:pt x="1623" y="1952"/>
                  </a:lnTo>
                  <a:lnTo>
                    <a:pt x="1635" y="1953"/>
                  </a:lnTo>
                  <a:lnTo>
                    <a:pt x="1647" y="1954"/>
                  </a:lnTo>
                  <a:lnTo>
                    <a:pt x="1658" y="1956"/>
                  </a:lnTo>
                  <a:lnTo>
                    <a:pt x="1668" y="1958"/>
                  </a:lnTo>
                  <a:lnTo>
                    <a:pt x="1679" y="1960"/>
                  </a:lnTo>
                  <a:lnTo>
                    <a:pt x="1688" y="1962"/>
                  </a:lnTo>
                  <a:lnTo>
                    <a:pt x="1698" y="1964"/>
                  </a:lnTo>
                  <a:lnTo>
                    <a:pt x="1706" y="1967"/>
                  </a:lnTo>
                  <a:lnTo>
                    <a:pt x="1714" y="1970"/>
                  </a:lnTo>
                  <a:lnTo>
                    <a:pt x="1722" y="1973"/>
                  </a:lnTo>
                  <a:lnTo>
                    <a:pt x="1730" y="1977"/>
                  </a:lnTo>
                  <a:lnTo>
                    <a:pt x="1737" y="1980"/>
                  </a:lnTo>
                  <a:lnTo>
                    <a:pt x="1744" y="1985"/>
                  </a:lnTo>
                  <a:lnTo>
                    <a:pt x="1750" y="1989"/>
                  </a:lnTo>
                  <a:lnTo>
                    <a:pt x="1757" y="1993"/>
                  </a:lnTo>
                  <a:lnTo>
                    <a:pt x="1762" y="1998"/>
                  </a:lnTo>
                  <a:lnTo>
                    <a:pt x="1768" y="2002"/>
                  </a:lnTo>
                  <a:lnTo>
                    <a:pt x="1773" y="2006"/>
                  </a:lnTo>
                  <a:lnTo>
                    <a:pt x="1779" y="2011"/>
                  </a:lnTo>
                  <a:lnTo>
                    <a:pt x="1788" y="2022"/>
                  </a:lnTo>
                  <a:lnTo>
                    <a:pt x="1796" y="2032"/>
                  </a:lnTo>
                  <a:lnTo>
                    <a:pt x="1804" y="2044"/>
                  </a:lnTo>
                  <a:lnTo>
                    <a:pt x="1811" y="2055"/>
                  </a:lnTo>
                  <a:lnTo>
                    <a:pt x="1818" y="2067"/>
                  </a:lnTo>
                  <a:lnTo>
                    <a:pt x="1825" y="2079"/>
                  </a:lnTo>
                  <a:lnTo>
                    <a:pt x="1846" y="2116"/>
                  </a:lnTo>
                  <a:lnTo>
                    <a:pt x="1868" y="2147"/>
                  </a:lnTo>
                  <a:lnTo>
                    <a:pt x="1892" y="2176"/>
                  </a:lnTo>
                  <a:lnTo>
                    <a:pt x="1916" y="2203"/>
                  </a:lnTo>
                  <a:lnTo>
                    <a:pt x="1941" y="2228"/>
                  </a:lnTo>
                  <a:lnTo>
                    <a:pt x="1968" y="2252"/>
                  </a:lnTo>
                  <a:lnTo>
                    <a:pt x="1995" y="2273"/>
                  </a:lnTo>
                  <a:lnTo>
                    <a:pt x="2023" y="2292"/>
                  </a:lnTo>
                  <a:lnTo>
                    <a:pt x="2051" y="2310"/>
                  </a:lnTo>
                  <a:lnTo>
                    <a:pt x="2081" y="2326"/>
                  </a:lnTo>
                  <a:lnTo>
                    <a:pt x="2110" y="2340"/>
                  </a:lnTo>
                  <a:lnTo>
                    <a:pt x="2141" y="2353"/>
                  </a:lnTo>
                  <a:lnTo>
                    <a:pt x="2171" y="2364"/>
                  </a:lnTo>
                  <a:lnTo>
                    <a:pt x="2202" y="2374"/>
                  </a:lnTo>
                  <a:lnTo>
                    <a:pt x="2233" y="2383"/>
                  </a:lnTo>
                  <a:lnTo>
                    <a:pt x="2264" y="2390"/>
                  </a:lnTo>
                  <a:lnTo>
                    <a:pt x="2296" y="2396"/>
                  </a:lnTo>
                  <a:lnTo>
                    <a:pt x="2328" y="2401"/>
                  </a:lnTo>
                  <a:lnTo>
                    <a:pt x="2359" y="2405"/>
                  </a:lnTo>
                  <a:lnTo>
                    <a:pt x="2390" y="2408"/>
                  </a:lnTo>
                  <a:lnTo>
                    <a:pt x="2421" y="2410"/>
                  </a:lnTo>
                  <a:lnTo>
                    <a:pt x="2452" y="2411"/>
                  </a:lnTo>
                  <a:lnTo>
                    <a:pt x="2483" y="2411"/>
                  </a:lnTo>
                  <a:lnTo>
                    <a:pt x="2513" y="2410"/>
                  </a:lnTo>
                  <a:lnTo>
                    <a:pt x="2542" y="2409"/>
                  </a:lnTo>
                  <a:lnTo>
                    <a:pt x="2572" y="2407"/>
                  </a:lnTo>
                  <a:lnTo>
                    <a:pt x="2600" y="2404"/>
                  </a:lnTo>
                  <a:lnTo>
                    <a:pt x="2627" y="2401"/>
                  </a:lnTo>
                  <a:lnTo>
                    <a:pt x="2654" y="2398"/>
                  </a:lnTo>
                  <a:lnTo>
                    <a:pt x="2681" y="2394"/>
                  </a:lnTo>
                  <a:lnTo>
                    <a:pt x="2706" y="2390"/>
                  </a:lnTo>
                  <a:lnTo>
                    <a:pt x="2730" y="2385"/>
                  </a:lnTo>
                  <a:lnTo>
                    <a:pt x="2753" y="2381"/>
                  </a:lnTo>
                  <a:lnTo>
                    <a:pt x="2765" y="2379"/>
                  </a:lnTo>
                  <a:lnTo>
                    <a:pt x="2778" y="2376"/>
                  </a:lnTo>
                  <a:lnTo>
                    <a:pt x="2791" y="2372"/>
                  </a:lnTo>
                  <a:lnTo>
                    <a:pt x="2806" y="2368"/>
                  </a:lnTo>
                  <a:lnTo>
                    <a:pt x="2822" y="2363"/>
                  </a:lnTo>
                  <a:lnTo>
                    <a:pt x="2839" y="2359"/>
                  </a:lnTo>
                  <a:lnTo>
                    <a:pt x="2856" y="2353"/>
                  </a:lnTo>
                  <a:lnTo>
                    <a:pt x="2874" y="2347"/>
                  </a:lnTo>
                  <a:lnTo>
                    <a:pt x="2892" y="2341"/>
                  </a:lnTo>
                  <a:lnTo>
                    <a:pt x="2911" y="2334"/>
                  </a:lnTo>
                  <a:lnTo>
                    <a:pt x="2930" y="2327"/>
                  </a:lnTo>
                  <a:lnTo>
                    <a:pt x="2949" y="2319"/>
                  </a:lnTo>
                  <a:lnTo>
                    <a:pt x="2969" y="2311"/>
                  </a:lnTo>
                  <a:lnTo>
                    <a:pt x="2988" y="2302"/>
                  </a:lnTo>
                  <a:lnTo>
                    <a:pt x="3007" y="2294"/>
                  </a:lnTo>
                  <a:lnTo>
                    <a:pt x="3027" y="2285"/>
                  </a:lnTo>
                  <a:lnTo>
                    <a:pt x="3045" y="2275"/>
                  </a:lnTo>
                  <a:lnTo>
                    <a:pt x="3064" y="2265"/>
                  </a:lnTo>
                  <a:lnTo>
                    <a:pt x="3081" y="2255"/>
                  </a:lnTo>
                  <a:lnTo>
                    <a:pt x="3099" y="2245"/>
                  </a:lnTo>
                  <a:lnTo>
                    <a:pt x="3115" y="2233"/>
                  </a:lnTo>
                  <a:lnTo>
                    <a:pt x="3131" y="2222"/>
                  </a:lnTo>
                  <a:lnTo>
                    <a:pt x="3146" y="2211"/>
                  </a:lnTo>
                  <a:lnTo>
                    <a:pt x="3161" y="2199"/>
                  </a:lnTo>
                  <a:lnTo>
                    <a:pt x="3174" y="2187"/>
                  </a:lnTo>
                  <a:lnTo>
                    <a:pt x="3185" y="2175"/>
                  </a:lnTo>
                  <a:lnTo>
                    <a:pt x="3196" y="2162"/>
                  </a:lnTo>
                  <a:lnTo>
                    <a:pt x="3205" y="2149"/>
                  </a:lnTo>
                  <a:lnTo>
                    <a:pt x="3213" y="2136"/>
                  </a:lnTo>
                  <a:lnTo>
                    <a:pt x="3219" y="2123"/>
                  </a:lnTo>
                  <a:lnTo>
                    <a:pt x="3223" y="2109"/>
                  </a:lnTo>
                  <a:lnTo>
                    <a:pt x="3226" y="2095"/>
                  </a:lnTo>
                  <a:lnTo>
                    <a:pt x="3251" y="1917"/>
                  </a:lnTo>
                  <a:lnTo>
                    <a:pt x="3407" y="2023"/>
                  </a:lnTo>
                  <a:lnTo>
                    <a:pt x="3440" y="2046"/>
                  </a:lnTo>
                  <a:lnTo>
                    <a:pt x="3474" y="2067"/>
                  </a:lnTo>
                  <a:lnTo>
                    <a:pt x="3509" y="2089"/>
                  </a:lnTo>
                  <a:lnTo>
                    <a:pt x="3544" y="2109"/>
                  </a:lnTo>
                  <a:lnTo>
                    <a:pt x="3579" y="2128"/>
                  </a:lnTo>
                  <a:lnTo>
                    <a:pt x="3614" y="2147"/>
                  </a:lnTo>
                  <a:lnTo>
                    <a:pt x="3649" y="2165"/>
                  </a:lnTo>
                  <a:lnTo>
                    <a:pt x="3685" y="2181"/>
                  </a:lnTo>
                  <a:lnTo>
                    <a:pt x="3721" y="2198"/>
                  </a:lnTo>
                  <a:lnTo>
                    <a:pt x="3757" y="2213"/>
                  </a:lnTo>
                  <a:lnTo>
                    <a:pt x="3794" y="2228"/>
                  </a:lnTo>
                  <a:lnTo>
                    <a:pt x="3830" y="2241"/>
                  </a:lnTo>
                  <a:lnTo>
                    <a:pt x="3867" y="2254"/>
                  </a:lnTo>
                  <a:lnTo>
                    <a:pt x="3903" y="2266"/>
                  </a:lnTo>
                  <a:lnTo>
                    <a:pt x="3940" y="2277"/>
                  </a:lnTo>
                  <a:lnTo>
                    <a:pt x="3977" y="2287"/>
                  </a:lnTo>
                  <a:lnTo>
                    <a:pt x="4014" y="2297"/>
                  </a:lnTo>
                  <a:lnTo>
                    <a:pt x="4050" y="2305"/>
                  </a:lnTo>
                  <a:lnTo>
                    <a:pt x="4087" y="2313"/>
                  </a:lnTo>
                  <a:lnTo>
                    <a:pt x="4124" y="2319"/>
                  </a:lnTo>
                  <a:lnTo>
                    <a:pt x="4161" y="2325"/>
                  </a:lnTo>
                  <a:lnTo>
                    <a:pt x="4198" y="2330"/>
                  </a:lnTo>
                  <a:lnTo>
                    <a:pt x="4235" y="2335"/>
                  </a:lnTo>
                  <a:lnTo>
                    <a:pt x="4272" y="2338"/>
                  </a:lnTo>
                  <a:lnTo>
                    <a:pt x="4308" y="2340"/>
                  </a:lnTo>
                  <a:lnTo>
                    <a:pt x="4345" y="2341"/>
                  </a:lnTo>
                  <a:lnTo>
                    <a:pt x="4381" y="2342"/>
                  </a:lnTo>
                  <a:lnTo>
                    <a:pt x="4417" y="2341"/>
                  </a:lnTo>
                  <a:lnTo>
                    <a:pt x="4453" y="2340"/>
                  </a:lnTo>
                  <a:lnTo>
                    <a:pt x="4489" y="2338"/>
                  </a:lnTo>
                  <a:lnTo>
                    <a:pt x="4524" y="2334"/>
                  </a:lnTo>
                  <a:lnTo>
                    <a:pt x="4560" y="2330"/>
                  </a:lnTo>
                  <a:lnTo>
                    <a:pt x="4591" y="2325"/>
                  </a:lnTo>
                  <a:lnTo>
                    <a:pt x="4625" y="2319"/>
                  </a:lnTo>
                  <a:lnTo>
                    <a:pt x="4659" y="2312"/>
                  </a:lnTo>
                  <a:lnTo>
                    <a:pt x="4695" y="2303"/>
                  </a:lnTo>
                  <a:lnTo>
                    <a:pt x="4732" y="2294"/>
                  </a:lnTo>
                  <a:lnTo>
                    <a:pt x="4769" y="2283"/>
                  </a:lnTo>
                  <a:lnTo>
                    <a:pt x="4807" y="2271"/>
                  </a:lnTo>
                  <a:lnTo>
                    <a:pt x="4845" y="2258"/>
                  </a:lnTo>
                  <a:lnTo>
                    <a:pt x="4884" y="2244"/>
                  </a:lnTo>
                  <a:lnTo>
                    <a:pt x="4923" y="2229"/>
                  </a:lnTo>
                  <a:lnTo>
                    <a:pt x="4962" y="2213"/>
                  </a:lnTo>
                  <a:lnTo>
                    <a:pt x="5000" y="2196"/>
                  </a:lnTo>
                  <a:lnTo>
                    <a:pt x="5038" y="2178"/>
                  </a:lnTo>
                  <a:lnTo>
                    <a:pt x="5076" y="2159"/>
                  </a:lnTo>
                  <a:lnTo>
                    <a:pt x="5113" y="2140"/>
                  </a:lnTo>
                  <a:lnTo>
                    <a:pt x="5149" y="2120"/>
                  </a:lnTo>
                  <a:lnTo>
                    <a:pt x="5184" y="2099"/>
                  </a:lnTo>
                  <a:lnTo>
                    <a:pt x="5217" y="2077"/>
                  </a:lnTo>
                  <a:lnTo>
                    <a:pt x="5250" y="2055"/>
                  </a:lnTo>
                  <a:lnTo>
                    <a:pt x="5280" y="2032"/>
                  </a:lnTo>
                  <a:lnTo>
                    <a:pt x="5309" y="2009"/>
                  </a:lnTo>
                  <a:lnTo>
                    <a:pt x="5336" y="1985"/>
                  </a:lnTo>
                  <a:lnTo>
                    <a:pt x="5361" y="1960"/>
                  </a:lnTo>
                  <a:lnTo>
                    <a:pt x="5383" y="1935"/>
                  </a:lnTo>
                  <a:lnTo>
                    <a:pt x="5404" y="1910"/>
                  </a:lnTo>
                  <a:lnTo>
                    <a:pt x="5421" y="1884"/>
                  </a:lnTo>
                  <a:lnTo>
                    <a:pt x="5436" y="1858"/>
                  </a:lnTo>
                  <a:lnTo>
                    <a:pt x="5448" y="1831"/>
                  </a:lnTo>
                  <a:lnTo>
                    <a:pt x="5456" y="1804"/>
                  </a:lnTo>
                  <a:lnTo>
                    <a:pt x="5462" y="1777"/>
                  </a:lnTo>
                  <a:lnTo>
                    <a:pt x="5464" y="1750"/>
                  </a:lnTo>
                  <a:lnTo>
                    <a:pt x="5462" y="1723"/>
                  </a:lnTo>
                  <a:lnTo>
                    <a:pt x="5443" y="1576"/>
                  </a:lnTo>
                  <a:lnTo>
                    <a:pt x="5599" y="1606"/>
                  </a:lnTo>
                  <a:lnTo>
                    <a:pt x="5608" y="1608"/>
                  </a:lnTo>
                  <a:lnTo>
                    <a:pt x="5617" y="1609"/>
                  </a:lnTo>
                  <a:lnTo>
                    <a:pt x="5626" y="1610"/>
                  </a:lnTo>
                  <a:lnTo>
                    <a:pt x="5635" y="1611"/>
                  </a:lnTo>
                  <a:lnTo>
                    <a:pt x="5645" y="1611"/>
                  </a:lnTo>
                  <a:lnTo>
                    <a:pt x="5654" y="1611"/>
                  </a:lnTo>
                  <a:lnTo>
                    <a:pt x="5664" y="1611"/>
                  </a:lnTo>
                  <a:lnTo>
                    <a:pt x="5673" y="1611"/>
                  </a:lnTo>
                  <a:lnTo>
                    <a:pt x="5682" y="1610"/>
                  </a:lnTo>
                  <a:lnTo>
                    <a:pt x="5692" y="1609"/>
                  </a:lnTo>
                  <a:lnTo>
                    <a:pt x="5701" y="1607"/>
                  </a:lnTo>
                  <a:lnTo>
                    <a:pt x="5710" y="1606"/>
                  </a:lnTo>
                  <a:lnTo>
                    <a:pt x="5719" y="1604"/>
                  </a:lnTo>
                  <a:lnTo>
                    <a:pt x="5729" y="1602"/>
                  </a:lnTo>
                  <a:lnTo>
                    <a:pt x="5738" y="1599"/>
                  </a:lnTo>
                  <a:lnTo>
                    <a:pt x="5747" y="1596"/>
                  </a:lnTo>
                  <a:lnTo>
                    <a:pt x="5756" y="1593"/>
                  </a:lnTo>
                  <a:lnTo>
                    <a:pt x="5765" y="1590"/>
                  </a:lnTo>
                  <a:lnTo>
                    <a:pt x="5774" y="1586"/>
                  </a:lnTo>
                  <a:lnTo>
                    <a:pt x="5783" y="1583"/>
                  </a:lnTo>
                  <a:lnTo>
                    <a:pt x="5791" y="1579"/>
                  </a:lnTo>
                  <a:lnTo>
                    <a:pt x="5800" y="1574"/>
                  </a:lnTo>
                  <a:lnTo>
                    <a:pt x="5808" y="1570"/>
                  </a:lnTo>
                  <a:lnTo>
                    <a:pt x="5816" y="1565"/>
                  </a:lnTo>
                  <a:lnTo>
                    <a:pt x="5825" y="1560"/>
                  </a:lnTo>
                  <a:lnTo>
                    <a:pt x="5832" y="1554"/>
                  </a:lnTo>
                  <a:lnTo>
                    <a:pt x="5840" y="1549"/>
                  </a:lnTo>
                  <a:lnTo>
                    <a:pt x="5847" y="1543"/>
                  </a:lnTo>
                  <a:lnTo>
                    <a:pt x="5855" y="1537"/>
                  </a:lnTo>
                  <a:lnTo>
                    <a:pt x="5862" y="1531"/>
                  </a:lnTo>
                  <a:lnTo>
                    <a:pt x="5869" y="1525"/>
                  </a:lnTo>
                  <a:lnTo>
                    <a:pt x="5875" y="1518"/>
                  </a:lnTo>
                  <a:lnTo>
                    <a:pt x="5882" y="1511"/>
                  </a:lnTo>
                  <a:lnTo>
                    <a:pt x="5888" y="1503"/>
                  </a:lnTo>
                  <a:lnTo>
                    <a:pt x="5895" y="1495"/>
                  </a:lnTo>
                  <a:lnTo>
                    <a:pt x="5901" y="1487"/>
                  </a:lnTo>
                  <a:lnTo>
                    <a:pt x="5907" y="1479"/>
                  </a:lnTo>
                  <a:lnTo>
                    <a:pt x="5911" y="1470"/>
                  </a:lnTo>
                  <a:lnTo>
                    <a:pt x="5917" y="1462"/>
                  </a:lnTo>
                  <a:lnTo>
                    <a:pt x="5921" y="1453"/>
                  </a:lnTo>
                  <a:lnTo>
                    <a:pt x="5925" y="1444"/>
                  </a:lnTo>
                  <a:lnTo>
                    <a:pt x="5929" y="1435"/>
                  </a:lnTo>
                  <a:lnTo>
                    <a:pt x="5933" y="1425"/>
                  </a:lnTo>
                  <a:lnTo>
                    <a:pt x="5936" y="1416"/>
                  </a:lnTo>
                  <a:lnTo>
                    <a:pt x="5939" y="1406"/>
                  </a:lnTo>
                  <a:lnTo>
                    <a:pt x="5941" y="1397"/>
                  </a:lnTo>
                  <a:lnTo>
                    <a:pt x="5943" y="1387"/>
                  </a:lnTo>
                  <a:lnTo>
                    <a:pt x="5945" y="1376"/>
                  </a:lnTo>
                  <a:lnTo>
                    <a:pt x="5946" y="1367"/>
                  </a:lnTo>
                  <a:lnTo>
                    <a:pt x="5947" y="1356"/>
                  </a:lnTo>
                  <a:lnTo>
                    <a:pt x="5948" y="1346"/>
                  </a:lnTo>
                  <a:lnTo>
                    <a:pt x="5948" y="1335"/>
                  </a:lnTo>
                  <a:lnTo>
                    <a:pt x="5948" y="1324"/>
                  </a:lnTo>
                  <a:lnTo>
                    <a:pt x="5948" y="1314"/>
                  </a:lnTo>
                  <a:lnTo>
                    <a:pt x="5947" y="1303"/>
                  </a:lnTo>
                  <a:lnTo>
                    <a:pt x="5946" y="1292"/>
                  </a:lnTo>
                  <a:lnTo>
                    <a:pt x="5945" y="1280"/>
                  </a:lnTo>
                  <a:lnTo>
                    <a:pt x="5943" y="1269"/>
                  </a:lnTo>
                  <a:lnTo>
                    <a:pt x="5941" y="1258"/>
                  </a:lnTo>
                  <a:lnTo>
                    <a:pt x="5938" y="1246"/>
                  </a:lnTo>
                  <a:lnTo>
                    <a:pt x="5935" y="1235"/>
                  </a:lnTo>
                  <a:lnTo>
                    <a:pt x="5933" y="1224"/>
                  </a:lnTo>
                  <a:lnTo>
                    <a:pt x="5929" y="1212"/>
                  </a:lnTo>
                  <a:lnTo>
                    <a:pt x="5925" y="1200"/>
                  </a:lnTo>
                  <a:close/>
                </a:path>
              </a:pathLst>
            </a:custGeom>
            <a:solidFill>
              <a:srgbClr val="91C5E9"/>
            </a:solidFill>
            <a:ln w="9525">
              <a:noFill/>
              <a:round/>
              <a:headEnd/>
              <a:tailEnd/>
            </a:ln>
          </p:spPr>
          <p:txBody>
            <a:bodyPr/>
            <a:lstStyle/>
            <a:p>
              <a:pPr>
                <a:defRPr/>
              </a:pPr>
              <a:endParaRPr lang="zh-CN" altLang="en-US">
                <a:latin typeface="Arial" charset="0"/>
                <a:ea typeface="宋体" charset="-122"/>
              </a:endParaRPr>
            </a:p>
          </p:txBody>
        </p:sp>
        <p:sp>
          <p:nvSpPr>
            <p:cNvPr id="15" name="Freeform 13"/>
            <p:cNvSpPr>
              <a:spLocks/>
            </p:cNvSpPr>
            <p:nvPr userDrawn="1"/>
          </p:nvSpPr>
          <p:spPr bwMode="auto">
            <a:xfrm>
              <a:off x="-2331" y="-2024"/>
              <a:ext cx="1634" cy="1178"/>
            </a:xfrm>
            <a:custGeom>
              <a:avLst/>
              <a:gdLst>
                <a:gd name="T0" fmla="*/ 67 w 1634"/>
                <a:gd name="T1" fmla="*/ 475 h 1179"/>
                <a:gd name="T2" fmla="*/ 74 w 1634"/>
                <a:gd name="T3" fmla="*/ 505 h 1179"/>
                <a:gd name="T4" fmla="*/ 87 w 1634"/>
                <a:gd name="T5" fmla="*/ 547 h 1179"/>
                <a:gd name="T6" fmla="*/ 106 w 1634"/>
                <a:gd name="T7" fmla="*/ 591 h 1179"/>
                <a:gd name="T8" fmla="*/ 135 w 1634"/>
                <a:gd name="T9" fmla="*/ 647 h 1179"/>
                <a:gd name="T10" fmla="*/ 173 w 1634"/>
                <a:gd name="T11" fmla="*/ 707 h 1179"/>
                <a:gd name="T12" fmla="*/ 224 w 1634"/>
                <a:gd name="T13" fmla="*/ 768 h 1179"/>
                <a:gd name="T14" fmla="*/ 289 w 1634"/>
                <a:gd name="T15" fmla="*/ 824 h 1179"/>
                <a:gd name="T16" fmla="*/ 368 w 1634"/>
                <a:gd name="T17" fmla="*/ 875 h 1179"/>
                <a:gd name="T18" fmla="*/ 464 w 1634"/>
                <a:gd name="T19" fmla="*/ 916 h 1179"/>
                <a:gd name="T20" fmla="*/ 526 w 1634"/>
                <a:gd name="T21" fmla="*/ 936 h 1179"/>
                <a:gd name="T22" fmla="*/ 575 w 1634"/>
                <a:gd name="T23" fmla="*/ 948 h 1179"/>
                <a:gd name="T24" fmla="*/ 645 w 1634"/>
                <a:gd name="T25" fmla="*/ 963 h 1179"/>
                <a:gd name="T26" fmla="*/ 731 w 1634"/>
                <a:gd name="T27" fmla="*/ 974 h 1179"/>
                <a:gd name="T28" fmla="*/ 829 w 1634"/>
                <a:gd name="T29" fmla="*/ 979 h 1179"/>
                <a:gd name="T30" fmla="*/ 933 w 1634"/>
                <a:gd name="T31" fmla="*/ 974 h 1179"/>
                <a:gd name="T32" fmla="*/ 1041 w 1634"/>
                <a:gd name="T33" fmla="*/ 953 h 1179"/>
                <a:gd name="T34" fmla="*/ 1147 w 1634"/>
                <a:gd name="T35" fmla="*/ 914 h 1179"/>
                <a:gd name="T36" fmla="*/ 1248 w 1634"/>
                <a:gd name="T37" fmla="*/ 852 h 1179"/>
                <a:gd name="T38" fmla="*/ 1337 w 1634"/>
                <a:gd name="T39" fmla="*/ 764 h 1179"/>
                <a:gd name="T40" fmla="*/ 1413 w 1634"/>
                <a:gd name="T41" fmla="*/ 646 h 1179"/>
                <a:gd name="T42" fmla="*/ 1458 w 1634"/>
                <a:gd name="T43" fmla="*/ 539 h 1179"/>
                <a:gd name="T44" fmla="*/ 1472 w 1634"/>
                <a:gd name="T45" fmla="*/ 436 h 1179"/>
                <a:gd name="T46" fmla="*/ 1460 w 1634"/>
                <a:gd name="T47" fmla="*/ 345 h 1179"/>
                <a:gd name="T48" fmla="*/ 1427 w 1634"/>
                <a:gd name="T49" fmla="*/ 264 h 1179"/>
                <a:gd name="T50" fmla="*/ 1377 w 1634"/>
                <a:gd name="T51" fmla="*/ 195 h 1179"/>
                <a:gd name="T52" fmla="*/ 1316 w 1634"/>
                <a:gd name="T53" fmla="*/ 136 h 1179"/>
                <a:gd name="T54" fmla="*/ 1247 w 1634"/>
                <a:gd name="T55" fmla="*/ 88 h 1179"/>
                <a:gd name="T56" fmla="*/ 1177 w 1634"/>
                <a:gd name="T57" fmla="*/ 51 h 1179"/>
                <a:gd name="T58" fmla="*/ 1109 w 1634"/>
                <a:gd name="T59" fmla="*/ 25 h 1179"/>
                <a:gd name="T60" fmla="*/ 1049 w 1634"/>
                <a:gd name="T61" fmla="*/ 9 h 1179"/>
                <a:gd name="T62" fmla="*/ 1082 w 1634"/>
                <a:gd name="T63" fmla="*/ 4 h 1179"/>
                <a:gd name="T64" fmla="*/ 1127 w 1634"/>
                <a:gd name="T65" fmla="*/ 0 h 1179"/>
                <a:gd name="T66" fmla="*/ 1187 w 1634"/>
                <a:gd name="T67" fmla="*/ 1 h 1179"/>
                <a:gd name="T68" fmla="*/ 1255 w 1634"/>
                <a:gd name="T69" fmla="*/ 8 h 1179"/>
                <a:gd name="T70" fmla="*/ 1330 w 1634"/>
                <a:gd name="T71" fmla="*/ 27 h 1179"/>
                <a:gd name="T72" fmla="*/ 1405 w 1634"/>
                <a:gd name="T73" fmla="*/ 61 h 1179"/>
                <a:gd name="T74" fmla="*/ 1476 w 1634"/>
                <a:gd name="T75" fmla="*/ 113 h 1179"/>
                <a:gd name="T76" fmla="*/ 1540 w 1634"/>
                <a:gd name="T77" fmla="*/ 187 h 1179"/>
                <a:gd name="T78" fmla="*/ 1591 w 1634"/>
                <a:gd name="T79" fmla="*/ 287 h 1179"/>
                <a:gd name="T80" fmla="*/ 1625 w 1634"/>
                <a:gd name="T81" fmla="*/ 415 h 1179"/>
                <a:gd name="T82" fmla="*/ 1632 w 1634"/>
                <a:gd name="T83" fmla="*/ 557 h 1179"/>
                <a:gd name="T84" fmla="*/ 1605 w 1634"/>
                <a:gd name="T85" fmla="*/ 685 h 1179"/>
                <a:gd name="T86" fmla="*/ 1549 w 1634"/>
                <a:gd name="T87" fmla="*/ 809 h 1179"/>
                <a:gd name="T88" fmla="*/ 1466 w 1634"/>
                <a:gd name="T89" fmla="*/ 920 h 1179"/>
                <a:gd name="T90" fmla="*/ 1359 w 1634"/>
                <a:gd name="T91" fmla="*/ 1015 h 1179"/>
                <a:gd name="T92" fmla="*/ 1233 w 1634"/>
                <a:gd name="T93" fmla="*/ 1090 h 1179"/>
                <a:gd name="T94" fmla="*/ 1090 w 1634"/>
                <a:gd name="T95" fmla="*/ 1143 h 1179"/>
                <a:gd name="T96" fmla="*/ 934 w 1634"/>
                <a:gd name="T97" fmla="*/ 1169 h 1179"/>
                <a:gd name="T98" fmla="*/ 769 w 1634"/>
                <a:gd name="T99" fmla="*/ 1167 h 1179"/>
                <a:gd name="T100" fmla="*/ 597 w 1634"/>
                <a:gd name="T101" fmla="*/ 1133 h 1179"/>
                <a:gd name="T102" fmla="*/ 424 w 1634"/>
                <a:gd name="T103" fmla="*/ 1065 h 1179"/>
                <a:gd name="T104" fmla="*/ 281 w 1634"/>
                <a:gd name="T105" fmla="*/ 986 h 1179"/>
                <a:gd name="T106" fmla="*/ 174 w 1634"/>
                <a:gd name="T107" fmla="*/ 905 h 1179"/>
                <a:gd name="T108" fmla="*/ 97 w 1634"/>
                <a:gd name="T109" fmla="*/ 825 h 1179"/>
                <a:gd name="T110" fmla="*/ 46 w 1634"/>
                <a:gd name="T111" fmla="*/ 746 h 1179"/>
                <a:gd name="T112" fmla="*/ 15 w 1634"/>
                <a:gd name="T113" fmla="*/ 673 h 1179"/>
                <a:gd name="T114" fmla="*/ 2 w 1634"/>
                <a:gd name="T115" fmla="*/ 607 h 1179"/>
                <a:gd name="T116" fmla="*/ 0 w 1634"/>
                <a:gd name="T117" fmla="*/ 558 h 1179"/>
                <a:gd name="T118" fmla="*/ 5 w 1634"/>
                <a:gd name="T119" fmla="*/ 513 h 1179"/>
                <a:gd name="T120" fmla="*/ 13 w 1634"/>
                <a:gd name="T121" fmla="*/ 481 h 1179"/>
                <a:gd name="T122" fmla="*/ 65 w 1634"/>
                <a:gd name="T123" fmla="*/ 459 h 11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4" h="1179">
                  <a:moveTo>
                    <a:pt x="65" y="459"/>
                  </a:moveTo>
                  <a:lnTo>
                    <a:pt x="65" y="463"/>
                  </a:lnTo>
                  <a:lnTo>
                    <a:pt x="67" y="475"/>
                  </a:lnTo>
                  <a:lnTo>
                    <a:pt x="69" y="484"/>
                  </a:lnTo>
                  <a:lnTo>
                    <a:pt x="71" y="493"/>
                  </a:lnTo>
                  <a:lnTo>
                    <a:pt x="74" y="505"/>
                  </a:lnTo>
                  <a:lnTo>
                    <a:pt x="77" y="518"/>
                  </a:lnTo>
                  <a:lnTo>
                    <a:pt x="82" y="532"/>
                  </a:lnTo>
                  <a:lnTo>
                    <a:pt x="87" y="547"/>
                  </a:lnTo>
                  <a:lnTo>
                    <a:pt x="92" y="563"/>
                  </a:lnTo>
                  <a:lnTo>
                    <a:pt x="99" y="580"/>
                  </a:lnTo>
                  <a:lnTo>
                    <a:pt x="106" y="598"/>
                  </a:lnTo>
                  <a:lnTo>
                    <a:pt x="114" y="616"/>
                  </a:lnTo>
                  <a:lnTo>
                    <a:pt x="124" y="635"/>
                  </a:lnTo>
                  <a:lnTo>
                    <a:pt x="135" y="654"/>
                  </a:lnTo>
                  <a:lnTo>
                    <a:pt x="146" y="675"/>
                  </a:lnTo>
                  <a:lnTo>
                    <a:pt x="159" y="694"/>
                  </a:lnTo>
                  <a:lnTo>
                    <a:pt x="173" y="714"/>
                  </a:lnTo>
                  <a:lnTo>
                    <a:pt x="189" y="735"/>
                  </a:lnTo>
                  <a:lnTo>
                    <a:pt x="206" y="755"/>
                  </a:lnTo>
                  <a:lnTo>
                    <a:pt x="224" y="775"/>
                  </a:lnTo>
                  <a:lnTo>
                    <a:pt x="244" y="794"/>
                  </a:lnTo>
                  <a:lnTo>
                    <a:pt x="266" y="813"/>
                  </a:lnTo>
                  <a:lnTo>
                    <a:pt x="289" y="831"/>
                  </a:lnTo>
                  <a:lnTo>
                    <a:pt x="314" y="849"/>
                  </a:lnTo>
                  <a:lnTo>
                    <a:pt x="340" y="866"/>
                  </a:lnTo>
                  <a:lnTo>
                    <a:pt x="368" y="882"/>
                  </a:lnTo>
                  <a:lnTo>
                    <a:pt x="398" y="897"/>
                  </a:lnTo>
                  <a:lnTo>
                    <a:pt x="430" y="910"/>
                  </a:lnTo>
                  <a:lnTo>
                    <a:pt x="464" y="923"/>
                  </a:lnTo>
                  <a:lnTo>
                    <a:pt x="500" y="935"/>
                  </a:lnTo>
                  <a:lnTo>
                    <a:pt x="507" y="937"/>
                  </a:lnTo>
                  <a:lnTo>
                    <a:pt x="526" y="943"/>
                  </a:lnTo>
                  <a:lnTo>
                    <a:pt x="540" y="946"/>
                  </a:lnTo>
                  <a:lnTo>
                    <a:pt x="556" y="951"/>
                  </a:lnTo>
                  <a:lnTo>
                    <a:pt x="575" y="955"/>
                  </a:lnTo>
                  <a:lnTo>
                    <a:pt x="596" y="960"/>
                  </a:lnTo>
                  <a:lnTo>
                    <a:pt x="620" y="965"/>
                  </a:lnTo>
                  <a:lnTo>
                    <a:pt x="645" y="970"/>
                  </a:lnTo>
                  <a:lnTo>
                    <a:pt x="672" y="974"/>
                  </a:lnTo>
                  <a:lnTo>
                    <a:pt x="700" y="978"/>
                  </a:lnTo>
                  <a:lnTo>
                    <a:pt x="731" y="981"/>
                  </a:lnTo>
                  <a:lnTo>
                    <a:pt x="762" y="984"/>
                  </a:lnTo>
                  <a:lnTo>
                    <a:pt x="795" y="986"/>
                  </a:lnTo>
                  <a:lnTo>
                    <a:pt x="829" y="986"/>
                  </a:lnTo>
                  <a:lnTo>
                    <a:pt x="863" y="986"/>
                  </a:lnTo>
                  <a:lnTo>
                    <a:pt x="898" y="984"/>
                  </a:lnTo>
                  <a:lnTo>
                    <a:pt x="933" y="981"/>
                  </a:lnTo>
                  <a:lnTo>
                    <a:pt x="969" y="976"/>
                  </a:lnTo>
                  <a:lnTo>
                    <a:pt x="1005" y="969"/>
                  </a:lnTo>
                  <a:lnTo>
                    <a:pt x="1041" y="960"/>
                  </a:lnTo>
                  <a:lnTo>
                    <a:pt x="1077" y="949"/>
                  </a:lnTo>
                  <a:lnTo>
                    <a:pt x="1112" y="936"/>
                  </a:lnTo>
                  <a:lnTo>
                    <a:pt x="1147" y="921"/>
                  </a:lnTo>
                  <a:lnTo>
                    <a:pt x="1181" y="903"/>
                  </a:lnTo>
                  <a:lnTo>
                    <a:pt x="1215" y="883"/>
                  </a:lnTo>
                  <a:lnTo>
                    <a:pt x="1248" y="859"/>
                  </a:lnTo>
                  <a:lnTo>
                    <a:pt x="1279" y="833"/>
                  </a:lnTo>
                  <a:lnTo>
                    <a:pt x="1309" y="803"/>
                  </a:lnTo>
                  <a:lnTo>
                    <a:pt x="1337" y="771"/>
                  </a:lnTo>
                  <a:lnTo>
                    <a:pt x="1364" y="734"/>
                  </a:lnTo>
                  <a:lnTo>
                    <a:pt x="1391" y="693"/>
                  </a:lnTo>
                  <a:lnTo>
                    <a:pt x="1413" y="653"/>
                  </a:lnTo>
                  <a:lnTo>
                    <a:pt x="1432" y="613"/>
                  </a:lnTo>
                  <a:lnTo>
                    <a:pt x="1447" y="575"/>
                  </a:lnTo>
                  <a:lnTo>
                    <a:pt x="1458" y="539"/>
                  </a:lnTo>
                  <a:lnTo>
                    <a:pt x="1466" y="503"/>
                  </a:lnTo>
                  <a:lnTo>
                    <a:pt x="1471" y="469"/>
                  </a:lnTo>
                  <a:lnTo>
                    <a:pt x="1472" y="436"/>
                  </a:lnTo>
                  <a:lnTo>
                    <a:pt x="1471" y="405"/>
                  </a:lnTo>
                  <a:lnTo>
                    <a:pt x="1467" y="374"/>
                  </a:lnTo>
                  <a:lnTo>
                    <a:pt x="1460" y="345"/>
                  </a:lnTo>
                  <a:lnTo>
                    <a:pt x="1451" y="317"/>
                  </a:lnTo>
                  <a:lnTo>
                    <a:pt x="1440" y="290"/>
                  </a:lnTo>
                  <a:lnTo>
                    <a:pt x="1427" y="264"/>
                  </a:lnTo>
                  <a:lnTo>
                    <a:pt x="1412" y="240"/>
                  </a:lnTo>
                  <a:lnTo>
                    <a:pt x="1395" y="217"/>
                  </a:lnTo>
                  <a:lnTo>
                    <a:pt x="1377" y="195"/>
                  </a:lnTo>
                  <a:lnTo>
                    <a:pt x="1358" y="174"/>
                  </a:lnTo>
                  <a:lnTo>
                    <a:pt x="1337" y="154"/>
                  </a:lnTo>
                  <a:lnTo>
                    <a:pt x="1316" y="136"/>
                  </a:lnTo>
                  <a:lnTo>
                    <a:pt x="1293" y="119"/>
                  </a:lnTo>
                  <a:lnTo>
                    <a:pt x="1271" y="103"/>
                  </a:lnTo>
                  <a:lnTo>
                    <a:pt x="1247" y="88"/>
                  </a:lnTo>
                  <a:lnTo>
                    <a:pt x="1224" y="75"/>
                  </a:lnTo>
                  <a:lnTo>
                    <a:pt x="1201" y="62"/>
                  </a:lnTo>
                  <a:lnTo>
                    <a:pt x="1177" y="51"/>
                  </a:lnTo>
                  <a:lnTo>
                    <a:pt x="1154" y="41"/>
                  </a:lnTo>
                  <a:lnTo>
                    <a:pt x="1131" y="32"/>
                  </a:lnTo>
                  <a:lnTo>
                    <a:pt x="1109" y="25"/>
                  </a:lnTo>
                  <a:lnTo>
                    <a:pt x="1088" y="18"/>
                  </a:lnTo>
                  <a:lnTo>
                    <a:pt x="1068" y="13"/>
                  </a:lnTo>
                  <a:lnTo>
                    <a:pt x="1049" y="9"/>
                  </a:lnTo>
                  <a:lnTo>
                    <a:pt x="1055" y="8"/>
                  </a:lnTo>
                  <a:lnTo>
                    <a:pt x="1071" y="5"/>
                  </a:lnTo>
                  <a:lnTo>
                    <a:pt x="1082" y="4"/>
                  </a:lnTo>
                  <a:lnTo>
                    <a:pt x="1095" y="2"/>
                  </a:lnTo>
                  <a:lnTo>
                    <a:pt x="1110" y="1"/>
                  </a:lnTo>
                  <a:lnTo>
                    <a:pt x="1127" y="0"/>
                  </a:lnTo>
                  <a:lnTo>
                    <a:pt x="1145" y="0"/>
                  </a:lnTo>
                  <a:lnTo>
                    <a:pt x="1166" y="0"/>
                  </a:lnTo>
                  <a:lnTo>
                    <a:pt x="1187" y="1"/>
                  </a:lnTo>
                  <a:lnTo>
                    <a:pt x="1209" y="2"/>
                  </a:lnTo>
                  <a:lnTo>
                    <a:pt x="1232" y="5"/>
                  </a:lnTo>
                  <a:lnTo>
                    <a:pt x="1255" y="8"/>
                  </a:lnTo>
                  <a:lnTo>
                    <a:pt x="1280" y="13"/>
                  </a:lnTo>
                  <a:lnTo>
                    <a:pt x="1305" y="19"/>
                  </a:lnTo>
                  <a:lnTo>
                    <a:pt x="1330" y="27"/>
                  </a:lnTo>
                  <a:lnTo>
                    <a:pt x="1355" y="37"/>
                  </a:lnTo>
                  <a:lnTo>
                    <a:pt x="1380" y="48"/>
                  </a:lnTo>
                  <a:lnTo>
                    <a:pt x="1405" y="61"/>
                  </a:lnTo>
                  <a:lnTo>
                    <a:pt x="1429" y="76"/>
                  </a:lnTo>
                  <a:lnTo>
                    <a:pt x="1453" y="94"/>
                  </a:lnTo>
                  <a:lnTo>
                    <a:pt x="1476" y="113"/>
                  </a:lnTo>
                  <a:lnTo>
                    <a:pt x="1499" y="136"/>
                  </a:lnTo>
                  <a:lnTo>
                    <a:pt x="1520" y="160"/>
                  </a:lnTo>
                  <a:lnTo>
                    <a:pt x="1540" y="187"/>
                  </a:lnTo>
                  <a:lnTo>
                    <a:pt x="1559" y="218"/>
                  </a:lnTo>
                  <a:lnTo>
                    <a:pt x="1575" y="250"/>
                  </a:lnTo>
                  <a:lnTo>
                    <a:pt x="1591" y="287"/>
                  </a:lnTo>
                  <a:lnTo>
                    <a:pt x="1604" y="326"/>
                  </a:lnTo>
                  <a:lnTo>
                    <a:pt x="1616" y="369"/>
                  </a:lnTo>
                  <a:lnTo>
                    <a:pt x="1625" y="415"/>
                  </a:lnTo>
                  <a:lnTo>
                    <a:pt x="1632" y="463"/>
                  </a:lnTo>
                  <a:lnTo>
                    <a:pt x="1634" y="510"/>
                  </a:lnTo>
                  <a:lnTo>
                    <a:pt x="1632" y="557"/>
                  </a:lnTo>
                  <a:lnTo>
                    <a:pt x="1627" y="603"/>
                  </a:lnTo>
                  <a:lnTo>
                    <a:pt x="1618" y="648"/>
                  </a:lnTo>
                  <a:lnTo>
                    <a:pt x="1605" y="692"/>
                  </a:lnTo>
                  <a:lnTo>
                    <a:pt x="1589" y="735"/>
                  </a:lnTo>
                  <a:lnTo>
                    <a:pt x="1571" y="776"/>
                  </a:lnTo>
                  <a:lnTo>
                    <a:pt x="1549" y="816"/>
                  </a:lnTo>
                  <a:lnTo>
                    <a:pt x="1524" y="855"/>
                  </a:lnTo>
                  <a:lnTo>
                    <a:pt x="1496" y="892"/>
                  </a:lnTo>
                  <a:lnTo>
                    <a:pt x="1466" y="927"/>
                  </a:lnTo>
                  <a:lnTo>
                    <a:pt x="1432" y="961"/>
                  </a:lnTo>
                  <a:lnTo>
                    <a:pt x="1397" y="993"/>
                  </a:lnTo>
                  <a:lnTo>
                    <a:pt x="1359" y="1022"/>
                  </a:lnTo>
                  <a:lnTo>
                    <a:pt x="1319" y="1049"/>
                  </a:lnTo>
                  <a:lnTo>
                    <a:pt x="1277" y="1075"/>
                  </a:lnTo>
                  <a:lnTo>
                    <a:pt x="1233" y="1097"/>
                  </a:lnTo>
                  <a:lnTo>
                    <a:pt x="1187" y="1118"/>
                  </a:lnTo>
                  <a:lnTo>
                    <a:pt x="1139" y="1135"/>
                  </a:lnTo>
                  <a:lnTo>
                    <a:pt x="1090" y="1150"/>
                  </a:lnTo>
                  <a:lnTo>
                    <a:pt x="1039" y="1162"/>
                  </a:lnTo>
                  <a:lnTo>
                    <a:pt x="987" y="1171"/>
                  </a:lnTo>
                  <a:lnTo>
                    <a:pt x="934" y="1176"/>
                  </a:lnTo>
                  <a:lnTo>
                    <a:pt x="880" y="1179"/>
                  </a:lnTo>
                  <a:lnTo>
                    <a:pt x="825" y="1178"/>
                  </a:lnTo>
                  <a:lnTo>
                    <a:pt x="769" y="1174"/>
                  </a:lnTo>
                  <a:lnTo>
                    <a:pt x="712" y="1166"/>
                  </a:lnTo>
                  <a:lnTo>
                    <a:pt x="654" y="1155"/>
                  </a:lnTo>
                  <a:lnTo>
                    <a:pt x="597" y="1140"/>
                  </a:lnTo>
                  <a:lnTo>
                    <a:pt x="539" y="1120"/>
                  </a:lnTo>
                  <a:lnTo>
                    <a:pt x="480" y="1097"/>
                  </a:lnTo>
                  <a:lnTo>
                    <a:pt x="424" y="1072"/>
                  </a:lnTo>
                  <a:lnTo>
                    <a:pt x="373" y="1046"/>
                  </a:lnTo>
                  <a:lnTo>
                    <a:pt x="325" y="1019"/>
                  </a:lnTo>
                  <a:lnTo>
                    <a:pt x="281" y="993"/>
                  </a:lnTo>
                  <a:lnTo>
                    <a:pt x="242" y="966"/>
                  </a:lnTo>
                  <a:lnTo>
                    <a:pt x="207" y="939"/>
                  </a:lnTo>
                  <a:lnTo>
                    <a:pt x="174" y="912"/>
                  </a:lnTo>
                  <a:lnTo>
                    <a:pt x="145" y="885"/>
                  </a:lnTo>
                  <a:lnTo>
                    <a:pt x="120" y="858"/>
                  </a:lnTo>
                  <a:lnTo>
                    <a:pt x="97" y="832"/>
                  </a:lnTo>
                  <a:lnTo>
                    <a:pt x="77" y="805"/>
                  </a:lnTo>
                  <a:lnTo>
                    <a:pt x="60" y="779"/>
                  </a:lnTo>
                  <a:lnTo>
                    <a:pt x="46" y="753"/>
                  </a:lnTo>
                  <a:lnTo>
                    <a:pt x="34" y="728"/>
                  </a:lnTo>
                  <a:lnTo>
                    <a:pt x="24" y="704"/>
                  </a:lnTo>
                  <a:lnTo>
                    <a:pt x="15" y="680"/>
                  </a:lnTo>
                  <a:lnTo>
                    <a:pt x="9" y="658"/>
                  </a:lnTo>
                  <a:lnTo>
                    <a:pt x="5" y="636"/>
                  </a:lnTo>
                  <a:lnTo>
                    <a:pt x="2" y="614"/>
                  </a:lnTo>
                  <a:lnTo>
                    <a:pt x="0" y="594"/>
                  </a:lnTo>
                  <a:lnTo>
                    <a:pt x="0" y="575"/>
                  </a:lnTo>
                  <a:lnTo>
                    <a:pt x="0" y="558"/>
                  </a:lnTo>
                  <a:lnTo>
                    <a:pt x="1" y="541"/>
                  </a:lnTo>
                  <a:lnTo>
                    <a:pt x="3" y="526"/>
                  </a:lnTo>
                  <a:lnTo>
                    <a:pt x="5" y="513"/>
                  </a:lnTo>
                  <a:lnTo>
                    <a:pt x="7" y="501"/>
                  </a:lnTo>
                  <a:lnTo>
                    <a:pt x="10" y="490"/>
                  </a:lnTo>
                  <a:lnTo>
                    <a:pt x="13" y="481"/>
                  </a:lnTo>
                  <a:lnTo>
                    <a:pt x="16" y="470"/>
                  </a:lnTo>
                  <a:lnTo>
                    <a:pt x="18" y="465"/>
                  </a:lnTo>
                  <a:lnTo>
                    <a:pt x="65" y="459"/>
                  </a:lnTo>
                  <a:close/>
                </a:path>
              </a:pathLst>
            </a:custGeom>
            <a:solidFill>
              <a:srgbClr val="57ABDC"/>
            </a:solidFill>
            <a:ln w="9525">
              <a:noFill/>
              <a:round/>
              <a:headEnd/>
              <a:tailEnd/>
            </a:ln>
          </p:spPr>
          <p:txBody>
            <a:bodyPr/>
            <a:lstStyle/>
            <a:p>
              <a:pPr>
                <a:defRPr/>
              </a:pPr>
              <a:endParaRPr lang="zh-CN" altLang="en-US">
                <a:latin typeface="Arial" charset="0"/>
                <a:ea typeface="宋体" charset="-122"/>
              </a:endParaRPr>
            </a:p>
          </p:txBody>
        </p:sp>
        <p:sp>
          <p:nvSpPr>
            <p:cNvPr id="16" name="Freeform 14"/>
            <p:cNvSpPr>
              <a:spLocks/>
            </p:cNvSpPr>
            <p:nvPr userDrawn="1"/>
          </p:nvSpPr>
          <p:spPr bwMode="auto">
            <a:xfrm>
              <a:off x="-2385" y="38"/>
              <a:ext cx="463" cy="467"/>
            </a:xfrm>
            <a:custGeom>
              <a:avLst/>
              <a:gdLst>
                <a:gd name="T0" fmla="*/ 0 w 462"/>
                <a:gd name="T1" fmla="*/ 346 h 469"/>
                <a:gd name="T2" fmla="*/ 4 w 462"/>
                <a:gd name="T3" fmla="*/ 346 h 469"/>
                <a:gd name="T4" fmla="*/ 17 w 462"/>
                <a:gd name="T5" fmla="*/ 345 h 469"/>
                <a:gd name="T6" fmla="*/ 36 w 462"/>
                <a:gd name="T7" fmla="*/ 341 h 469"/>
                <a:gd name="T8" fmla="*/ 62 w 462"/>
                <a:gd name="T9" fmla="*/ 333 h 469"/>
                <a:gd name="T10" fmla="*/ 77 w 462"/>
                <a:gd name="T11" fmla="*/ 329 h 469"/>
                <a:gd name="T12" fmla="*/ 93 w 462"/>
                <a:gd name="T13" fmla="*/ 323 h 469"/>
                <a:gd name="T14" fmla="*/ 110 w 462"/>
                <a:gd name="T15" fmla="*/ 317 h 469"/>
                <a:gd name="T16" fmla="*/ 127 w 462"/>
                <a:gd name="T17" fmla="*/ 311 h 469"/>
                <a:gd name="T18" fmla="*/ 146 w 462"/>
                <a:gd name="T19" fmla="*/ 303 h 469"/>
                <a:gd name="T20" fmla="*/ 165 w 462"/>
                <a:gd name="T21" fmla="*/ 295 h 469"/>
                <a:gd name="T22" fmla="*/ 185 w 462"/>
                <a:gd name="T23" fmla="*/ 286 h 469"/>
                <a:gd name="T24" fmla="*/ 204 w 462"/>
                <a:gd name="T25" fmla="*/ 277 h 469"/>
                <a:gd name="T26" fmla="*/ 224 w 462"/>
                <a:gd name="T27" fmla="*/ 266 h 469"/>
                <a:gd name="T28" fmla="*/ 252 w 462"/>
                <a:gd name="T29" fmla="*/ 255 h 469"/>
                <a:gd name="T30" fmla="*/ 272 w 462"/>
                <a:gd name="T31" fmla="*/ 242 h 469"/>
                <a:gd name="T32" fmla="*/ 292 w 462"/>
                <a:gd name="T33" fmla="*/ 229 h 469"/>
                <a:gd name="T34" fmla="*/ 311 w 462"/>
                <a:gd name="T35" fmla="*/ 215 h 469"/>
                <a:gd name="T36" fmla="*/ 330 w 462"/>
                <a:gd name="T37" fmla="*/ 200 h 469"/>
                <a:gd name="T38" fmla="*/ 349 w 462"/>
                <a:gd name="T39" fmla="*/ 184 h 469"/>
                <a:gd name="T40" fmla="*/ 367 w 462"/>
                <a:gd name="T41" fmla="*/ 167 h 469"/>
                <a:gd name="T42" fmla="*/ 384 w 462"/>
                <a:gd name="T43" fmla="*/ 149 h 469"/>
                <a:gd name="T44" fmla="*/ 400 w 462"/>
                <a:gd name="T45" fmla="*/ 130 h 469"/>
                <a:gd name="T46" fmla="*/ 415 w 462"/>
                <a:gd name="T47" fmla="*/ 117 h 469"/>
                <a:gd name="T48" fmla="*/ 429 w 462"/>
                <a:gd name="T49" fmla="*/ 96 h 469"/>
                <a:gd name="T50" fmla="*/ 441 w 462"/>
                <a:gd name="T51" fmla="*/ 74 h 469"/>
                <a:gd name="T52" fmla="*/ 452 w 462"/>
                <a:gd name="T53" fmla="*/ 50 h 469"/>
                <a:gd name="T54" fmla="*/ 461 w 462"/>
                <a:gd name="T55" fmla="*/ 25 h 469"/>
                <a:gd name="T56" fmla="*/ 469 w 462"/>
                <a:gd name="T57" fmla="*/ 0 h 469"/>
                <a:gd name="T58" fmla="*/ 469 w 462"/>
                <a:gd name="T59" fmla="*/ 4 h 469"/>
                <a:gd name="T60" fmla="*/ 467 w 462"/>
                <a:gd name="T61" fmla="*/ 18 h 469"/>
                <a:gd name="T62" fmla="*/ 464 w 462"/>
                <a:gd name="T63" fmla="*/ 38 h 469"/>
                <a:gd name="T64" fmla="*/ 459 w 462"/>
                <a:gd name="T65" fmla="*/ 65 h 469"/>
                <a:gd name="T66" fmla="*/ 456 w 462"/>
                <a:gd name="T67" fmla="*/ 80 h 469"/>
                <a:gd name="T68" fmla="*/ 452 w 462"/>
                <a:gd name="T69" fmla="*/ 97 h 469"/>
                <a:gd name="T70" fmla="*/ 448 w 462"/>
                <a:gd name="T71" fmla="*/ 115 h 469"/>
                <a:gd name="T72" fmla="*/ 444 w 462"/>
                <a:gd name="T73" fmla="*/ 126 h 469"/>
                <a:gd name="T74" fmla="*/ 439 w 462"/>
                <a:gd name="T75" fmla="*/ 146 h 469"/>
                <a:gd name="T76" fmla="*/ 433 w 462"/>
                <a:gd name="T77" fmla="*/ 165 h 469"/>
                <a:gd name="T78" fmla="*/ 427 w 462"/>
                <a:gd name="T79" fmla="*/ 185 h 469"/>
                <a:gd name="T80" fmla="*/ 420 w 462"/>
                <a:gd name="T81" fmla="*/ 206 h 469"/>
                <a:gd name="T82" fmla="*/ 412 w 462"/>
                <a:gd name="T83" fmla="*/ 227 h 469"/>
                <a:gd name="T84" fmla="*/ 404 w 462"/>
                <a:gd name="T85" fmla="*/ 248 h 469"/>
                <a:gd name="T86" fmla="*/ 395 w 462"/>
                <a:gd name="T87" fmla="*/ 268 h 469"/>
                <a:gd name="T88" fmla="*/ 385 w 462"/>
                <a:gd name="T89" fmla="*/ 289 h 469"/>
                <a:gd name="T90" fmla="*/ 374 w 462"/>
                <a:gd name="T91" fmla="*/ 309 h 469"/>
                <a:gd name="T92" fmla="*/ 363 w 462"/>
                <a:gd name="T93" fmla="*/ 328 h 469"/>
                <a:gd name="T94" fmla="*/ 350 w 462"/>
                <a:gd name="T95" fmla="*/ 345 h 469"/>
                <a:gd name="T96" fmla="*/ 338 w 462"/>
                <a:gd name="T97" fmla="*/ 358 h 469"/>
                <a:gd name="T98" fmla="*/ 324 w 462"/>
                <a:gd name="T99" fmla="*/ 375 h 469"/>
                <a:gd name="T100" fmla="*/ 309 w 462"/>
                <a:gd name="T101" fmla="*/ 391 h 469"/>
                <a:gd name="T102" fmla="*/ 292 w 462"/>
                <a:gd name="T103" fmla="*/ 405 h 469"/>
                <a:gd name="T104" fmla="*/ 276 w 462"/>
                <a:gd name="T105" fmla="*/ 418 h 469"/>
                <a:gd name="T106" fmla="*/ 258 w 462"/>
                <a:gd name="T107" fmla="*/ 430 h 469"/>
                <a:gd name="T108" fmla="*/ 239 w 462"/>
                <a:gd name="T109" fmla="*/ 440 h 469"/>
                <a:gd name="T110" fmla="*/ 212 w 462"/>
                <a:gd name="T111" fmla="*/ 448 h 469"/>
                <a:gd name="T112" fmla="*/ 191 w 462"/>
                <a:gd name="T113" fmla="*/ 455 h 469"/>
                <a:gd name="T114" fmla="*/ 0 w 462"/>
                <a:gd name="T115" fmla="*/ 346 h 4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2" h="469">
                  <a:moveTo>
                    <a:pt x="0" y="356"/>
                  </a:moveTo>
                  <a:lnTo>
                    <a:pt x="4" y="355"/>
                  </a:lnTo>
                  <a:lnTo>
                    <a:pt x="17" y="353"/>
                  </a:lnTo>
                  <a:lnTo>
                    <a:pt x="36" y="348"/>
                  </a:lnTo>
                  <a:lnTo>
                    <a:pt x="62" y="340"/>
                  </a:lnTo>
                  <a:lnTo>
                    <a:pt x="77" y="336"/>
                  </a:lnTo>
                  <a:lnTo>
                    <a:pt x="93" y="330"/>
                  </a:lnTo>
                  <a:lnTo>
                    <a:pt x="110" y="324"/>
                  </a:lnTo>
                  <a:lnTo>
                    <a:pt x="127" y="318"/>
                  </a:lnTo>
                  <a:lnTo>
                    <a:pt x="146" y="310"/>
                  </a:lnTo>
                  <a:lnTo>
                    <a:pt x="165" y="302"/>
                  </a:lnTo>
                  <a:lnTo>
                    <a:pt x="185" y="293"/>
                  </a:lnTo>
                  <a:lnTo>
                    <a:pt x="204" y="284"/>
                  </a:lnTo>
                  <a:lnTo>
                    <a:pt x="224" y="273"/>
                  </a:lnTo>
                  <a:lnTo>
                    <a:pt x="245" y="262"/>
                  </a:lnTo>
                  <a:lnTo>
                    <a:pt x="265" y="249"/>
                  </a:lnTo>
                  <a:lnTo>
                    <a:pt x="285" y="236"/>
                  </a:lnTo>
                  <a:lnTo>
                    <a:pt x="304" y="222"/>
                  </a:lnTo>
                  <a:lnTo>
                    <a:pt x="323" y="207"/>
                  </a:lnTo>
                  <a:lnTo>
                    <a:pt x="342" y="191"/>
                  </a:lnTo>
                  <a:lnTo>
                    <a:pt x="360" y="174"/>
                  </a:lnTo>
                  <a:lnTo>
                    <a:pt x="377" y="156"/>
                  </a:lnTo>
                  <a:lnTo>
                    <a:pt x="393" y="137"/>
                  </a:lnTo>
                  <a:lnTo>
                    <a:pt x="408" y="117"/>
                  </a:lnTo>
                  <a:lnTo>
                    <a:pt x="422" y="96"/>
                  </a:lnTo>
                  <a:lnTo>
                    <a:pt x="434" y="74"/>
                  </a:lnTo>
                  <a:lnTo>
                    <a:pt x="445" y="50"/>
                  </a:lnTo>
                  <a:lnTo>
                    <a:pt x="454" y="25"/>
                  </a:lnTo>
                  <a:lnTo>
                    <a:pt x="462" y="0"/>
                  </a:lnTo>
                  <a:lnTo>
                    <a:pt x="462" y="4"/>
                  </a:lnTo>
                  <a:lnTo>
                    <a:pt x="460" y="18"/>
                  </a:lnTo>
                  <a:lnTo>
                    <a:pt x="457" y="38"/>
                  </a:lnTo>
                  <a:lnTo>
                    <a:pt x="452" y="65"/>
                  </a:lnTo>
                  <a:lnTo>
                    <a:pt x="449" y="80"/>
                  </a:lnTo>
                  <a:lnTo>
                    <a:pt x="445" y="97"/>
                  </a:lnTo>
                  <a:lnTo>
                    <a:pt x="441" y="115"/>
                  </a:lnTo>
                  <a:lnTo>
                    <a:pt x="437" y="133"/>
                  </a:lnTo>
                  <a:lnTo>
                    <a:pt x="432" y="153"/>
                  </a:lnTo>
                  <a:lnTo>
                    <a:pt x="426" y="172"/>
                  </a:lnTo>
                  <a:lnTo>
                    <a:pt x="420" y="192"/>
                  </a:lnTo>
                  <a:lnTo>
                    <a:pt x="413" y="213"/>
                  </a:lnTo>
                  <a:lnTo>
                    <a:pt x="405" y="234"/>
                  </a:lnTo>
                  <a:lnTo>
                    <a:pt x="397" y="255"/>
                  </a:lnTo>
                  <a:lnTo>
                    <a:pt x="388" y="275"/>
                  </a:lnTo>
                  <a:lnTo>
                    <a:pt x="378" y="296"/>
                  </a:lnTo>
                  <a:lnTo>
                    <a:pt x="367" y="316"/>
                  </a:lnTo>
                  <a:lnTo>
                    <a:pt x="356" y="335"/>
                  </a:lnTo>
                  <a:lnTo>
                    <a:pt x="343" y="354"/>
                  </a:lnTo>
                  <a:lnTo>
                    <a:pt x="331" y="372"/>
                  </a:lnTo>
                  <a:lnTo>
                    <a:pt x="317" y="389"/>
                  </a:lnTo>
                  <a:lnTo>
                    <a:pt x="302" y="405"/>
                  </a:lnTo>
                  <a:lnTo>
                    <a:pt x="285" y="419"/>
                  </a:lnTo>
                  <a:lnTo>
                    <a:pt x="269" y="432"/>
                  </a:lnTo>
                  <a:lnTo>
                    <a:pt x="251" y="444"/>
                  </a:lnTo>
                  <a:lnTo>
                    <a:pt x="232" y="454"/>
                  </a:lnTo>
                  <a:lnTo>
                    <a:pt x="212" y="462"/>
                  </a:lnTo>
                  <a:lnTo>
                    <a:pt x="191" y="469"/>
                  </a:lnTo>
                  <a:lnTo>
                    <a:pt x="0" y="356"/>
                  </a:lnTo>
                  <a:close/>
                </a:path>
              </a:pathLst>
            </a:custGeom>
            <a:solidFill>
              <a:srgbClr val="57ABDC"/>
            </a:solidFill>
            <a:ln w="9525">
              <a:noFill/>
              <a:round/>
              <a:headEnd/>
              <a:tailEnd/>
            </a:ln>
          </p:spPr>
          <p:txBody>
            <a:bodyPr/>
            <a:lstStyle/>
            <a:p>
              <a:pPr>
                <a:defRPr/>
              </a:pPr>
              <a:endParaRPr lang="zh-CN" altLang="en-US">
                <a:latin typeface="Arial" charset="0"/>
                <a:ea typeface="宋体" charset="-122"/>
              </a:endParaRPr>
            </a:p>
          </p:txBody>
        </p:sp>
        <p:sp>
          <p:nvSpPr>
            <p:cNvPr id="17" name="Freeform 15"/>
            <p:cNvSpPr>
              <a:spLocks/>
            </p:cNvSpPr>
            <p:nvPr userDrawn="1"/>
          </p:nvSpPr>
          <p:spPr bwMode="auto">
            <a:xfrm>
              <a:off x="-2331" y="-673"/>
              <a:ext cx="2779" cy="1046"/>
            </a:xfrm>
            <a:custGeom>
              <a:avLst/>
              <a:gdLst>
                <a:gd name="T0" fmla="*/ 2458 w 2776"/>
                <a:gd name="T1" fmla="*/ 44 h 1048"/>
                <a:gd name="T2" fmla="*/ 2565 w 2776"/>
                <a:gd name="T3" fmla="*/ 126 h 1048"/>
                <a:gd name="T4" fmla="*/ 2636 w 2776"/>
                <a:gd name="T5" fmla="*/ 232 h 1048"/>
                <a:gd name="T6" fmla="*/ 2664 w 2776"/>
                <a:gd name="T7" fmla="*/ 347 h 1048"/>
                <a:gd name="T8" fmla="*/ 2642 w 2776"/>
                <a:gd name="T9" fmla="*/ 478 h 1048"/>
                <a:gd name="T10" fmla="*/ 2577 w 2776"/>
                <a:gd name="T11" fmla="*/ 592 h 1048"/>
                <a:gd name="T12" fmla="*/ 2488 w 2776"/>
                <a:gd name="T13" fmla="*/ 674 h 1048"/>
                <a:gd name="T14" fmla="*/ 2380 w 2776"/>
                <a:gd name="T15" fmla="*/ 739 h 1048"/>
                <a:gd name="T16" fmla="*/ 2254 w 2776"/>
                <a:gd name="T17" fmla="*/ 782 h 1048"/>
                <a:gd name="T18" fmla="*/ 2130 w 2776"/>
                <a:gd name="T19" fmla="*/ 809 h 1048"/>
                <a:gd name="T20" fmla="*/ 2017 w 2776"/>
                <a:gd name="T21" fmla="*/ 821 h 1048"/>
                <a:gd name="T22" fmla="*/ 1918 w 2776"/>
                <a:gd name="T23" fmla="*/ 819 h 1048"/>
                <a:gd name="T24" fmla="*/ 1804 w 2776"/>
                <a:gd name="T25" fmla="*/ 804 h 1048"/>
                <a:gd name="T26" fmla="*/ 1689 w 2776"/>
                <a:gd name="T27" fmla="*/ 781 h 1048"/>
                <a:gd name="T28" fmla="*/ 1586 w 2776"/>
                <a:gd name="T29" fmla="*/ 743 h 1048"/>
                <a:gd name="T30" fmla="*/ 1509 w 2776"/>
                <a:gd name="T31" fmla="*/ 689 h 1048"/>
                <a:gd name="T32" fmla="*/ 1465 w 2776"/>
                <a:gd name="T33" fmla="*/ 756 h 1048"/>
                <a:gd name="T34" fmla="*/ 1387 w 2776"/>
                <a:gd name="T35" fmla="*/ 817 h 1048"/>
                <a:gd name="T36" fmla="*/ 1293 w 2776"/>
                <a:gd name="T37" fmla="*/ 860 h 1048"/>
                <a:gd name="T38" fmla="*/ 1186 w 2776"/>
                <a:gd name="T39" fmla="*/ 880 h 1048"/>
                <a:gd name="T40" fmla="*/ 1077 w 2776"/>
                <a:gd name="T41" fmla="*/ 881 h 1048"/>
                <a:gd name="T42" fmla="*/ 985 w 2776"/>
                <a:gd name="T43" fmla="*/ 866 h 1048"/>
                <a:gd name="T44" fmla="*/ 909 w 2776"/>
                <a:gd name="T45" fmla="*/ 835 h 1048"/>
                <a:gd name="T46" fmla="*/ 842 w 2776"/>
                <a:gd name="T47" fmla="*/ 790 h 1048"/>
                <a:gd name="T48" fmla="*/ 786 w 2776"/>
                <a:gd name="T49" fmla="*/ 740 h 1048"/>
                <a:gd name="T50" fmla="*/ 741 w 2776"/>
                <a:gd name="T51" fmla="*/ 673 h 1048"/>
                <a:gd name="T52" fmla="*/ 692 w 2776"/>
                <a:gd name="T53" fmla="*/ 625 h 1048"/>
                <a:gd name="T54" fmla="*/ 563 w 2776"/>
                <a:gd name="T55" fmla="*/ 690 h 1048"/>
                <a:gd name="T56" fmla="*/ 489 w 2776"/>
                <a:gd name="T57" fmla="*/ 713 h 1048"/>
                <a:gd name="T58" fmla="*/ 404 w 2776"/>
                <a:gd name="T59" fmla="*/ 724 h 1048"/>
                <a:gd name="T60" fmla="*/ 322 w 2776"/>
                <a:gd name="T61" fmla="*/ 718 h 1048"/>
                <a:gd name="T62" fmla="*/ 234 w 2776"/>
                <a:gd name="T63" fmla="*/ 686 h 1048"/>
                <a:gd name="T64" fmla="*/ 156 w 2776"/>
                <a:gd name="T65" fmla="*/ 629 h 1048"/>
                <a:gd name="T66" fmla="*/ 94 w 2776"/>
                <a:gd name="T67" fmla="*/ 554 h 1048"/>
                <a:gd name="T68" fmla="*/ 48 w 2776"/>
                <a:gd name="T69" fmla="*/ 467 h 1048"/>
                <a:gd name="T70" fmla="*/ 22 w 2776"/>
                <a:gd name="T71" fmla="*/ 376 h 1048"/>
                <a:gd name="T72" fmla="*/ 10 w 2776"/>
                <a:gd name="T73" fmla="*/ 358 h 1048"/>
                <a:gd name="T74" fmla="*/ 0 w 2776"/>
                <a:gd name="T75" fmla="*/ 449 h 1048"/>
                <a:gd name="T76" fmla="*/ 14 w 2776"/>
                <a:gd name="T77" fmla="*/ 579 h 1048"/>
                <a:gd name="T78" fmla="*/ 79 w 2776"/>
                <a:gd name="T79" fmla="*/ 719 h 1048"/>
                <a:gd name="T80" fmla="*/ 226 w 2776"/>
                <a:gd name="T81" fmla="*/ 838 h 1048"/>
                <a:gd name="T82" fmla="*/ 383 w 2776"/>
                <a:gd name="T83" fmla="*/ 890 h 1048"/>
                <a:gd name="T84" fmla="*/ 447 w 2776"/>
                <a:gd name="T85" fmla="*/ 886 h 1048"/>
                <a:gd name="T86" fmla="*/ 529 w 2776"/>
                <a:gd name="T87" fmla="*/ 866 h 1048"/>
                <a:gd name="T88" fmla="*/ 600 w 2776"/>
                <a:gd name="T89" fmla="*/ 820 h 1048"/>
                <a:gd name="T90" fmla="*/ 651 w 2776"/>
                <a:gd name="T91" fmla="*/ 768 h 1048"/>
                <a:gd name="T92" fmla="*/ 729 w 2776"/>
                <a:gd name="T93" fmla="*/ 856 h 1048"/>
                <a:gd name="T94" fmla="*/ 866 w 2776"/>
                <a:gd name="T95" fmla="*/ 965 h 1048"/>
                <a:gd name="T96" fmla="*/ 1056 w 2776"/>
                <a:gd name="T97" fmla="*/ 1032 h 1048"/>
                <a:gd name="T98" fmla="*/ 1290 w 2776"/>
                <a:gd name="T99" fmla="*/ 988 h 1048"/>
                <a:gd name="T100" fmla="*/ 1527 w 2776"/>
                <a:gd name="T101" fmla="*/ 824 h 1048"/>
                <a:gd name="T102" fmla="*/ 1674 w 2776"/>
                <a:gd name="T103" fmla="*/ 877 h 1048"/>
                <a:gd name="T104" fmla="*/ 1907 w 2776"/>
                <a:gd name="T105" fmla="*/ 927 h 1048"/>
                <a:gd name="T106" fmla="*/ 2192 w 2776"/>
                <a:gd name="T107" fmla="*/ 932 h 1048"/>
                <a:gd name="T108" fmla="*/ 2492 w 2776"/>
                <a:gd name="T109" fmla="*/ 846 h 1048"/>
                <a:gd name="T110" fmla="*/ 2714 w 2776"/>
                <a:gd name="T111" fmla="*/ 671 h 1048"/>
                <a:gd name="T112" fmla="*/ 2762 w 2776"/>
                <a:gd name="T113" fmla="*/ 565 h 1048"/>
                <a:gd name="T114" fmla="*/ 2796 w 2776"/>
                <a:gd name="T115" fmla="*/ 407 h 1048"/>
                <a:gd name="T116" fmla="*/ 2764 w 2776"/>
                <a:gd name="T117" fmla="*/ 237 h 1048"/>
                <a:gd name="T118" fmla="*/ 2610 w 2776"/>
                <a:gd name="T119" fmla="*/ 82 h 10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6" h="1048">
                  <a:moveTo>
                    <a:pt x="2328" y="0"/>
                  </a:moveTo>
                  <a:lnTo>
                    <a:pt x="2351" y="6"/>
                  </a:lnTo>
                  <a:lnTo>
                    <a:pt x="2373" y="14"/>
                  </a:lnTo>
                  <a:lnTo>
                    <a:pt x="2395" y="23"/>
                  </a:lnTo>
                  <a:lnTo>
                    <a:pt x="2417" y="33"/>
                  </a:lnTo>
                  <a:lnTo>
                    <a:pt x="2437" y="44"/>
                  </a:lnTo>
                  <a:lnTo>
                    <a:pt x="2457" y="56"/>
                  </a:lnTo>
                  <a:lnTo>
                    <a:pt x="2476" y="68"/>
                  </a:lnTo>
                  <a:lnTo>
                    <a:pt x="2494" y="82"/>
                  </a:lnTo>
                  <a:lnTo>
                    <a:pt x="2511" y="96"/>
                  </a:lnTo>
                  <a:lnTo>
                    <a:pt x="2528" y="110"/>
                  </a:lnTo>
                  <a:lnTo>
                    <a:pt x="2544" y="126"/>
                  </a:lnTo>
                  <a:lnTo>
                    <a:pt x="2558" y="142"/>
                  </a:lnTo>
                  <a:lnTo>
                    <a:pt x="2571" y="159"/>
                  </a:lnTo>
                  <a:lnTo>
                    <a:pt x="2584" y="177"/>
                  </a:lnTo>
                  <a:lnTo>
                    <a:pt x="2595" y="195"/>
                  </a:lnTo>
                  <a:lnTo>
                    <a:pt x="2606" y="213"/>
                  </a:lnTo>
                  <a:lnTo>
                    <a:pt x="2615" y="232"/>
                  </a:lnTo>
                  <a:lnTo>
                    <a:pt x="2623" y="251"/>
                  </a:lnTo>
                  <a:lnTo>
                    <a:pt x="2630" y="271"/>
                  </a:lnTo>
                  <a:lnTo>
                    <a:pt x="2635" y="292"/>
                  </a:lnTo>
                  <a:lnTo>
                    <a:pt x="2639" y="312"/>
                  </a:lnTo>
                  <a:lnTo>
                    <a:pt x="2642" y="333"/>
                  </a:lnTo>
                  <a:lnTo>
                    <a:pt x="2643" y="354"/>
                  </a:lnTo>
                  <a:lnTo>
                    <a:pt x="2643" y="375"/>
                  </a:lnTo>
                  <a:lnTo>
                    <a:pt x="2642" y="397"/>
                  </a:lnTo>
                  <a:lnTo>
                    <a:pt x="2639" y="419"/>
                  </a:lnTo>
                  <a:lnTo>
                    <a:pt x="2635" y="441"/>
                  </a:lnTo>
                  <a:lnTo>
                    <a:pt x="2629" y="463"/>
                  </a:lnTo>
                  <a:lnTo>
                    <a:pt x="2621" y="485"/>
                  </a:lnTo>
                  <a:lnTo>
                    <a:pt x="2612" y="507"/>
                  </a:lnTo>
                  <a:lnTo>
                    <a:pt x="2602" y="529"/>
                  </a:lnTo>
                  <a:lnTo>
                    <a:pt x="2589" y="551"/>
                  </a:lnTo>
                  <a:lnTo>
                    <a:pt x="2579" y="568"/>
                  </a:lnTo>
                  <a:lnTo>
                    <a:pt x="2568" y="584"/>
                  </a:lnTo>
                  <a:lnTo>
                    <a:pt x="2556" y="599"/>
                  </a:lnTo>
                  <a:lnTo>
                    <a:pt x="2543" y="614"/>
                  </a:lnTo>
                  <a:lnTo>
                    <a:pt x="2529" y="628"/>
                  </a:lnTo>
                  <a:lnTo>
                    <a:pt x="2514" y="642"/>
                  </a:lnTo>
                  <a:lnTo>
                    <a:pt x="2499" y="656"/>
                  </a:lnTo>
                  <a:lnTo>
                    <a:pt x="2484" y="669"/>
                  </a:lnTo>
                  <a:lnTo>
                    <a:pt x="2467" y="681"/>
                  </a:lnTo>
                  <a:lnTo>
                    <a:pt x="2450" y="693"/>
                  </a:lnTo>
                  <a:lnTo>
                    <a:pt x="2433" y="705"/>
                  </a:lnTo>
                  <a:lnTo>
                    <a:pt x="2415" y="716"/>
                  </a:lnTo>
                  <a:lnTo>
                    <a:pt x="2397" y="726"/>
                  </a:lnTo>
                  <a:lnTo>
                    <a:pt x="2378" y="736"/>
                  </a:lnTo>
                  <a:lnTo>
                    <a:pt x="2359" y="746"/>
                  </a:lnTo>
                  <a:lnTo>
                    <a:pt x="2340" y="755"/>
                  </a:lnTo>
                  <a:lnTo>
                    <a:pt x="2320" y="763"/>
                  </a:lnTo>
                  <a:lnTo>
                    <a:pt x="2301" y="771"/>
                  </a:lnTo>
                  <a:lnTo>
                    <a:pt x="2281" y="779"/>
                  </a:lnTo>
                  <a:lnTo>
                    <a:pt x="2260" y="786"/>
                  </a:lnTo>
                  <a:lnTo>
                    <a:pt x="2240" y="793"/>
                  </a:lnTo>
                  <a:lnTo>
                    <a:pt x="2219" y="799"/>
                  </a:lnTo>
                  <a:lnTo>
                    <a:pt x="2198" y="805"/>
                  </a:lnTo>
                  <a:lnTo>
                    <a:pt x="2178" y="810"/>
                  </a:lnTo>
                  <a:lnTo>
                    <a:pt x="2157" y="814"/>
                  </a:lnTo>
                  <a:lnTo>
                    <a:pt x="2137" y="819"/>
                  </a:lnTo>
                  <a:lnTo>
                    <a:pt x="2116" y="823"/>
                  </a:lnTo>
                  <a:lnTo>
                    <a:pt x="2096" y="826"/>
                  </a:lnTo>
                  <a:lnTo>
                    <a:pt x="2076" y="829"/>
                  </a:lnTo>
                  <a:lnTo>
                    <a:pt x="2056" y="831"/>
                  </a:lnTo>
                  <a:lnTo>
                    <a:pt x="2036" y="833"/>
                  </a:lnTo>
                  <a:lnTo>
                    <a:pt x="2017" y="835"/>
                  </a:lnTo>
                  <a:lnTo>
                    <a:pt x="2003" y="835"/>
                  </a:lnTo>
                  <a:lnTo>
                    <a:pt x="1988" y="836"/>
                  </a:lnTo>
                  <a:lnTo>
                    <a:pt x="1972" y="836"/>
                  </a:lnTo>
                  <a:lnTo>
                    <a:pt x="1957" y="836"/>
                  </a:lnTo>
                  <a:lnTo>
                    <a:pt x="1940" y="835"/>
                  </a:lnTo>
                  <a:lnTo>
                    <a:pt x="1922" y="834"/>
                  </a:lnTo>
                  <a:lnTo>
                    <a:pt x="1904" y="833"/>
                  </a:lnTo>
                  <a:lnTo>
                    <a:pt x="1886" y="831"/>
                  </a:lnTo>
                  <a:lnTo>
                    <a:pt x="1868" y="829"/>
                  </a:lnTo>
                  <a:lnTo>
                    <a:pt x="1849" y="827"/>
                  </a:lnTo>
                  <a:lnTo>
                    <a:pt x="1829" y="824"/>
                  </a:lnTo>
                  <a:lnTo>
                    <a:pt x="1810" y="821"/>
                  </a:lnTo>
                  <a:lnTo>
                    <a:pt x="1790" y="818"/>
                  </a:lnTo>
                  <a:lnTo>
                    <a:pt x="1771" y="814"/>
                  </a:lnTo>
                  <a:lnTo>
                    <a:pt x="1752" y="810"/>
                  </a:lnTo>
                  <a:lnTo>
                    <a:pt x="1732" y="806"/>
                  </a:lnTo>
                  <a:lnTo>
                    <a:pt x="1713" y="801"/>
                  </a:lnTo>
                  <a:lnTo>
                    <a:pt x="1694" y="796"/>
                  </a:lnTo>
                  <a:lnTo>
                    <a:pt x="1675" y="791"/>
                  </a:lnTo>
                  <a:lnTo>
                    <a:pt x="1657" y="785"/>
                  </a:lnTo>
                  <a:lnTo>
                    <a:pt x="1639" y="779"/>
                  </a:lnTo>
                  <a:lnTo>
                    <a:pt x="1622" y="772"/>
                  </a:lnTo>
                  <a:lnTo>
                    <a:pt x="1604" y="765"/>
                  </a:lnTo>
                  <a:lnTo>
                    <a:pt x="1588" y="758"/>
                  </a:lnTo>
                  <a:lnTo>
                    <a:pt x="1572" y="750"/>
                  </a:lnTo>
                  <a:lnTo>
                    <a:pt x="1557" y="742"/>
                  </a:lnTo>
                  <a:lnTo>
                    <a:pt x="1543" y="733"/>
                  </a:lnTo>
                  <a:lnTo>
                    <a:pt x="1530" y="724"/>
                  </a:lnTo>
                  <a:lnTo>
                    <a:pt x="1517" y="715"/>
                  </a:lnTo>
                  <a:lnTo>
                    <a:pt x="1505" y="705"/>
                  </a:lnTo>
                  <a:lnTo>
                    <a:pt x="1495" y="696"/>
                  </a:lnTo>
                  <a:lnTo>
                    <a:pt x="1486" y="685"/>
                  </a:lnTo>
                  <a:lnTo>
                    <a:pt x="1481" y="702"/>
                  </a:lnTo>
                  <a:lnTo>
                    <a:pt x="1475" y="718"/>
                  </a:lnTo>
                  <a:lnTo>
                    <a:pt x="1468" y="734"/>
                  </a:lnTo>
                  <a:lnTo>
                    <a:pt x="1460" y="749"/>
                  </a:lnTo>
                  <a:lnTo>
                    <a:pt x="1451" y="763"/>
                  </a:lnTo>
                  <a:lnTo>
                    <a:pt x="1442" y="776"/>
                  </a:lnTo>
                  <a:lnTo>
                    <a:pt x="1430" y="788"/>
                  </a:lnTo>
                  <a:lnTo>
                    <a:pt x="1419" y="800"/>
                  </a:lnTo>
                  <a:lnTo>
                    <a:pt x="1406" y="811"/>
                  </a:lnTo>
                  <a:lnTo>
                    <a:pt x="1394" y="821"/>
                  </a:lnTo>
                  <a:lnTo>
                    <a:pt x="1380" y="831"/>
                  </a:lnTo>
                  <a:lnTo>
                    <a:pt x="1365" y="840"/>
                  </a:lnTo>
                  <a:lnTo>
                    <a:pt x="1350" y="848"/>
                  </a:lnTo>
                  <a:lnTo>
                    <a:pt x="1335" y="855"/>
                  </a:lnTo>
                  <a:lnTo>
                    <a:pt x="1319" y="862"/>
                  </a:lnTo>
                  <a:lnTo>
                    <a:pt x="1302" y="868"/>
                  </a:lnTo>
                  <a:lnTo>
                    <a:pt x="1286" y="874"/>
                  </a:lnTo>
                  <a:lnTo>
                    <a:pt x="1268" y="879"/>
                  </a:lnTo>
                  <a:lnTo>
                    <a:pt x="1250" y="883"/>
                  </a:lnTo>
                  <a:lnTo>
                    <a:pt x="1233" y="887"/>
                  </a:lnTo>
                  <a:lnTo>
                    <a:pt x="1215" y="890"/>
                  </a:lnTo>
                  <a:lnTo>
                    <a:pt x="1197" y="892"/>
                  </a:lnTo>
                  <a:lnTo>
                    <a:pt x="1179" y="894"/>
                  </a:lnTo>
                  <a:lnTo>
                    <a:pt x="1161" y="896"/>
                  </a:lnTo>
                  <a:lnTo>
                    <a:pt x="1142" y="897"/>
                  </a:lnTo>
                  <a:lnTo>
                    <a:pt x="1124" y="897"/>
                  </a:lnTo>
                  <a:lnTo>
                    <a:pt x="1106" y="897"/>
                  </a:lnTo>
                  <a:lnTo>
                    <a:pt x="1088" y="896"/>
                  </a:lnTo>
                  <a:lnTo>
                    <a:pt x="1070" y="895"/>
                  </a:lnTo>
                  <a:lnTo>
                    <a:pt x="1053" y="893"/>
                  </a:lnTo>
                  <a:lnTo>
                    <a:pt x="1036" y="892"/>
                  </a:lnTo>
                  <a:lnTo>
                    <a:pt x="1019" y="889"/>
                  </a:lnTo>
                  <a:lnTo>
                    <a:pt x="1005" y="887"/>
                  </a:lnTo>
                  <a:lnTo>
                    <a:pt x="991" y="884"/>
                  </a:lnTo>
                  <a:lnTo>
                    <a:pt x="978" y="880"/>
                  </a:lnTo>
                  <a:lnTo>
                    <a:pt x="964" y="876"/>
                  </a:lnTo>
                  <a:lnTo>
                    <a:pt x="951" y="871"/>
                  </a:lnTo>
                  <a:lnTo>
                    <a:pt x="938" y="866"/>
                  </a:lnTo>
                  <a:lnTo>
                    <a:pt x="926" y="861"/>
                  </a:lnTo>
                  <a:lnTo>
                    <a:pt x="914" y="856"/>
                  </a:lnTo>
                  <a:lnTo>
                    <a:pt x="902" y="849"/>
                  </a:lnTo>
                  <a:lnTo>
                    <a:pt x="890" y="843"/>
                  </a:lnTo>
                  <a:lnTo>
                    <a:pt x="878" y="836"/>
                  </a:lnTo>
                  <a:lnTo>
                    <a:pt x="867" y="828"/>
                  </a:lnTo>
                  <a:lnTo>
                    <a:pt x="856" y="821"/>
                  </a:lnTo>
                  <a:lnTo>
                    <a:pt x="845" y="813"/>
                  </a:lnTo>
                  <a:lnTo>
                    <a:pt x="835" y="804"/>
                  </a:lnTo>
                  <a:lnTo>
                    <a:pt x="825" y="795"/>
                  </a:lnTo>
                  <a:lnTo>
                    <a:pt x="815" y="786"/>
                  </a:lnTo>
                  <a:lnTo>
                    <a:pt x="806" y="777"/>
                  </a:lnTo>
                  <a:lnTo>
                    <a:pt x="796" y="767"/>
                  </a:lnTo>
                  <a:lnTo>
                    <a:pt x="787" y="757"/>
                  </a:lnTo>
                  <a:lnTo>
                    <a:pt x="779" y="747"/>
                  </a:lnTo>
                  <a:lnTo>
                    <a:pt x="770" y="736"/>
                  </a:lnTo>
                  <a:lnTo>
                    <a:pt x="763" y="726"/>
                  </a:lnTo>
                  <a:lnTo>
                    <a:pt x="755" y="714"/>
                  </a:lnTo>
                  <a:lnTo>
                    <a:pt x="748" y="703"/>
                  </a:lnTo>
                  <a:lnTo>
                    <a:pt x="741" y="692"/>
                  </a:lnTo>
                  <a:lnTo>
                    <a:pt x="734" y="680"/>
                  </a:lnTo>
                  <a:lnTo>
                    <a:pt x="729" y="668"/>
                  </a:lnTo>
                  <a:lnTo>
                    <a:pt x="723" y="657"/>
                  </a:lnTo>
                  <a:lnTo>
                    <a:pt x="717" y="644"/>
                  </a:lnTo>
                  <a:lnTo>
                    <a:pt x="712" y="632"/>
                  </a:lnTo>
                  <a:lnTo>
                    <a:pt x="708" y="619"/>
                  </a:lnTo>
                  <a:lnTo>
                    <a:pt x="685" y="632"/>
                  </a:lnTo>
                  <a:lnTo>
                    <a:pt x="662" y="645"/>
                  </a:lnTo>
                  <a:lnTo>
                    <a:pt x="639" y="658"/>
                  </a:lnTo>
                  <a:lnTo>
                    <a:pt x="616" y="670"/>
                  </a:lnTo>
                  <a:lnTo>
                    <a:pt x="592" y="681"/>
                  </a:lnTo>
                  <a:lnTo>
                    <a:pt x="568" y="692"/>
                  </a:lnTo>
                  <a:lnTo>
                    <a:pt x="556" y="697"/>
                  </a:lnTo>
                  <a:lnTo>
                    <a:pt x="544" y="701"/>
                  </a:lnTo>
                  <a:lnTo>
                    <a:pt x="531" y="706"/>
                  </a:lnTo>
                  <a:lnTo>
                    <a:pt x="519" y="710"/>
                  </a:lnTo>
                  <a:lnTo>
                    <a:pt x="507" y="714"/>
                  </a:lnTo>
                  <a:lnTo>
                    <a:pt x="494" y="717"/>
                  </a:lnTo>
                  <a:lnTo>
                    <a:pt x="482" y="720"/>
                  </a:lnTo>
                  <a:lnTo>
                    <a:pt x="469" y="723"/>
                  </a:lnTo>
                  <a:lnTo>
                    <a:pt x="456" y="726"/>
                  </a:lnTo>
                  <a:lnTo>
                    <a:pt x="443" y="727"/>
                  </a:lnTo>
                  <a:lnTo>
                    <a:pt x="430" y="729"/>
                  </a:lnTo>
                  <a:lnTo>
                    <a:pt x="417" y="731"/>
                  </a:lnTo>
                  <a:lnTo>
                    <a:pt x="404" y="731"/>
                  </a:lnTo>
                  <a:lnTo>
                    <a:pt x="390" y="732"/>
                  </a:lnTo>
                  <a:lnTo>
                    <a:pt x="377" y="731"/>
                  </a:lnTo>
                  <a:lnTo>
                    <a:pt x="363" y="730"/>
                  </a:lnTo>
                  <a:lnTo>
                    <a:pt x="350" y="729"/>
                  </a:lnTo>
                  <a:lnTo>
                    <a:pt x="336" y="727"/>
                  </a:lnTo>
                  <a:lnTo>
                    <a:pt x="322" y="725"/>
                  </a:lnTo>
                  <a:lnTo>
                    <a:pt x="308" y="722"/>
                  </a:lnTo>
                  <a:lnTo>
                    <a:pt x="292" y="718"/>
                  </a:lnTo>
                  <a:lnTo>
                    <a:pt x="278" y="713"/>
                  </a:lnTo>
                  <a:lnTo>
                    <a:pt x="263" y="707"/>
                  </a:lnTo>
                  <a:lnTo>
                    <a:pt x="248" y="701"/>
                  </a:lnTo>
                  <a:lnTo>
                    <a:pt x="234" y="693"/>
                  </a:lnTo>
                  <a:lnTo>
                    <a:pt x="220" y="685"/>
                  </a:lnTo>
                  <a:lnTo>
                    <a:pt x="206" y="677"/>
                  </a:lnTo>
                  <a:lnTo>
                    <a:pt x="194" y="668"/>
                  </a:lnTo>
                  <a:lnTo>
                    <a:pt x="181" y="658"/>
                  </a:lnTo>
                  <a:lnTo>
                    <a:pt x="168" y="648"/>
                  </a:lnTo>
                  <a:lnTo>
                    <a:pt x="156" y="636"/>
                  </a:lnTo>
                  <a:lnTo>
                    <a:pt x="145" y="625"/>
                  </a:lnTo>
                  <a:lnTo>
                    <a:pt x="134" y="613"/>
                  </a:lnTo>
                  <a:lnTo>
                    <a:pt x="123" y="601"/>
                  </a:lnTo>
                  <a:lnTo>
                    <a:pt x="113" y="588"/>
                  </a:lnTo>
                  <a:lnTo>
                    <a:pt x="103" y="575"/>
                  </a:lnTo>
                  <a:lnTo>
                    <a:pt x="94" y="561"/>
                  </a:lnTo>
                  <a:lnTo>
                    <a:pt x="85" y="547"/>
                  </a:lnTo>
                  <a:lnTo>
                    <a:pt x="76" y="533"/>
                  </a:lnTo>
                  <a:lnTo>
                    <a:pt x="69" y="519"/>
                  </a:lnTo>
                  <a:lnTo>
                    <a:pt x="61" y="504"/>
                  </a:lnTo>
                  <a:lnTo>
                    <a:pt x="54" y="489"/>
                  </a:lnTo>
                  <a:lnTo>
                    <a:pt x="48" y="474"/>
                  </a:lnTo>
                  <a:lnTo>
                    <a:pt x="42" y="459"/>
                  </a:lnTo>
                  <a:lnTo>
                    <a:pt x="37" y="444"/>
                  </a:lnTo>
                  <a:lnTo>
                    <a:pt x="33" y="429"/>
                  </a:lnTo>
                  <a:lnTo>
                    <a:pt x="28" y="414"/>
                  </a:lnTo>
                  <a:lnTo>
                    <a:pt x="25" y="398"/>
                  </a:lnTo>
                  <a:lnTo>
                    <a:pt x="22" y="383"/>
                  </a:lnTo>
                  <a:lnTo>
                    <a:pt x="20" y="367"/>
                  </a:lnTo>
                  <a:lnTo>
                    <a:pt x="18" y="352"/>
                  </a:lnTo>
                  <a:lnTo>
                    <a:pt x="17" y="337"/>
                  </a:lnTo>
                  <a:lnTo>
                    <a:pt x="16" y="342"/>
                  </a:lnTo>
                  <a:lnTo>
                    <a:pt x="13" y="355"/>
                  </a:lnTo>
                  <a:lnTo>
                    <a:pt x="10" y="365"/>
                  </a:lnTo>
                  <a:lnTo>
                    <a:pt x="8" y="376"/>
                  </a:lnTo>
                  <a:lnTo>
                    <a:pt x="6" y="389"/>
                  </a:lnTo>
                  <a:lnTo>
                    <a:pt x="4" y="404"/>
                  </a:lnTo>
                  <a:lnTo>
                    <a:pt x="2" y="420"/>
                  </a:lnTo>
                  <a:lnTo>
                    <a:pt x="1" y="438"/>
                  </a:lnTo>
                  <a:lnTo>
                    <a:pt x="0" y="456"/>
                  </a:lnTo>
                  <a:lnTo>
                    <a:pt x="0" y="476"/>
                  </a:lnTo>
                  <a:lnTo>
                    <a:pt x="0" y="497"/>
                  </a:lnTo>
                  <a:lnTo>
                    <a:pt x="2" y="518"/>
                  </a:lnTo>
                  <a:lnTo>
                    <a:pt x="4" y="540"/>
                  </a:lnTo>
                  <a:lnTo>
                    <a:pt x="8" y="562"/>
                  </a:lnTo>
                  <a:lnTo>
                    <a:pt x="14" y="586"/>
                  </a:lnTo>
                  <a:lnTo>
                    <a:pt x="20" y="609"/>
                  </a:lnTo>
                  <a:lnTo>
                    <a:pt x="28" y="632"/>
                  </a:lnTo>
                  <a:lnTo>
                    <a:pt x="38" y="656"/>
                  </a:lnTo>
                  <a:lnTo>
                    <a:pt x="50" y="680"/>
                  </a:lnTo>
                  <a:lnTo>
                    <a:pt x="63" y="703"/>
                  </a:lnTo>
                  <a:lnTo>
                    <a:pt x="79" y="726"/>
                  </a:lnTo>
                  <a:lnTo>
                    <a:pt x="98" y="749"/>
                  </a:lnTo>
                  <a:lnTo>
                    <a:pt x="118" y="771"/>
                  </a:lnTo>
                  <a:lnTo>
                    <a:pt x="141" y="792"/>
                  </a:lnTo>
                  <a:lnTo>
                    <a:pt x="167" y="813"/>
                  </a:lnTo>
                  <a:lnTo>
                    <a:pt x="195" y="833"/>
                  </a:lnTo>
                  <a:lnTo>
                    <a:pt x="226" y="852"/>
                  </a:lnTo>
                  <a:lnTo>
                    <a:pt x="260" y="869"/>
                  </a:lnTo>
                  <a:lnTo>
                    <a:pt x="298" y="885"/>
                  </a:lnTo>
                  <a:lnTo>
                    <a:pt x="338" y="900"/>
                  </a:lnTo>
                  <a:lnTo>
                    <a:pt x="348" y="901"/>
                  </a:lnTo>
                  <a:lnTo>
                    <a:pt x="374" y="904"/>
                  </a:lnTo>
                  <a:lnTo>
                    <a:pt x="383" y="904"/>
                  </a:lnTo>
                  <a:lnTo>
                    <a:pt x="392" y="904"/>
                  </a:lnTo>
                  <a:lnTo>
                    <a:pt x="402" y="904"/>
                  </a:lnTo>
                  <a:lnTo>
                    <a:pt x="413" y="903"/>
                  </a:lnTo>
                  <a:lnTo>
                    <a:pt x="423" y="902"/>
                  </a:lnTo>
                  <a:lnTo>
                    <a:pt x="435" y="901"/>
                  </a:lnTo>
                  <a:lnTo>
                    <a:pt x="447" y="900"/>
                  </a:lnTo>
                  <a:lnTo>
                    <a:pt x="459" y="898"/>
                  </a:lnTo>
                  <a:lnTo>
                    <a:pt x="471" y="896"/>
                  </a:lnTo>
                  <a:lnTo>
                    <a:pt x="484" y="892"/>
                  </a:lnTo>
                  <a:lnTo>
                    <a:pt x="496" y="889"/>
                  </a:lnTo>
                  <a:lnTo>
                    <a:pt x="509" y="885"/>
                  </a:lnTo>
                  <a:lnTo>
                    <a:pt x="522" y="880"/>
                  </a:lnTo>
                  <a:lnTo>
                    <a:pt x="534" y="874"/>
                  </a:lnTo>
                  <a:lnTo>
                    <a:pt x="547" y="868"/>
                  </a:lnTo>
                  <a:lnTo>
                    <a:pt x="559" y="861"/>
                  </a:lnTo>
                  <a:lnTo>
                    <a:pt x="571" y="853"/>
                  </a:lnTo>
                  <a:lnTo>
                    <a:pt x="582" y="844"/>
                  </a:lnTo>
                  <a:lnTo>
                    <a:pt x="593" y="834"/>
                  </a:lnTo>
                  <a:lnTo>
                    <a:pt x="604" y="823"/>
                  </a:lnTo>
                  <a:lnTo>
                    <a:pt x="614" y="811"/>
                  </a:lnTo>
                  <a:lnTo>
                    <a:pt x="623" y="798"/>
                  </a:lnTo>
                  <a:lnTo>
                    <a:pt x="632" y="784"/>
                  </a:lnTo>
                  <a:lnTo>
                    <a:pt x="640" y="769"/>
                  </a:lnTo>
                  <a:lnTo>
                    <a:pt x="644" y="775"/>
                  </a:lnTo>
                  <a:lnTo>
                    <a:pt x="657" y="793"/>
                  </a:lnTo>
                  <a:lnTo>
                    <a:pt x="666" y="805"/>
                  </a:lnTo>
                  <a:lnTo>
                    <a:pt x="677" y="819"/>
                  </a:lnTo>
                  <a:lnTo>
                    <a:pt x="691" y="835"/>
                  </a:lnTo>
                  <a:lnTo>
                    <a:pt x="706" y="852"/>
                  </a:lnTo>
                  <a:lnTo>
                    <a:pt x="722" y="870"/>
                  </a:lnTo>
                  <a:lnTo>
                    <a:pt x="741" y="888"/>
                  </a:lnTo>
                  <a:lnTo>
                    <a:pt x="761" y="907"/>
                  </a:lnTo>
                  <a:lnTo>
                    <a:pt x="783" y="926"/>
                  </a:lnTo>
                  <a:lnTo>
                    <a:pt x="807" y="945"/>
                  </a:lnTo>
                  <a:lnTo>
                    <a:pt x="832" y="962"/>
                  </a:lnTo>
                  <a:lnTo>
                    <a:pt x="859" y="979"/>
                  </a:lnTo>
                  <a:lnTo>
                    <a:pt x="887" y="995"/>
                  </a:lnTo>
                  <a:lnTo>
                    <a:pt x="917" y="1010"/>
                  </a:lnTo>
                  <a:lnTo>
                    <a:pt x="948" y="1022"/>
                  </a:lnTo>
                  <a:lnTo>
                    <a:pt x="980" y="1033"/>
                  </a:lnTo>
                  <a:lnTo>
                    <a:pt x="1014" y="1040"/>
                  </a:lnTo>
                  <a:lnTo>
                    <a:pt x="1049" y="1046"/>
                  </a:lnTo>
                  <a:lnTo>
                    <a:pt x="1085" y="1048"/>
                  </a:lnTo>
                  <a:lnTo>
                    <a:pt x="1123" y="1047"/>
                  </a:lnTo>
                  <a:lnTo>
                    <a:pt x="1161" y="1042"/>
                  </a:lnTo>
                  <a:lnTo>
                    <a:pt x="1201" y="1033"/>
                  </a:lnTo>
                  <a:lnTo>
                    <a:pt x="1241" y="1020"/>
                  </a:lnTo>
                  <a:lnTo>
                    <a:pt x="1283" y="1002"/>
                  </a:lnTo>
                  <a:lnTo>
                    <a:pt x="1325" y="980"/>
                  </a:lnTo>
                  <a:lnTo>
                    <a:pt x="1369" y="952"/>
                  </a:lnTo>
                  <a:lnTo>
                    <a:pt x="1413" y="919"/>
                  </a:lnTo>
                  <a:lnTo>
                    <a:pt x="1458" y="880"/>
                  </a:lnTo>
                  <a:lnTo>
                    <a:pt x="1504" y="835"/>
                  </a:lnTo>
                  <a:lnTo>
                    <a:pt x="1513" y="838"/>
                  </a:lnTo>
                  <a:lnTo>
                    <a:pt x="1538" y="849"/>
                  </a:lnTo>
                  <a:lnTo>
                    <a:pt x="1555" y="856"/>
                  </a:lnTo>
                  <a:lnTo>
                    <a:pt x="1577" y="863"/>
                  </a:lnTo>
                  <a:lnTo>
                    <a:pt x="1602" y="872"/>
                  </a:lnTo>
                  <a:lnTo>
                    <a:pt x="1630" y="881"/>
                  </a:lnTo>
                  <a:lnTo>
                    <a:pt x="1660" y="891"/>
                  </a:lnTo>
                  <a:lnTo>
                    <a:pt x="1694" y="900"/>
                  </a:lnTo>
                  <a:lnTo>
                    <a:pt x="1730" y="910"/>
                  </a:lnTo>
                  <a:lnTo>
                    <a:pt x="1767" y="918"/>
                  </a:lnTo>
                  <a:lnTo>
                    <a:pt x="1808" y="927"/>
                  </a:lnTo>
                  <a:lnTo>
                    <a:pt x="1850" y="934"/>
                  </a:lnTo>
                  <a:lnTo>
                    <a:pt x="1893" y="941"/>
                  </a:lnTo>
                  <a:lnTo>
                    <a:pt x="1938" y="946"/>
                  </a:lnTo>
                  <a:lnTo>
                    <a:pt x="1984" y="950"/>
                  </a:lnTo>
                  <a:lnTo>
                    <a:pt x="2031" y="952"/>
                  </a:lnTo>
                  <a:lnTo>
                    <a:pt x="2080" y="953"/>
                  </a:lnTo>
                  <a:lnTo>
                    <a:pt x="2128" y="950"/>
                  </a:lnTo>
                  <a:lnTo>
                    <a:pt x="2178" y="946"/>
                  </a:lnTo>
                  <a:lnTo>
                    <a:pt x="2227" y="940"/>
                  </a:lnTo>
                  <a:lnTo>
                    <a:pt x="2277" y="930"/>
                  </a:lnTo>
                  <a:lnTo>
                    <a:pt x="2326" y="918"/>
                  </a:lnTo>
                  <a:lnTo>
                    <a:pt x="2375" y="902"/>
                  </a:lnTo>
                  <a:lnTo>
                    <a:pt x="2423" y="883"/>
                  </a:lnTo>
                  <a:lnTo>
                    <a:pt x="2471" y="860"/>
                  </a:lnTo>
                  <a:lnTo>
                    <a:pt x="2517" y="834"/>
                  </a:lnTo>
                  <a:lnTo>
                    <a:pt x="2562" y="803"/>
                  </a:lnTo>
                  <a:lnTo>
                    <a:pt x="2606" y="768"/>
                  </a:lnTo>
                  <a:lnTo>
                    <a:pt x="2649" y="729"/>
                  </a:lnTo>
                  <a:lnTo>
                    <a:pt x="2689" y="684"/>
                  </a:lnTo>
                  <a:lnTo>
                    <a:pt x="2693" y="678"/>
                  </a:lnTo>
                  <a:lnTo>
                    <a:pt x="2703" y="660"/>
                  </a:lnTo>
                  <a:lnTo>
                    <a:pt x="2709" y="646"/>
                  </a:lnTo>
                  <a:lnTo>
                    <a:pt x="2717" y="631"/>
                  </a:lnTo>
                  <a:lnTo>
                    <a:pt x="2725" y="613"/>
                  </a:lnTo>
                  <a:lnTo>
                    <a:pt x="2733" y="593"/>
                  </a:lnTo>
                  <a:lnTo>
                    <a:pt x="2741" y="572"/>
                  </a:lnTo>
                  <a:lnTo>
                    <a:pt x="2749" y="548"/>
                  </a:lnTo>
                  <a:lnTo>
                    <a:pt x="2756" y="523"/>
                  </a:lnTo>
                  <a:lnTo>
                    <a:pt x="2762" y="497"/>
                  </a:lnTo>
                  <a:lnTo>
                    <a:pt x="2768" y="471"/>
                  </a:lnTo>
                  <a:lnTo>
                    <a:pt x="2772" y="442"/>
                  </a:lnTo>
                  <a:lnTo>
                    <a:pt x="2775" y="414"/>
                  </a:lnTo>
                  <a:lnTo>
                    <a:pt x="2776" y="384"/>
                  </a:lnTo>
                  <a:lnTo>
                    <a:pt x="2774" y="355"/>
                  </a:lnTo>
                  <a:lnTo>
                    <a:pt x="2771" y="325"/>
                  </a:lnTo>
                  <a:lnTo>
                    <a:pt x="2764" y="295"/>
                  </a:lnTo>
                  <a:lnTo>
                    <a:pt x="2755" y="266"/>
                  </a:lnTo>
                  <a:lnTo>
                    <a:pt x="2743" y="237"/>
                  </a:lnTo>
                  <a:lnTo>
                    <a:pt x="2727" y="208"/>
                  </a:lnTo>
                  <a:lnTo>
                    <a:pt x="2708" y="181"/>
                  </a:lnTo>
                  <a:lnTo>
                    <a:pt x="2685" y="154"/>
                  </a:lnTo>
                  <a:lnTo>
                    <a:pt x="2657" y="129"/>
                  </a:lnTo>
                  <a:lnTo>
                    <a:pt x="2626" y="105"/>
                  </a:lnTo>
                  <a:lnTo>
                    <a:pt x="2589" y="82"/>
                  </a:lnTo>
                  <a:lnTo>
                    <a:pt x="2548" y="61"/>
                  </a:lnTo>
                  <a:lnTo>
                    <a:pt x="2501" y="42"/>
                  </a:lnTo>
                  <a:lnTo>
                    <a:pt x="2449" y="26"/>
                  </a:lnTo>
                  <a:lnTo>
                    <a:pt x="2391" y="11"/>
                  </a:lnTo>
                  <a:lnTo>
                    <a:pt x="2328" y="0"/>
                  </a:lnTo>
                  <a:close/>
                </a:path>
              </a:pathLst>
            </a:custGeom>
            <a:solidFill>
              <a:srgbClr val="57ABDC"/>
            </a:solidFill>
            <a:ln w="9525">
              <a:noFill/>
              <a:round/>
              <a:headEnd/>
              <a:tailEnd/>
            </a:ln>
          </p:spPr>
          <p:txBody>
            <a:bodyPr/>
            <a:lstStyle/>
            <a:p>
              <a:pPr>
                <a:defRPr/>
              </a:pPr>
              <a:endParaRPr lang="zh-CN" altLang="en-US">
                <a:latin typeface="Arial" charset="0"/>
                <a:ea typeface="宋体" charset="-122"/>
              </a:endParaRPr>
            </a:p>
          </p:txBody>
        </p:sp>
        <p:sp>
          <p:nvSpPr>
            <p:cNvPr id="18" name="Freeform 16"/>
            <p:cNvSpPr>
              <a:spLocks/>
            </p:cNvSpPr>
            <p:nvPr userDrawn="1"/>
          </p:nvSpPr>
          <p:spPr bwMode="auto">
            <a:xfrm>
              <a:off x="-591" y="-785"/>
              <a:ext cx="4311" cy="2885"/>
            </a:xfrm>
            <a:custGeom>
              <a:avLst/>
              <a:gdLst>
                <a:gd name="T0" fmla="*/ 3015 w 4309"/>
                <a:gd name="T1" fmla="*/ 139 h 2885"/>
                <a:gd name="T2" fmla="*/ 3339 w 4309"/>
                <a:gd name="T3" fmla="*/ 121 h 2885"/>
                <a:gd name="T4" fmla="*/ 3626 w 4309"/>
                <a:gd name="T5" fmla="*/ 271 h 2885"/>
                <a:gd name="T6" fmla="*/ 3813 w 4309"/>
                <a:gd name="T7" fmla="*/ 549 h 2885"/>
                <a:gd name="T8" fmla="*/ 3851 w 4309"/>
                <a:gd name="T9" fmla="*/ 753 h 2885"/>
                <a:gd name="T10" fmla="*/ 3867 w 4309"/>
                <a:gd name="T11" fmla="*/ 789 h 2885"/>
                <a:gd name="T12" fmla="*/ 3903 w 4309"/>
                <a:gd name="T13" fmla="*/ 785 h 2885"/>
                <a:gd name="T14" fmla="*/ 3950 w 4309"/>
                <a:gd name="T15" fmla="*/ 785 h 2885"/>
                <a:gd name="T16" fmla="*/ 4038 w 4309"/>
                <a:gd name="T17" fmla="*/ 827 h 2885"/>
                <a:gd name="T18" fmla="*/ 4111 w 4309"/>
                <a:gd name="T19" fmla="*/ 910 h 2885"/>
                <a:gd name="T20" fmla="*/ 4148 w 4309"/>
                <a:gd name="T21" fmla="*/ 1030 h 2885"/>
                <a:gd name="T22" fmla="*/ 4139 w 4309"/>
                <a:gd name="T23" fmla="*/ 1152 h 2885"/>
                <a:gd name="T24" fmla="*/ 4074 w 4309"/>
                <a:gd name="T25" fmla="*/ 1238 h 2885"/>
                <a:gd name="T26" fmla="*/ 4151 w 4309"/>
                <a:gd name="T27" fmla="*/ 1320 h 2885"/>
                <a:gd name="T28" fmla="*/ 4272 w 4309"/>
                <a:gd name="T29" fmla="*/ 1497 h 2885"/>
                <a:gd name="T30" fmla="*/ 4321 w 4309"/>
                <a:gd name="T31" fmla="*/ 1721 h 2885"/>
                <a:gd name="T32" fmla="*/ 4309 w 4309"/>
                <a:gd name="T33" fmla="*/ 1942 h 2885"/>
                <a:gd name="T34" fmla="*/ 4199 w 4309"/>
                <a:gd name="T35" fmla="*/ 2189 h 2885"/>
                <a:gd name="T36" fmla="*/ 3950 w 4309"/>
                <a:gd name="T37" fmla="*/ 2381 h 2885"/>
                <a:gd name="T38" fmla="*/ 3635 w 4309"/>
                <a:gd name="T39" fmla="*/ 2453 h 2885"/>
                <a:gd name="T40" fmla="*/ 3321 w 4309"/>
                <a:gd name="T41" fmla="*/ 2393 h 2885"/>
                <a:gd name="T42" fmla="*/ 3201 w 4309"/>
                <a:gd name="T43" fmla="*/ 2424 h 2885"/>
                <a:gd name="T44" fmla="*/ 3125 w 4309"/>
                <a:gd name="T45" fmla="*/ 2521 h 2885"/>
                <a:gd name="T46" fmla="*/ 3003 w 4309"/>
                <a:gd name="T47" fmla="*/ 2559 h 2885"/>
                <a:gd name="T48" fmla="*/ 2875 w 4309"/>
                <a:gd name="T49" fmla="*/ 2536 h 2885"/>
                <a:gd name="T50" fmla="*/ 2775 w 4309"/>
                <a:gd name="T51" fmla="*/ 2625 h 2885"/>
                <a:gd name="T52" fmla="*/ 2668 w 4309"/>
                <a:gd name="T53" fmla="*/ 2757 h 2885"/>
                <a:gd name="T54" fmla="*/ 2530 w 4309"/>
                <a:gd name="T55" fmla="*/ 2837 h 2885"/>
                <a:gd name="T56" fmla="*/ 2351 w 4309"/>
                <a:gd name="T57" fmla="*/ 2877 h 2885"/>
                <a:gd name="T58" fmla="*/ 2136 w 4309"/>
                <a:gd name="T59" fmla="*/ 2882 h 2885"/>
                <a:gd name="T60" fmla="*/ 1895 w 4309"/>
                <a:gd name="T61" fmla="*/ 2842 h 2885"/>
                <a:gd name="T62" fmla="*/ 1673 w 4309"/>
                <a:gd name="T63" fmla="*/ 2743 h 2885"/>
                <a:gd name="T64" fmla="*/ 1530 w 4309"/>
                <a:gd name="T65" fmla="*/ 2575 h 2885"/>
                <a:gd name="T66" fmla="*/ 1411 w 4309"/>
                <a:gd name="T67" fmla="*/ 2509 h 2885"/>
                <a:gd name="T68" fmla="*/ 1248 w 4309"/>
                <a:gd name="T69" fmla="*/ 2496 h 2885"/>
                <a:gd name="T70" fmla="*/ 1116 w 4309"/>
                <a:gd name="T71" fmla="*/ 2428 h 2885"/>
                <a:gd name="T72" fmla="*/ 1051 w 4309"/>
                <a:gd name="T73" fmla="*/ 2295 h 2885"/>
                <a:gd name="T74" fmla="*/ 937 w 4309"/>
                <a:gd name="T75" fmla="*/ 2259 h 2885"/>
                <a:gd name="T76" fmla="*/ 748 w 4309"/>
                <a:gd name="T77" fmla="*/ 2272 h 2885"/>
                <a:gd name="T78" fmla="*/ 571 w 4309"/>
                <a:gd name="T79" fmla="*/ 2233 h 2885"/>
                <a:gd name="T80" fmla="*/ 421 w 4309"/>
                <a:gd name="T81" fmla="*/ 2125 h 2885"/>
                <a:gd name="T82" fmla="*/ 330 w 4309"/>
                <a:gd name="T83" fmla="*/ 1975 h 2885"/>
                <a:gd name="T84" fmla="*/ 307 w 4309"/>
                <a:gd name="T85" fmla="*/ 1834 h 2885"/>
                <a:gd name="T86" fmla="*/ 339 w 4309"/>
                <a:gd name="T87" fmla="*/ 1700 h 2885"/>
                <a:gd name="T88" fmla="*/ 422 w 4309"/>
                <a:gd name="T89" fmla="*/ 1578 h 2885"/>
                <a:gd name="T90" fmla="*/ 237 w 4309"/>
                <a:gd name="T91" fmla="*/ 1432 h 2885"/>
                <a:gd name="T92" fmla="*/ 36 w 4309"/>
                <a:gd name="T93" fmla="*/ 1133 h 2885"/>
                <a:gd name="T94" fmla="*/ 8 w 4309"/>
                <a:gd name="T95" fmla="*/ 763 h 2885"/>
                <a:gd name="T96" fmla="*/ 119 w 4309"/>
                <a:gd name="T97" fmla="*/ 424 h 2885"/>
                <a:gd name="T98" fmla="*/ 392 w 4309"/>
                <a:gd name="T99" fmla="*/ 162 h 2885"/>
                <a:gd name="T100" fmla="*/ 806 w 4309"/>
                <a:gd name="T101" fmla="*/ 12 h 2885"/>
                <a:gd name="T102" fmla="*/ 1236 w 4309"/>
                <a:gd name="T103" fmla="*/ 42 h 2885"/>
                <a:gd name="T104" fmla="*/ 1550 w 4309"/>
                <a:gd name="T105" fmla="*/ 296 h 2885"/>
                <a:gd name="T106" fmla="*/ 1695 w 4309"/>
                <a:gd name="T107" fmla="*/ 377 h 2885"/>
                <a:gd name="T108" fmla="*/ 1835 w 4309"/>
                <a:gd name="T109" fmla="*/ 311 h 2885"/>
                <a:gd name="T110" fmla="*/ 1973 w 4309"/>
                <a:gd name="T111" fmla="*/ 323 h 2885"/>
                <a:gd name="T112" fmla="*/ 2087 w 4309"/>
                <a:gd name="T113" fmla="*/ 413 h 2885"/>
                <a:gd name="T114" fmla="*/ 2196 w 4309"/>
                <a:gd name="T115" fmla="*/ 402 h 2885"/>
                <a:gd name="T116" fmla="*/ 2360 w 4309"/>
                <a:gd name="T117" fmla="*/ 310 h 2885"/>
                <a:gd name="T118" fmla="*/ 2541 w 4309"/>
                <a:gd name="T119" fmla="*/ 261 h 2885"/>
                <a:gd name="T120" fmla="*/ 2712 w 4309"/>
                <a:gd name="T121" fmla="*/ 287 h 28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9" h="2885">
                  <a:moveTo>
                    <a:pt x="2760" y="323"/>
                  </a:moveTo>
                  <a:lnTo>
                    <a:pt x="2791" y="286"/>
                  </a:lnTo>
                  <a:lnTo>
                    <a:pt x="2825" y="252"/>
                  </a:lnTo>
                  <a:lnTo>
                    <a:pt x="2859" y="223"/>
                  </a:lnTo>
                  <a:lnTo>
                    <a:pt x="2895" y="197"/>
                  </a:lnTo>
                  <a:lnTo>
                    <a:pt x="2932" y="174"/>
                  </a:lnTo>
                  <a:lnTo>
                    <a:pt x="2970" y="155"/>
                  </a:lnTo>
                  <a:lnTo>
                    <a:pt x="3008" y="139"/>
                  </a:lnTo>
                  <a:lnTo>
                    <a:pt x="3047" y="126"/>
                  </a:lnTo>
                  <a:lnTo>
                    <a:pt x="3086" y="116"/>
                  </a:lnTo>
                  <a:lnTo>
                    <a:pt x="3126" y="110"/>
                  </a:lnTo>
                  <a:lnTo>
                    <a:pt x="3166" y="107"/>
                  </a:lnTo>
                  <a:lnTo>
                    <a:pt x="3206" y="106"/>
                  </a:lnTo>
                  <a:lnTo>
                    <a:pt x="3246" y="108"/>
                  </a:lnTo>
                  <a:lnTo>
                    <a:pt x="3286" y="114"/>
                  </a:lnTo>
                  <a:lnTo>
                    <a:pt x="3325" y="121"/>
                  </a:lnTo>
                  <a:lnTo>
                    <a:pt x="3364" y="132"/>
                  </a:lnTo>
                  <a:lnTo>
                    <a:pt x="3402" y="145"/>
                  </a:lnTo>
                  <a:lnTo>
                    <a:pt x="3440" y="160"/>
                  </a:lnTo>
                  <a:lnTo>
                    <a:pt x="3476" y="178"/>
                  </a:lnTo>
                  <a:lnTo>
                    <a:pt x="3512" y="198"/>
                  </a:lnTo>
                  <a:lnTo>
                    <a:pt x="3546" y="220"/>
                  </a:lnTo>
                  <a:lnTo>
                    <a:pt x="3580" y="245"/>
                  </a:lnTo>
                  <a:lnTo>
                    <a:pt x="3612" y="271"/>
                  </a:lnTo>
                  <a:lnTo>
                    <a:pt x="3642" y="300"/>
                  </a:lnTo>
                  <a:lnTo>
                    <a:pt x="3670" y="330"/>
                  </a:lnTo>
                  <a:lnTo>
                    <a:pt x="3697" y="363"/>
                  </a:lnTo>
                  <a:lnTo>
                    <a:pt x="3722" y="397"/>
                  </a:lnTo>
                  <a:lnTo>
                    <a:pt x="3745" y="432"/>
                  </a:lnTo>
                  <a:lnTo>
                    <a:pt x="3765" y="470"/>
                  </a:lnTo>
                  <a:lnTo>
                    <a:pt x="3783" y="508"/>
                  </a:lnTo>
                  <a:lnTo>
                    <a:pt x="3799" y="549"/>
                  </a:lnTo>
                  <a:lnTo>
                    <a:pt x="3812" y="590"/>
                  </a:lnTo>
                  <a:lnTo>
                    <a:pt x="3817" y="611"/>
                  </a:lnTo>
                  <a:lnTo>
                    <a:pt x="3822" y="632"/>
                  </a:lnTo>
                  <a:lnTo>
                    <a:pt x="3825" y="652"/>
                  </a:lnTo>
                  <a:lnTo>
                    <a:pt x="3828" y="672"/>
                  </a:lnTo>
                  <a:lnTo>
                    <a:pt x="3831" y="708"/>
                  </a:lnTo>
                  <a:lnTo>
                    <a:pt x="3835" y="739"/>
                  </a:lnTo>
                  <a:lnTo>
                    <a:pt x="3837" y="753"/>
                  </a:lnTo>
                  <a:lnTo>
                    <a:pt x="3839" y="764"/>
                  </a:lnTo>
                  <a:lnTo>
                    <a:pt x="3841" y="770"/>
                  </a:lnTo>
                  <a:lnTo>
                    <a:pt x="3842" y="774"/>
                  </a:lnTo>
                  <a:lnTo>
                    <a:pt x="3844" y="779"/>
                  </a:lnTo>
                  <a:lnTo>
                    <a:pt x="3846" y="782"/>
                  </a:lnTo>
                  <a:lnTo>
                    <a:pt x="3848" y="785"/>
                  </a:lnTo>
                  <a:lnTo>
                    <a:pt x="3851" y="788"/>
                  </a:lnTo>
                  <a:lnTo>
                    <a:pt x="3853" y="789"/>
                  </a:lnTo>
                  <a:lnTo>
                    <a:pt x="3856" y="791"/>
                  </a:lnTo>
                  <a:lnTo>
                    <a:pt x="3860" y="792"/>
                  </a:lnTo>
                  <a:lnTo>
                    <a:pt x="3864" y="791"/>
                  </a:lnTo>
                  <a:lnTo>
                    <a:pt x="3867" y="791"/>
                  </a:lnTo>
                  <a:lnTo>
                    <a:pt x="3872" y="789"/>
                  </a:lnTo>
                  <a:lnTo>
                    <a:pt x="3877" y="787"/>
                  </a:lnTo>
                  <a:lnTo>
                    <a:pt x="3883" y="786"/>
                  </a:lnTo>
                  <a:lnTo>
                    <a:pt x="3889" y="785"/>
                  </a:lnTo>
                  <a:lnTo>
                    <a:pt x="3894" y="784"/>
                  </a:lnTo>
                  <a:lnTo>
                    <a:pt x="3900" y="783"/>
                  </a:lnTo>
                  <a:lnTo>
                    <a:pt x="3906" y="783"/>
                  </a:lnTo>
                  <a:lnTo>
                    <a:pt x="3912" y="783"/>
                  </a:lnTo>
                  <a:lnTo>
                    <a:pt x="3918" y="783"/>
                  </a:lnTo>
                  <a:lnTo>
                    <a:pt x="3924" y="783"/>
                  </a:lnTo>
                  <a:lnTo>
                    <a:pt x="3930" y="784"/>
                  </a:lnTo>
                  <a:lnTo>
                    <a:pt x="3936" y="785"/>
                  </a:lnTo>
                  <a:lnTo>
                    <a:pt x="3942" y="786"/>
                  </a:lnTo>
                  <a:lnTo>
                    <a:pt x="3954" y="790"/>
                  </a:lnTo>
                  <a:lnTo>
                    <a:pt x="3966" y="794"/>
                  </a:lnTo>
                  <a:lnTo>
                    <a:pt x="3978" y="799"/>
                  </a:lnTo>
                  <a:lnTo>
                    <a:pt x="3989" y="805"/>
                  </a:lnTo>
                  <a:lnTo>
                    <a:pt x="4001" y="811"/>
                  </a:lnTo>
                  <a:lnTo>
                    <a:pt x="4013" y="819"/>
                  </a:lnTo>
                  <a:lnTo>
                    <a:pt x="4024" y="827"/>
                  </a:lnTo>
                  <a:lnTo>
                    <a:pt x="4035" y="835"/>
                  </a:lnTo>
                  <a:lnTo>
                    <a:pt x="4045" y="844"/>
                  </a:lnTo>
                  <a:lnTo>
                    <a:pt x="4056" y="853"/>
                  </a:lnTo>
                  <a:lnTo>
                    <a:pt x="4065" y="863"/>
                  </a:lnTo>
                  <a:lnTo>
                    <a:pt x="4074" y="874"/>
                  </a:lnTo>
                  <a:lnTo>
                    <a:pt x="4082" y="885"/>
                  </a:lnTo>
                  <a:lnTo>
                    <a:pt x="4090" y="897"/>
                  </a:lnTo>
                  <a:lnTo>
                    <a:pt x="4097" y="910"/>
                  </a:lnTo>
                  <a:lnTo>
                    <a:pt x="4104" y="924"/>
                  </a:lnTo>
                  <a:lnTo>
                    <a:pt x="4110" y="938"/>
                  </a:lnTo>
                  <a:lnTo>
                    <a:pt x="4116" y="952"/>
                  </a:lnTo>
                  <a:lnTo>
                    <a:pt x="4121" y="968"/>
                  </a:lnTo>
                  <a:lnTo>
                    <a:pt x="4125" y="983"/>
                  </a:lnTo>
                  <a:lnTo>
                    <a:pt x="4129" y="998"/>
                  </a:lnTo>
                  <a:lnTo>
                    <a:pt x="4132" y="1014"/>
                  </a:lnTo>
                  <a:lnTo>
                    <a:pt x="4134" y="1030"/>
                  </a:lnTo>
                  <a:lnTo>
                    <a:pt x="4136" y="1046"/>
                  </a:lnTo>
                  <a:lnTo>
                    <a:pt x="4136" y="1062"/>
                  </a:lnTo>
                  <a:lnTo>
                    <a:pt x="4136" y="1077"/>
                  </a:lnTo>
                  <a:lnTo>
                    <a:pt x="4136" y="1093"/>
                  </a:lnTo>
                  <a:lnTo>
                    <a:pt x="4134" y="1108"/>
                  </a:lnTo>
                  <a:lnTo>
                    <a:pt x="4132" y="1123"/>
                  </a:lnTo>
                  <a:lnTo>
                    <a:pt x="4129" y="1137"/>
                  </a:lnTo>
                  <a:lnTo>
                    <a:pt x="4125" y="1152"/>
                  </a:lnTo>
                  <a:lnTo>
                    <a:pt x="4119" y="1165"/>
                  </a:lnTo>
                  <a:lnTo>
                    <a:pt x="4114" y="1178"/>
                  </a:lnTo>
                  <a:lnTo>
                    <a:pt x="4107" y="1190"/>
                  </a:lnTo>
                  <a:lnTo>
                    <a:pt x="4100" y="1202"/>
                  </a:lnTo>
                  <a:lnTo>
                    <a:pt x="4091" y="1212"/>
                  </a:lnTo>
                  <a:lnTo>
                    <a:pt x="4081" y="1222"/>
                  </a:lnTo>
                  <a:lnTo>
                    <a:pt x="4071" y="1231"/>
                  </a:lnTo>
                  <a:lnTo>
                    <a:pt x="4060" y="1238"/>
                  </a:lnTo>
                  <a:lnTo>
                    <a:pt x="4047" y="1245"/>
                  </a:lnTo>
                  <a:lnTo>
                    <a:pt x="4034" y="1250"/>
                  </a:lnTo>
                  <a:lnTo>
                    <a:pt x="4020" y="1254"/>
                  </a:lnTo>
                  <a:lnTo>
                    <a:pt x="4045" y="1263"/>
                  </a:lnTo>
                  <a:lnTo>
                    <a:pt x="4070" y="1275"/>
                  </a:lnTo>
                  <a:lnTo>
                    <a:pt x="4094" y="1288"/>
                  </a:lnTo>
                  <a:lnTo>
                    <a:pt x="4116" y="1303"/>
                  </a:lnTo>
                  <a:lnTo>
                    <a:pt x="4137" y="1320"/>
                  </a:lnTo>
                  <a:lnTo>
                    <a:pt x="4156" y="1337"/>
                  </a:lnTo>
                  <a:lnTo>
                    <a:pt x="4175" y="1357"/>
                  </a:lnTo>
                  <a:lnTo>
                    <a:pt x="4192" y="1377"/>
                  </a:lnTo>
                  <a:lnTo>
                    <a:pt x="4207" y="1399"/>
                  </a:lnTo>
                  <a:lnTo>
                    <a:pt x="4222" y="1422"/>
                  </a:lnTo>
                  <a:lnTo>
                    <a:pt x="4235" y="1446"/>
                  </a:lnTo>
                  <a:lnTo>
                    <a:pt x="4247" y="1472"/>
                  </a:lnTo>
                  <a:lnTo>
                    <a:pt x="4258" y="1497"/>
                  </a:lnTo>
                  <a:lnTo>
                    <a:pt x="4268" y="1524"/>
                  </a:lnTo>
                  <a:lnTo>
                    <a:pt x="4276" y="1551"/>
                  </a:lnTo>
                  <a:lnTo>
                    <a:pt x="4284" y="1578"/>
                  </a:lnTo>
                  <a:lnTo>
                    <a:pt x="4291" y="1607"/>
                  </a:lnTo>
                  <a:lnTo>
                    <a:pt x="4296" y="1635"/>
                  </a:lnTo>
                  <a:lnTo>
                    <a:pt x="4301" y="1663"/>
                  </a:lnTo>
                  <a:lnTo>
                    <a:pt x="4304" y="1692"/>
                  </a:lnTo>
                  <a:lnTo>
                    <a:pt x="4307" y="1721"/>
                  </a:lnTo>
                  <a:lnTo>
                    <a:pt x="4309" y="1750"/>
                  </a:lnTo>
                  <a:lnTo>
                    <a:pt x="4309" y="1778"/>
                  </a:lnTo>
                  <a:lnTo>
                    <a:pt x="4309" y="1807"/>
                  </a:lnTo>
                  <a:lnTo>
                    <a:pt x="4308" y="1835"/>
                  </a:lnTo>
                  <a:lnTo>
                    <a:pt x="4306" y="1863"/>
                  </a:lnTo>
                  <a:lnTo>
                    <a:pt x="4303" y="1889"/>
                  </a:lnTo>
                  <a:lnTo>
                    <a:pt x="4299" y="1916"/>
                  </a:lnTo>
                  <a:lnTo>
                    <a:pt x="4295" y="1942"/>
                  </a:lnTo>
                  <a:lnTo>
                    <a:pt x="4290" y="1966"/>
                  </a:lnTo>
                  <a:lnTo>
                    <a:pt x="4284" y="1990"/>
                  </a:lnTo>
                  <a:lnTo>
                    <a:pt x="4277" y="2013"/>
                  </a:lnTo>
                  <a:lnTo>
                    <a:pt x="4264" y="2051"/>
                  </a:lnTo>
                  <a:lnTo>
                    <a:pt x="4248" y="2088"/>
                  </a:lnTo>
                  <a:lnTo>
                    <a:pt x="4229" y="2124"/>
                  </a:lnTo>
                  <a:lnTo>
                    <a:pt x="4208" y="2157"/>
                  </a:lnTo>
                  <a:lnTo>
                    <a:pt x="4185" y="2189"/>
                  </a:lnTo>
                  <a:lnTo>
                    <a:pt x="4160" y="2219"/>
                  </a:lnTo>
                  <a:lnTo>
                    <a:pt x="4132" y="2247"/>
                  </a:lnTo>
                  <a:lnTo>
                    <a:pt x="4104" y="2274"/>
                  </a:lnTo>
                  <a:lnTo>
                    <a:pt x="4073" y="2299"/>
                  </a:lnTo>
                  <a:lnTo>
                    <a:pt x="4041" y="2322"/>
                  </a:lnTo>
                  <a:lnTo>
                    <a:pt x="4007" y="2344"/>
                  </a:lnTo>
                  <a:lnTo>
                    <a:pt x="3972" y="2363"/>
                  </a:lnTo>
                  <a:lnTo>
                    <a:pt x="3936" y="2381"/>
                  </a:lnTo>
                  <a:lnTo>
                    <a:pt x="3899" y="2397"/>
                  </a:lnTo>
                  <a:lnTo>
                    <a:pt x="3861" y="2411"/>
                  </a:lnTo>
                  <a:lnTo>
                    <a:pt x="3822" y="2422"/>
                  </a:lnTo>
                  <a:lnTo>
                    <a:pt x="3782" y="2433"/>
                  </a:lnTo>
                  <a:lnTo>
                    <a:pt x="3742" y="2441"/>
                  </a:lnTo>
                  <a:lnTo>
                    <a:pt x="3702" y="2446"/>
                  </a:lnTo>
                  <a:lnTo>
                    <a:pt x="3661" y="2450"/>
                  </a:lnTo>
                  <a:lnTo>
                    <a:pt x="3621" y="2453"/>
                  </a:lnTo>
                  <a:lnTo>
                    <a:pt x="3580" y="2453"/>
                  </a:lnTo>
                  <a:lnTo>
                    <a:pt x="3540" y="2450"/>
                  </a:lnTo>
                  <a:lnTo>
                    <a:pt x="3499" y="2446"/>
                  </a:lnTo>
                  <a:lnTo>
                    <a:pt x="3459" y="2440"/>
                  </a:lnTo>
                  <a:lnTo>
                    <a:pt x="3420" y="2432"/>
                  </a:lnTo>
                  <a:lnTo>
                    <a:pt x="3382" y="2421"/>
                  </a:lnTo>
                  <a:lnTo>
                    <a:pt x="3344" y="2408"/>
                  </a:lnTo>
                  <a:lnTo>
                    <a:pt x="3307" y="2393"/>
                  </a:lnTo>
                  <a:lnTo>
                    <a:pt x="3271" y="2376"/>
                  </a:lnTo>
                  <a:lnTo>
                    <a:pt x="3237" y="2356"/>
                  </a:lnTo>
                  <a:lnTo>
                    <a:pt x="3204" y="2335"/>
                  </a:lnTo>
                  <a:lnTo>
                    <a:pt x="3205" y="2355"/>
                  </a:lnTo>
                  <a:lnTo>
                    <a:pt x="3205" y="2373"/>
                  </a:lnTo>
                  <a:lnTo>
                    <a:pt x="3203" y="2391"/>
                  </a:lnTo>
                  <a:lnTo>
                    <a:pt x="3199" y="2408"/>
                  </a:lnTo>
                  <a:lnTo>
                    <a:pt x="3194" y="2424"/>
                  </a:lnTo>
                  <a:lnTo>
                    <a:pt x="3189" y="2440"/>
                  </a:lnTo>
                  <a:lnTo>
                    <a:pt x="3181" y="2454"/>
                  </a:lnTo>
                  <a:lnTo>
                    <a:pt x="3173" y="2468"/>
                  </a:lnTo>
                  <a:lnTo>
                    <a:pt x="3164" y="2480"/>
                  </a:lnTo>
                  <a:lnTo>
                    <a:pt x="3154" y="2492"/>
                  </a:lnTo>
                  <a:lnTo>
                    <a:pt x="3143" y="2502"/>
                  </a:lnTo>
                  <a:lnTo>
                    <a:pt x="3131" y="2512"/>
                  </a:lnTo>
                  <a:lnTo>
                    <a:pt x="3118" y="2521"/>
                  </a:lnTo>
                  <a:lnTo>
                    <a:pt x="3104" y="2529"/>
                  </a:lnTo>
                  <a:lnTo>
                    <a:pt x="3090" y="2536"/>
                  </a:lnTo>
                  <a:lnTo>
                    <a:pt x="3075" y="2542"/>
                  </a:lnTo>
                  <a:lnTo>
                    <a:pt x="3061" y="2548"/>
                  </a:lnTo>
                  <a:lnTo>
                    <a:pt x="3045" y="2552"/>
                  </a:lnTo>
                  <a:lnTo>
                    <a:pt x="3029" y="2555"/>
                  </a:lnTo>
                  <a:lnTo>
                    <a:pt x="3013" y="2558"/>
                  </a:lnTo>
                  <a:lnTo>
                    <a:pt x="2996" y="2559"/>
                  </a:lnTo>
                  <a:lnTo>
                    <a:pt x="2980" y="2559"/>
                  </a:lnTo>
                  <a:lnTo>
                    <a:pt x="2964" y="2559"/>
                  </a:lnTo>
                  <a:lnTo>
                    <a:pt x="2947" y="2558"/>
                  </a:lnTo>
                  <a:lnTo>
                    <a:pt x="2930" y="2555"/>
                  </a:lnTo>
                  <a:lnTo>
                    <a:pt x="2915" y="2552"/>
                  </a:lnTo>
                  <a:lnTo>
                    <a:pt x="2898" y="2547"/>
                  </a:lnTo>
                  <a:lnTo>
                    <a:pt x="2883" y="2542"/>
                  </a:lnTo>
                  <a:lnTo>
                    <a:pt x="2868" y="2536"/>
                  </a:lnTo>
                  <a:lnTo>
                    <a:pt x="2853" y="2528"/>
                  </a:lnTo>
                  <a:lnTo>
                    <a:pt x="2839" y="2520"/>
                  </a:lnTo>
                  <a:lnTo>
                    <a:pt x="2825" y="2511"/>
                  </a:lnTo>
                  <a:lnTo>
                    <a:pt x="2814" y="2536"/>
                  </a:lnTo>
                  <a:lnTo>
                    <a:pt x="2803" y="2559"/>
                  </a:lnTo>
                  <a:lnTo>
                    <a:pt x="2792" y="2582"/>
                  </a:lnTo>
                  <a:lnTo>
                    <a:pt x="2780" y="2604"/>
                  </a:lnTo>
                  <a:lnTo>
                    <a:pt x="2768" y="2625"/>
                  </a:lnTo>
                  <a:lnTo>
                    <a:pt x="2756" y="2645"/>
                  </a:lnTo>
                  <a:lnTo>
                    <a:pt x="2743" y="2663"/>
                  </a:lnTo>
                  <a:lnTo>
                    <a:pt x="2731" y="2681"/>
                  </a:lnTo>
                  <a:lnTo>
                    <a:pt x="2717" y="2698"/>
                  </a:lnTo>
                  <a:lnTo>
                    <a:pt x="2704" y="2714"/>
                  </a:lnTo>
                  <a:lnTo>
                    <a:pt x="2690" y="2729"/>
                  </a:lnTo>
                  <a:lnTo>
                    <a:pt x="2676" y="2744"/>
                  </a:lnTo>
                  <a:lnTo>
                    <a:pt x="2661" y="2757"/>
                  </a:lnTo>
                  <a:lnTo>
                    <a:pt x="2645" y="2770"/>
                  </a:lnTo>
                  <a:lnTo>
                    <a:pt x="2629" y="2782"/>
                  </a:lnTo>
                  <a:lnTo>
                    <a:pt x="2613" y="2793"/>
                  </a:lnTo>
                  <a:lnTo>
                    <a:pt x="2596" y="2803"/>
                  </a:lnTo>
                  <a:lnTo>
                    <a:pt x="2579" y="2813"/>
                  </a:lnTo>
                  <a:lnTo>
                    <a:pt x="2561" y="2822"/>
                  </a:lnTo>
                  <a:lnTo>
                    <a:pt x="2543" y="2830"/>
                  </a:lnTo>
                  <a:lnTo>
                    <a:pt x="2523" y="2837"/>
                  </a:lnTo>
                  <a:lnTo>
                    <a:pt x="2503" y="2845"/>
                  </a:lnTo>
                  <a:lnTo>
                    <a:pt x="2483" y="2851"/>
                  </a:lnTo>
                  <a:lnTo>
                    <a:pt x="2461" y="2857"/>
                  </a:lnTo>
                  <a:lnTo>
                    <a:pt x="2440" y="2862"/>
                  </a:lnTo>
                  <a:lnTo>
                    <a:pt x="2417" y="2866"/>
                  </a:lnTo>
                  <a:lnTo>
                    <a:pt x="2393" y="2870"/>
                  </a:lnTo>
                  <a:lnTo>
                    <a:pt x="2369" y="2874"/>
                  </a:lnTo>
                  <a:lnTo>
                    <a:pt x="2344" y="2877"/>
                  </a:lnTo>
                  <a:lnTo>
                    <a:pt x="2318" y="2880"/>
                  </a:lnTo>
                  <a:lnTo>
                    <a:pt x="2291" y="2882"/>
                  </a:lnTo>
                  <a:lnTo>
                    <a:pt x="2264" y="2884"/>
                  </a:lnTo>
                  <a:lnTo>
                    <a:pt x="2239" y="2885"/>
                  </a:lnTo>
                  <a:lnTo>
                    <a:pt x="2213" y="2885"/>
                  </a:lnTo>
                  <a:lnTo>
                    <a:pt x="2185" y="2885"/>
                  </a:lnTo>
                  <a:lnTo>
                    <a:pt x="2158" y="2884"/>
                  </a:lnTo>
                  <a:lnTo>
                    <a:pt x="2129" y="2882"/>
                  </a:lnTo>
                  <a:lnTo>
                    <a:pt x="2100" y="2880"/>
                  </a:lnTo>
                  <a:lnTo>
                    <a:pt x="2070" y="2877"/>
                  </a:lnTo>
                  <a:lnTo>
                    <a:pt x="2041" y="2873"/>
                  </a:lnTo>
                  <a:lnTo>
                    <a:pt x="2010" y="2868"/>
                  </a:lnTo>
                  <a:lnTo>
                    <a:pt x="1980" y="2863"/>
                  </a:lnTo>
                  <a:lnTo>
                    <a:pt x="1949" y="2857"/>
                  </a:lnTo>
                  <a:lnTo>
                    <a:pt x="1918" y="2850"/>
                  </a:lnTo>
                  <a:lnTo>
                    <a:pt x="1888" y="2842"/>
                  </a:lnTo>
                  <a:lnTo>
                    <a:pt x="1858" y="2833"/>
                  </a:lnTo>
                  <a:lnTo>
                    <a:pt x="1828" y="2823"/>
                  </a:lnTo>
                  <a:lnTo>
                    <a:pt x="1799" y="2812"/>
                  </a:lnTo>
                  <a:lnTo>
                    <a:pt x="1771" y="2801"/>
                  </a:lnTo>
                  <a:lnTo>
                    <a:pt x="1743" y="2788"/>
                  </a:lnTo>
                  <a:lnTo>
                    <a:pt x="1717" y="2774"/>
                  </a:lnTo>
                  <a:lnTo>
                    <a:pt x="1691" y="2759"/>
                  </a:lnTo>
                  <a:lnTo>
                    <a:pt x="1666" y="2743"/>
                  </a:lnTo>
                  <a:lnTo>
                    <a:pt x="1643" y="2726"/>
                  </a:lnTo>
                  <a:lnTo>
                    <a:pt x="1621" y="2708"/>
                  </a:lnTo>
                  <a:lnTo>
                    <a:pt x="1600" y="2689"/>
                  </a:lnTo>
                  <a:lnTo>
                    <a:pt x="1581" y="2668"/>
                  </a:lnTo>
                  <a:lnTo>
                    <a:pt x="1563" y="2647"/>
                  </a:lnTo>
                  <a:lnTo>
                    <a:pt x="1548" y="2624"/>
                  </a:lnTo>
                  <a:lnTo>
                    <a:pt x="1534" y="2600"/>
                  </a:lnTo>
                  <a:lnTo>
                    <a:pt x="1523" y="2575"/>
                  </a:lnTo>
                  <a:lnTo>
                    <a:pt x="1513" y="2548"/>
                  </a:lnTo>
                  <a:lnTo>
                    <a:pt x="1506" y="2520"/>
                  </a:lnTo>
                  <a:lnTo>
                    <a:pt x="1501" y="2491"/>
                  </a:lnTo>
                  <a:lnTo>
                    <a:pt x="1483" y="2496"/>
                  </a:lnTo>
                  <a:lnTo>
                    <a:pt x="1464" y="2500"/>
                  </a:lnTo>
                  <a:lnTo>
                    <a:pt x="1444" y="2504"/>
                  </a:lnTo>
                  <a:lnTo>
                    <a:pt x="1424" y="2507"/>
                  </a:lnTo>
                  <a:lnTo>
                    <a:pt x="1404" y="2509"/>
                  </a:lnTo>
                  <a:lnTo>
                    <a:pt x="1383" y="2510"/>
                  </a:lnTo>
                  <a:lnTo>
                    <a:pt x="1362" y="2511"/>
                  </a:lnTo>
                  <a:lnTo>
                    <a:pt x="1342" y="2510"/>
                  </a:lnTo>
                  <a:lnTo>
                    <a:pt x="1321" y="2509"/>
                  </a:lnTo>
                  <a:lnTo>
                    <a:pt x="1301" y="2507"/>
                  </a:lnTo>
                  <a:lnTo>
                    <a:pt x="1281" y="2504"/>
                  </a:lnTo>
                  <a:lnTo>
                    <a:pt x="1261" y="2501"/>
                  </a:lnTo>
                  <a:lnTo>
                    <a:pt x="1241" y="2496"/>
                  </a:lnTo>
                  <a:lnTo>
                    <a:pt x="1222" y="2491"/>
                  </a:lnTo>
                  <a:lnTo>
                    <a:pt x="1204" y="2485"/>
                  </a:lnTo>
                  <a:lnTo>
                    <a:pt x="1186" y="2477"/>
                  </a:lnTo>
                  <a:lnTo>
                    <a:pt x="1169" y="2469"/>
                  </a:lnTo>
                  <a:lnTo>
                    <a:pt x="1153" y="2460"/>
                  </a:lnTo>
                  <a:lnTo>
                    <a:pt x="1137" y="2450"/>
                  </a:lnTo>
                  <a:lnTo>
                    <a:pt x="1123" y="2439"/>
                  </a:lnTo>
                  <a:lnTo>
                    <a:pt x="1109" y="2428"/>
                  </a:lnTo>
                  <a:lnTo>
                    <a:pt x="1097" y="2415"/>
                  </a:lnTo>
                  <a:lnTo>
                    <a:pt x="1086" y="2401"/>
                  </a:lnTo>
                  <a:lnTo>
                    <a:pt x="1077" y="2386"/>
                  </a:lnTo>
                  <a:lnTo>
                    <a:pt x="1069" y="2370"/>
                  </a:lnTo>
                  <a:lnTo>
                    <a:pt x="1061" y="2353"/>
                  </a:lnTo>
                  <a:lnTo>
                    <a:pt x="1056" y="2335"/>
                  </a:lnTo>
                  <a:lnTo>
                    <a:pt x="1053" y="2315"/>
                  </a:lnTo>
                  <a:lnTo>
                    <a:pt x="1051" y="2295"/>
                  </a:lnTo>
                  <a:lnTo>
                    <a:pt x="1051" y="2274"/>
                  </a:lnTo>
                  <a:lnTo>
                    <a:pt x="1053" y="2252"/>
                  </a:lnTo>
                  <a:lnTo>
                    <a:pt x="1057" y="2228"/>
                  </a:lnTo>
                  <a:lnTo>
                    <a:pt x="1033" y="2235"/>
                  </a:lnTo>
                  <a:lnTo>
                    <a:pt x="1009" y="2242"/>
                  </a:lnTo>
                  <a:lnTo>
                    <a:pt x="985" y="2248"/>
                  </a:lnTo>
                  <a:lnTo>
                    <a:pt x="961" y="2254"/>
                  </a:lnTo>
                  <a:lnTo>
                    <a:pt x="937" y="2259"/>
                  </a:lnTo>
                  <a:lnTo>
                    <a:pt x="913" y="2263"/>
                  </a:lnTo>
                  <a:lnTo>
                    <a:pt x="890" y="2266"/>
                  </a:lnTo>
                  <a:lnTo>
                    <a:pt x="866" y="2269"/>
                  </a:lnTo>
                  <a:lnTo>
                    <a:pt x="842" y="2272"/>
                  </a:lnTo>
                  <a:lnTo>
                    <a:pt x="818" y="2273"/>
                  </a:lnTo>
                  <a:lnTo>
                    <a:pt x="794" y="2273"/>
                  </a:lnTo>
                  <a:lnTo>
                    <a:pt x="771" y="2273"/>
                  </a:lnTo>
                  <a:lnTo>
                    <a:pt x="748" y="2272"/>
                  </a:lnTo>
                  <a:lnTo>
                    <a:pt x="725" y="2271"/>
                  </a:lnTo>
                  <a:lnTo>
                    <a:pt x="702" y="2268"/>
                  </a:lnTo>
                  <a:lnTo>
                    <a:pt x="679" y="2265"/>
                  </a:lnTo>
                  <a:lnTo>
                    <a:pt x="657" y="2260"/>
                  </a:lnTo>
                  <a:lnTo>
                    <a:pt x="635" y="2255"/>
                  </a:lnTo>
                  <a:lnTo>
                    <a:pt x="613" y="2249"/>
                  </a:lnTo>
                  <a:lnTo>
                    <a:pt x="592" y="2241"/>
                  </a:lnTo>
                  <a:lnTo>
                    <a:pt x="571" y="2233"/>
                  </a:lnTo>
                  <a:lnTo>
                    <a:pt x="551" y="2223"/>
                  </a:lnTo>
                  <a:lnTo>
                    <a:pt x="530" y="2213"/>
                  </a:lnTo>
                  <a:lnTo>
                    <a:pt x="511" y="2201"/>
                  </a:lnTo>
                  <a:lnTo>
                    <a:pt x="492" y="2188"/>
                  </a:lnTo>
                  <a:lnTo>
                    <a:pt x="473" y="2174"/>
                  </a:lnTo>
                  <a:lnTo>
                    <a:pt x="456" y="2159"/>
                  </a:lnTo>
                  <a:lnTo>
                    <a:pt x="438" y="2143"/>
                  </a:lnTo>
                  <a:lnTo>
                    <a:pt x="421" y="2125"/>
                  </a:lnTo>
                  <a:lnTo>
                    <a:pt x="406" y="2106"/>
                  </a:lnTo>
                  <a:lnTo>
                    <a:pt x="390" y="2086"/>
                  </a:lnTo>
                  <a:lnTo>
                    <a:pt x="375" y="2064"/>
                  </a:lnTo>
                  <a:lnTo>
                    <a:pt x="364" y="2046"/>
                  </a:lnTo>
                  <a:lnTo>
                    <a:pt x="354" y="2028"/>
                  </a:lnTo>
                  <a:lnTo>
                    <a:pt x="346" y="2011"/>
                  </a:lnTo>
                  <a:lnTo>
                    <a:pt x="337" y="1993"/>
                  </a:lnTo>
                  <a:lnTo>
                    <a:pt x="330" y="1975"/>
                  </a:lnTo>
                  <a:lnTo>
                    <a:pt x="324" y="1957"/>
                  </a:lnTo>
                  <a:lnTo>
                    <a:pt x="319" y="1939"/>
                  </a:lnTo>
                  <a:lnTo>
                    <a:pt x="315" y="1921"/>
                  </a:lnTo>
                  <a:lnTo>
                    <a:pt x="312" y="1904"/>
                  </a:lnTo>
                  <a:lnTo>
                    <a:pt x="309" y="1886"/>
                  </a:lnTo>
                  <a:lnTo>
                    <a:pt x="307" y="1868"/>
                  </a:lnTo>
                  <a:lnTo>
                    <a:pt x="307" y="1851"/>
                  </a:lnTo>
                  <a:lnTo>
                    <a:pt x="307" y="1834"/>
                  </a:lnTo>
                  <a:lnTo>
                    <a:pt x="308" y="1816"/>
                  </a:lnTo>
                  <a:lnTo>
                    <a:pt x="310" y="1799"/>
                  </a:lnTo>
                  <a:lnTo>
                    <a:pt x="313" y="1782"/>
                  </a:lnTo>
                  <a:lnTo>
                    <a:pt x="316" y="1766"/>
                  </a:lnTo>
                  <a:lnTo>
                    <a:pt x="321" y="1749"/>
                  </a:lnTo>
                  <a:lnTo>
                    <a:pt x="326" y="1732"/>
                  </a:lnTo>
                  <a:lnTo>
                    <a:pt x="332" y="1716"/>
                  </a:lnTo>
                  <a:lnTo>
                    <a:pt x="339" y="1700"/>
                  </a:lnTo>
                  <a:lnTo>
                    <a:pt x="347" y="1684"/>
                  </a:lnTo>
                  <a:lnTo>
                    <a:pt x="355" y="1668"/>
                  </a:lnTo>
                  <a:lnTo>
                    <a:pt x="365" y="1652"/>
                  </a:lnTo>
                  <a:lnTo>
                    <a:pt x="374" y="1637"/>
                  </a:lnTo>
                  <a:lnTo>
                    <a:pt x="385" y="1622"/>
                  </a:lnTo>
                  <a:lnTo>
                    <a:pt x="397" y="1607"/>
                  </a:lnTo>
                  <a:lnTo>
                    <a:pt x="409" y="1592"/>
                  </a:lnTo>
                  <a:lnTo>
                    <a:pt x="422" y="1578"/>
                  </a:lnTo>
                  <a:lnTo>
                    <a:pt x="436" y="1563"/>
                  </a:lnTo>
                  <a:lnTo>
                    <a:pt x="450" y="1550"/>
                  </a:lnTo>
                  <a:lnTo>
                    <a:pt x="465" y="1536"/>
                  </a:lnTo>
                  <a:lnTo>
                    <a:pt x="413" y="1522"/>
                  </a:lnTo>
                  <a:lnTo>
                    <a:pt x="364" y="1505"/>
                  </a:lnTo>
                  <a:lnTo>
                    <a:pt x="318" y="1484"/>
                  </a:lnTo>
                  <a:lnTo>
                    <a:pt x="276" y="1459"/>
                  </a:lnTo>
                  <a:lnTo>
                    <a:pt x="237" y="1432"/>
                  </a:lnTo>
                  <a:lnTo>
                    <a:pt x="201" y="1402"/>
                  </a:lnTo>
                  <a:lnTo>
                    <a:pt x="169" y="1370"/>
                  </a:lnTo>
                  <a:lnTo>
                    <a:pt x="139" y="1335"/>
                  </a:lnTo>
                  <a:lnTo>
                    <a:pt x="113" y="1298"/>
                  </a:lnTo>
                  <a:lnTo>
                    <a:pt x="89" y="1259"/>
                  </a:lnTo>
                  <a:lnTo>
                    <a:pt x="69" y="1219"/>
                  </a:lnTo>
                  <a:lnTo>
                    <a:pt x="51" y="1176"/>
                  </a:lnTo>
                  <a:lnTo>
                    <a:pt x="36" y="1133"/>
                  </a:lnTo>
                  <a:lnTo>
                    <a:pt x="24" y="1089"/>
                  </a:lnTo>
                  <a:lnTo>
                    <a:pt x="14" y="1043"/>
                  </a:lnTo>
                  <a:lnTo>
                    <a:pt x="7" y="997"/>
                  </a:lnTo>
                  <a:lnTo>
                    <a:pt x="2" y="950"/>
                  </a:lnTo>
                  <a:lnTo>
                    <a:pt x="0" y="903"/>
                  </a:lnTo>
                  <a:lnTo>
                    <a:pt x="1" y="856"/>
                  </a:lnTo>
                  <a:lnTo>
                    <a:pt x="3" y="809"/>
                  </a:lnTo>
                  <a:lnTo>
                    <a:pt x="8" y="763"/>
                  </a:lnTo>
                  <a:lnTo>
                    <a:pt x="15" y="716"/>
                  </a:lnTo>
                  <a:lnTo>
                    <a:pt x="24" y="671"/>
                  </a:lnTo>
                  <a:lnTo>
                    <a:pt x="35" y="626"/>
                  </a:lnTo>
                  <a:lnTo>
                    <a:pt x="48" y="583"/>
                  </a:lnTo>
                  <a:lnTo>
                    <a:pt x="63" y="541"/>
                  </a:lnTo>
                  <a:lnTo>
                    <a:pt x="80" y="500"/>
                  </a:lnTo>
                  <a:lnTo>
                    <a:pt x="98" y="461"/>
                  </a:lnTo>
                  <a:lnTo>
                    <a:pt x="119" y="424"/>
                  </a:lnTo>
                  <a:lnTo>
                    <a:pt x="140" y="389"/>
                  </a:lnTo>
                  <a:lnTo>
                    <a:pt x="164" y="357"/>
                  </a:lnTo>
                  <a:lnTo>
                    <a:pt x="189" y="327"/>
                  </a:lnTo>
                  <a:lnTo>
                    <a:pt x="224" y="290"/>
                  </a:lnTo>
                  <a:lnTo>
                    <a:pt x="262" y="255"/>
                  </a:lnTo>
                  <a:lnTo>
                    <a:pt x="303" y="223"/>
                  </a:lnTo>
                  <a:lnTo>
                    <a:pt x="347" y="191"/>
                  </a:lnTo>
                  <a:lnTo>
                    <a:pt x="392" y="162"/>
                  </a:lnTo>
                  <a:lnTo>
                    <a:pt x="439" y="135"/>
                  </a:lnTo>
                  <a:lnTo>
                    <a:pt x="488" y="110"/>
                  </a:lnTo>
                  <a:lnTo>
                    <a:pt x="539" y="88"/>
                  </a:lnTo>
                  <a:lnTo>
                    <a:pt x="590" y="68"/>
                  </a:lnTo>
                  <a:lnTo>
                    <a:pt x="644" y="50"/>
                  </a:lnTo>
                  <a:lnTo>
                    <a:pt x="697" y="35"/>
                  </a:lnTo>
                  <a:lnTo>
                    <a:pt x="752" y="22"/>
                  </a:lnTo>
                  <a:lnTo>
                    <a:pt x="806" y="12"/>
                  </a:lnTo>
                  <a:lnTo>
                    <a:pt x="861" y="5"/>
                  </a:lnTo>
                  <a:lnTo>
                    <a:pt x="915" y="1"/>
                  </a:lnTo>
                  <a:lnTo>
                    <a:pt x="970" y="0"/>
                  </a:lnTo>
                  <a:lnTo>
                    <a:pt x="1023" y="2"/>
                  </a:lnTo>
                  <a:lnTo>
                    <a:pt x="1077" y="7"/>
                  </a:lnTo>
                  <a:lnTo>
                    <a:pt x="1129" y="15"/>
                  </a:lnTo>
                  <a:lnTo>
                    <a:pt x="1179" y="27"/>
                  </a:lnTo>
                  <a:lnTo>
                    <a:pt x="1229" y="42"/>
                  </a:lnTo>
                  <a:lnTo>
                    <a:pt x="1276" y="61"/>
                  </a:lnTo>
                  <a:lnTo>
                    <a:pt x="1322" y="83"/>
                  </a:lnTo>
                  <a:lnTo>
                    <a:pt x="1366" y="109"/>
                  </a:lnTo>
                  <a:lnTo>
                    <a:pt x="1406" y="138"/>
                  </a:lnTo>
                  <a:lnTo>
                    <a:pt x="1445" y="172"/>
                  </a:lnTo>
                  <a:lnTo>
                    <a:pt x="1481" y="209"/>
                  </a:lnTo>
                  <a:lnTo>
                    <a:pt x="1513" y="251"/>
                  </a:lnTo>
                  <a:lnTo>
                    <a:pt x="1543" y="296"/>
                  </a:lnTo>
                  <a:lnTo>
                    <a:pt x="1569" y="346"/>
                  </a:lnTo>
                  <a:lnTo>
                    <a:pt x="1591" y="400"/>
                  </a:lnTo>
                  <a:lnTo>
                    <a:pt x="1609" y="458"/>
                  </a:lnTo>
                  <a:lnTo>
                    <a:pt x="1624" y="440"/>
                  </a:lnTo>
                  <a:lnTo>
                    <a:pt x="1639" y="422"/>
                  </a:lnTo>
                  <a:lnTo>
                    <a:pt x="1655" y="406"/>
                  </a:lnTo>
                  <a:lnTo>
                    <a:pt x="1671" y="391"/>
                  </a:lnTo>
                  <a:lnTo>
                    <a:pt x="1688" y="377"/>
                  </a:lnTo>
                  <a:lnTo>
                    <a:pt x="1705" y="364"/>
                  </a:lnTo>
                  <a:lnTo>
                    <a:pt x="1722" y="353"/>
                  </a:lnTo>
                  <a:lnTo>
                    <a:pt x="1739" y="343"/>
                  </a:lnTo>
                  <a:lnTo>
                    <a:pt x="1757" y="334"/>
                  </a:lnTo>
                  <a:lnTo>
                    <a:pt x="1774" y="326"/>
                  </a:lnTo>
                  <a:lnTo>
                    <a:pt x="1792" y="320"/>
                  </a:lnTo>
                  <a:lnTo>
                    <a:pt x="1810" y="315"/>
                  </a:lnTo>
                  <a:lnTo>
                    <a:pt x="1828" y="311"/>
                  </a:lnTo>
                  <a:lnTo>
                    <a:pt x="1846" y="307"/>
                  </a:lnTo>
                  <a:lnTo>
                    <a:pt x="1863" y="306"/>
                  </a:lnTo>
                  <a:lnTo>
                    <a:pt x="1881" y="306"/>
                  </a:lnTo>
                  <a:lnTo>
                    <a:pt x="1898" y="307"/>
                  </a:lnTo>
                  <a:lnTo>
                    <a:pt x="1916" y="309"/>
                  </a:lnTo>
                  <a:lnTo>
                    <a:pt x="1933" y="312"/>
                  </a:lnTo>
                  <a:lnTo>
                    <a:pt x="1950" y="317"/>
                  </a:lnTo>
                  <a:lnTo>
                    <a:pt x="1966" y="323"/>
                  </a:lnTo>
                  <a:lnTo>
                    <a:pt x="1982" y="329"/>
                  </a:lnTo>
                  <a:lnTo>
                    <a:pt x="1998" y="338"/>
                  </a:lnTo>
                  <a:lnTo>
                    <a:pt x="2013" y="347"/>
                  </a:lnTo>
                  <a:lnTo>
                    <a:pt x="2028" y="358"/>
                  </a:lnTo>
                  <a:lnTo>
                    <a:pt x="2041" y="370"/>
                  </a:lnTo>
                  <a:lnTo>
                    <a:pt x="2055" y="383"/>
                  </a:lnTo>
                  <a:lnTo>
                    <a:pt x="2067" y="398"/>
                  </a:lnTo>
                  <a:lnTo>
                    <a:pt x="2080" y="413"/>
                  </a:lnTo>
                  <a:lnTo>
                    <a:pt x="2091" y="430"/>
                  </a:lnTo>
                  <a:lnTo>
                    <a:pt x="2101" y="448"/>
                  </a:lnTo>
                  <a:lnTo>
                    <a:pt x="2112" y="468"/>
                  </a:lnTo>
                  <a:lnTo>
                    <a:pt x="2125" y="455"/>
                  </a:lnTo>
                  <a:lnTo>
                    <a:pt x="2140" y="441"/>
                  </a:lnTo>
                  <a:lnTo>
                    <a:pt x="2155" y="428"/>
                  </a:lnTo>
                  <a:lnTo>
                    <a:pt x="2172" y="415"/>
                  </a:lnTo>
                  <a:lnTo>
                    <a:pt x="2189" y="402"/>
                  </a:lnTo>
                  <a:lnTo>
                    <a:pt x="2208" y="389"/>
                  </a:lnTo>
                  <a:lnTo>
                    <a:pt x="2227" y="377"/>
                  </a:lnTo>
                  <a:lnTo>
                    <a:pt x="2246" y="364"/>
                  </a:lnTo>
                  <a:lnTo>
                    <a:pt x="2267" y="353"/>
                  </a:lnTo>
                  <a:lnTo>
                    <a:pt x="2287" y="341"/>
                  </a:lnTo>
                  <a:lnTo>
                    <a:pt x="2308" y="330"/>
                  </a:lnTo>
                  <a:lnTo>
                    <a:pt x="2330" y="320"/>
                  </a:lnTo>
                  <a:lnTo>
                    <a:pt x="2353" y="310"/>
                  </a:lnTo>
                  <a:lnTo>
                    <a:pt x="2375" y="301"/>
                  </a:lnTo>
                  <a:lnTo>
                    <a:pt x="2397" y="293"/>
                  </a:lnTo>
                  <a:lnTo>
                    <a:pt x="2420" y="285"/>
                  </a:lnTo>
                  <a:lnTo>
                    <a:pt x="2443" y="278"/>
                  </a:lnTo>
                  <a:lnTo>
                    <a:pt x="2466" y="272"/>
                  </a:lnTo>
                  <a:lnTo>
                    <a:pt x="2489" y="268"/>
                  </a:lnTo>
                  <a:lnTo>
                    <a:pt x="2512" y="264"/>
                  </a:lnTo>
                  <a:lnTo>
                    <a:pt x="2534" y="261"/>
                  </a:lnTo>
                  <a:lnTo>
                    <a:pt x="2557" y="260"/>
                  </a:lnTo>
                  <a:lnTo>
                    <a:pt x="2580" y="259"/>
                  </a:lnTo>
                  <a:lnTo>
                    <a:pt x="2602" y="260"/>
                  </a:lnTo>
                  <a:lnTo>
                    <a:pt x="2623" y="263"/>
                  </a:lnTo>
                  <a:lnTo>
                    <a:pt x="2644" y="267"/>
                  </a:lnTo>
                  <a:lnTo>
                    <a:pt x="2665" y="272"/>
                  </a:lnTo>
                  <a:lnTo>
                    <a:pt x="2685" y="279"/>
                  </a:lnTo>
                  <a:lnTo>
                    <a:pt x="2705" y="287"/>
                  </a:lnTo>
                  <a:lnTo>
                    <a:pt x="2724" y="298"/>
                  </a:lnTo>
                  <a:lnTo>
                    <a:pt x="2742" y="309"/>
                  </a:lnTo>
                  <a:lnTo>
                    <a:pt x="2760" y="323"/>
                  </a:lnTo>
                  <a:close/>
                </a:path>
              </a:pathLst>
            </a:custGeom>
            <a:solidFill>
              <a:srgbClr val="57ABDC"/>
            </a:solidFill>
            <a:ln w="9525">
              <a:noFill/>
              <a:round/>
              <a:headEnd/>
              <a:tailEnd/>
            </a:ln>
          </p:spPr>
          <p:txBody>
            <a:bodyPr/>
            <a:lstStyle/>
            <a:p>
              <a:pPr>
                <a:defRPr/>
              </a:pPr>
              <a:endParaRPr lang="zh-CN" altLang="en-US">
                <a:latin typeface="Arial" charset="0"/>
                <a:ea typeface="宋体" charset="-122"/>
              </a:endParaRPr>
            </a:p>
          </p:txBody>
        </p:sp>
        <p:sp>
          <p:nvSpPr>
            <p:cNvPr id="19" name="Freeform 17"/>
            <p:cNvSpPr>
              <a:spLocks/>
            </p:cNvSpPr>
            <p:nvPr userDrawn="1"/>
          </p:nvSpPr>
          <p:spPr bwMode="auto">
            <a:xfrm>
              <a:off x="-425" y="-592"/>
              <a:ext cx="4008" cy="2469"/>
            </a:xfrm>
            <a:custGeom>
              <a:avLst/>
              <a:gdLst>
                <a:gd name="T0" fmla="*/ 1170 w 4006"/>
                <a:gd name="T1" fmla="*/ 67 h 2468"/>
                <a:gd name="T2" fmla="*/ 1309 w 4006"/>
                <a:gd name="T3" fmla="*/ 175 h 2468"/>
                <a:gd name="T4" fmla="*/ 1407 w 4006"/>
                <a:gd name="T5" fmla="*/ 361 h 2468"/>
                <a:gd name="T6" fmla="*/ 1668 w 4006"/>
                <a:gd name="T7" fmla="*/ 300 h 2468"/>
                <a:gd name="T8" fmla="*/ 1751 w 4006"/>
                <a:gd name="T9" fmla="*/ 283 h 2468"/>
                <a:gd name="T10" fmla="*/ 1851 w 4006"/>
                <a:gd name="T11" fmla="*/ 322 h 2468"/>
                <a:gd name="T12" fmla="*/ 2056 w 4006"/>
                <a:gd name="T13" fmla="*/ 390 h 2468"/>
                <a:gd name="T14" fmla="*/ 2229 w 4006"/>
                <a:gd name="T15" fmla="*/ 290 h 2468"/>
                <a:gd name="T16" fmla="*/ 2429 w 4006"/>
                <a:gd name="T17" fmla="*/ 246 h 2468"/>
                <a:gd name="T18" fmla="*/ 2685 w 4006"/>
                <a:gd name="T19" fmla="*/ 259 h 2468"/>
                <a:gd name="T20" fmla="*/ 2857 w 4006"/>
                <a:gd name="T21" fmla="*/ 142 h 2468"/>
                <a:gd name="T22" fmla="*/ 3026 w 4006"/>
                <a:gd name="T23" fmla="*/ 111 h 2468"/>
                <a:gd name="T24" fmla="*/ 3204 w 4006"/>
                <a:gd name="T25" fmla="*/ 141 h 2468"/>
                <a:gd name="T26" fmla="*/ 3381 w 4006"/>
                <a:gd name="T27" fmla="*/ 242 h 2468"/>
                <a:gd name="T28" fmla="*/ 3510 w 4006"/>
                <a:gd name="T29" fmla="*/ 397 h 2468"/>
                <a:gd name="T30" fmla="*/ 3563 w 4006"/>
                <a:gd name="T31" fmla="*/ 558 h 2468"/>
                <a:gd name="T32" fmla="*/ 3587 w 4006"/>
                <a:gd name="T33" fmla="*/ 683 h 2468"/>
                <a:gd name="T34" fmla="*/ 3632 w 4006"/>
                <a:gd name="T35" fmla="*/ 727 h 2468"/>
                <a:gd name="T36" fmla="*/ 3702 w 4006"/>
                <a:gd name="T37" fmla="*/ 735 h 2468"/>
                <a:gd name="T38" fmla="*/ 3760 w 4006"/>
                <a:gd name="T39" fmla="*/ 740 h 2468"/>
                <a:gd name="T40" fmla="*/ 3823 w 4006"/>
                <a:gd name="T41" fmla="*/ 789 h 2468"/>
                <a:gd name="T42" fmla="*/ 3859 w 4006"/>
                <a:gd name="T43" fmla="*/ 923 h 2468"/>
                <a:gd name="T44" fmla="*/ 3837 w 4006"/>
                <a:gd name="T45" fmla="*/ 989 h 2468"/>
                <a:gd name="T46" fmla="*/ 3812 w 4006"/>
                <a:gd name="T47" fmla="*/ 1129 h 2468"/>
                <a:gd name="T48" fmla="*/ 3967 w 4006"/>
                <a:gd name="T49" fmla="*/ 1304 h 2468"/>
                <a:gd name="T50" fmla="*/ 4020 w 4006"/>
                <a:gd name="T51" fmla="*/ 1560 h 2468"/>
                <a:gd name="T52" fmla="*/ 3984 w 4006"/>
                <a:gd name="T53" fmla="*/ 1779 h 2468"/>
                <a:gd name="T54" fmla="*/ 3897 w 4006"/>
                <a:gd name="T55" fmla="*/ 1908 h 2468"/>
                <a:gd name="T56" fmla="*/ 3764 w 4006"/>
                <a:gd name="T57" fmla="*/ 2008 h 2468"/>
                <a:gd name="T58" fmla="*/ 3585 w 4006"/>
                <a:gd name="T59" fmla="*/ 2074 h 2468"/>
                <a:gd name="T60" fmla="*/ 3377 w 4006"/>
                <a:gd name="T61" fmla="*/ 2092 h 2468"/>
                <a:gd name="T62" fmla="*/ 3184 w 4006"/>
                <a:gd name="T63" fmla="*/ 2052 h 2468"/>
                <a:gd name="T64" fmla="*/ 2939 w 4006"/>
                <a:gd name="T65" fmla="*/ 2084 h 2468"/>
                <a:gd name="T66" fmla="*/ 2906 w 4006"/>
                <a:gd name="T67" fmla="*/ 2153 h 2468"/>
                <a:gd name="T68" fmla="*/ 2793 w 4006"/>
                <a:gd name="T69" fmla="*/ 2184 h 2468"/>
                <a:gd name="T70" fmla="*/ 2708 w 4006"/>
                <a:gd name="T71" fmla="*/ 2158 h 2468"/>
                <a:gd name="T72" fmla="*/ 2498 w 4006"/>
                <a:gd name="T73" fmla="*/ 2318 h 2468"/>
                <a:gd name="T74" fmla="*/ 2360 w 4006"/>
                <a:gd name="T75" fmla="*/ 2427 h 2468"/>
                <a:gd name="T76" fmla="*/ 2150 w 4006"/>
                <a:gd name="T77" fmla="*/ 2471 h 2468"/>
                <a:gd name="T78" fmla="*/ 1872 w 4006"/>
                <a:gd name="T79" fmla="*/ 2459 h 2468"/>
                <a:gd name="T80" fmla="*/ 1603 w 4006"/>
                <a:gd name="T81" fmla="*/ 2373 h 2468"/>
                <a:gd name="T82" fmla="*/ 1455 w 4006"/>
                <a:gd name="T83" fmla="*/ 2202 h 2468"/>
                <a:gd name="T84" fmla="*/ 1262 w 4006"/>
                <a:gd name="T85" fmla="*/ 2129 h 2468"/>
                <a:gd name="T86" fmla="*/ 1150 w 4006"/>
                <a:gd name="T87" fmla="*/ 2121 h 2468"/>
                <a:gd name="T88" fmla="*/ 1061 w 4006"/>
                <a:gd name="T89" fmla="*/ 2086 h 2468"/>
                <a:gd name="T90" fmla="*/ 1019 w 4006"/>
                <a:gd name="T91" fmla="*/ 2032 h 2468"/>
                <a:gd name="T92" fmla="*/ 871 w 4006"/>
                <a:gd name="T93" fmla="*/ 1884 h 2468"/>
                <a:gd name="T94" fmla="*/ 662 w 4006"/>
                <a:gd name="T95" fmla="*/ 1911 h 2468"/>
                <a:gd name="T96" fmla="*/ 460 w 4006"/>
                <a:gd name="T97" fmla="*/ 1863 h 2468"/>
                <a:gd name="T98" fmla="*/ 314 w 4006"/>
                <a:gd name="T99" fmla="*/ 1705 h 2468"/>
                <a:gd name="T100" fmla="*/ 296 w 4006"/>
                <a:gd name="T101" fmla="*/ 1547 h 2468"/>
                <a:gd name="T102" fmla="*/ 362 w 4006"/>
                <a:gd name="T103" fmla="*/ 1429 h 2468"/>
                <a:gd name="T104" fmla="*/ 304 w 4006"/>
                <a:gd name="T105" fmla="*/ 1213 h 2468"/>
                <a:gd name="T106" fmla="*/ 148 w 4006"/>
                <a:gd name="T107" fmla="*/ 1116 h 2468"/>
                <a:gd name="T108" fmla="*/ 58 w 4006"/>
                <a:gd name="T109" fmla="*/ 992 h 2468"/>
                <a:gd name="T110" fmla="*/ 6 w 4006"/>
                <a:gd name="T111" fmla="*/ 818 h 2468"/>
                <a:gd name="T112" fmla="*/ 15 w 4006"/>
                <a:gd name="T113" fmla="*/ 570 h 2468"/>
                <a:gd name="T114" fmla="*/ 102 w 4006"/>
                <a:gd name="T115" fmla="*/ 346 h 2468"/>
                <a:gd name="T116" fmla="*/ 294 w 4006"/>
                <a:gd name="T117" fmla="*/ 162 h 2468"/>
                <a:gd name="T118" fmla="*/ 594 w 4006"/>
                <a:gd name="T119" fmla="*/ 33 h 2468"/>
                <a:gd name="T120" fmla="*/ 919 w 4006"/>
                <a:gd name="T121" fmla="*/ 3 h 24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06" h="2468">
                  <a:moveTo>
                    <a:pt x="1030" y="20"/>
                  </a:moveTo>
                  <a:lnTo>
                    <a:pt x="1042" y="23"/>
                  </a:lnTo>
                  <a:lnTo>
                    <a:pt x="1055" y="26"/>
                  </a:lnTo>
                  <a:lnTo>
                    <a:pt x="1068" y="30"/>
                  </a:lnTo>
                  <a:lnTo>
                    <a:pt x="1082" y="34"/>
                  </a:lnTo>
                  <a:lnTo>
                    <a:pt x="1095" y="38"/>
                  </a:lnTo>
                  <a:lnTo>
                    <a:pt x="1108" y="43"/>
                  </a:lnTo>
                  <a:lnTo>
                    <a:pt x="1122" y="49"/>
                  </a:lnTo>
                  <a:lnTo>
                    <a:pt x="1135" y="54"/>
                  </a:lnTo>
                  <a:lnTo>
                    <a:pt x="1149" y="60"/>
                  </a:lnTo>
                  <a:lnTo>
                    <a:pt x="1163" y="67"/>
                  </a:lnTo>
                  <a:lnTo>
                    <a:pt x="1176" y="74"/>
                  </a:lnTo>
                  <a:lnTo>
                    <a:pt x="1190" y="82"/>
                  </a:lnTo>
                  <a:lnTo>
                    <a:pt x="1203" y="90"/>
                  </a:lnTo>
                  <a:lnTo>
                    <a:pt x="1216" y="98"/>
                  </a:lnTo>
                  <a:lnTo>
                    <a:pt x="1229" y="108"/>
                  </a:lnTo>
                  <a:lnTo>
                    <a:pt x="1242" y="117"/>
                  </a:lnTo>
                  <a:lnTo>
                    <a:pt x="1254" y="128"/>
                  </a:lnTo>
                  <a:lnTo>
                    <a:pt x="1267" y="138"/>
                  </a:lnTo>
                  <a:lnTo>
                    <a:pt x="1279" y="150"/>
                  </a:lnTo>
                  <a:lnTo>
                    <a:pt x="1291" y="162"/>
                  </a:lnTo>
                  <a:lnTo>
                    <a:pt x="1302" y="175"/>
                  </a:lnTo>
                  <a:lnTo>
                    <a:pt x="1313" y="188"/>
                  </a:lnTo>
                  <a:lnTo>
                    <a:pt x="1324" y="202"/>
                  </a:lnTo>
                  <a:lnTo>
                    <a:pt x="1335" y="217"/>
                  </a:lnTo>
                  <a:lnTo>
                    <a:pt x="1345" y="233"/>
                  </a:lnTo>
                  <a:lnTo>
                    <a:pt x="1354" y="249"/>
                  </a:lnTo>
                  <a:lnTo>
                    <a:pt x="1363" y="265"/>
                  </a:lnTo>
                  <a:lnTo>
                    <a:pt x="1372" y="283"/>
                  </a:lnTo>
                  <a:lnTo>
                    <a:pt x="1380" y="302"/>
                  </a:lnTo>
                  <a:lnTo>
                    <a:pt x="1387" y="320"/>
                  </a:lnTo>
                  <a:lnTo>
                    <a:pt x="1394" y="341"/>
                  </a:lnTo>
                  <a:lnTo>
                    <a:pt x="1400" y="361"/>
                  </a:lnTo>
                  <a:lnTo>
                    <a:pt x="1443" y="517"/>
                  </a:lnTo>
                  <a:lnTo>
                    <a:pt x="1548" y="389"/>
                  </a:lnTo>
                  <a:lnTo>
                    <a:pt x="1559" y="376"/>
                  </a:lnTo>
                  <a:lnTo>
                    <a:pt x="1571" y="363"/>
                  </a:lnTo>
                  <a:lnTo>
                    <a:pt x="1583" y="351"/>
                  </a:lnTo>
                  <a:lnTo>
                    <a:pt x="1595" y="341"/>
                  </a:lnTo>
                  <a:lnTo>
                    <a:pt x="1608" y="331"/>
                  </a:lnTo>
                  <a:lnTo>
                    <a:pt x="1621" y="322"/>
                  </a:lnTo>
                  <a:lnTo>
                    <a:pt x="1635" y="314"/>
                  </a:lnTo>
                  <a:lnTo>
                    <a:pt x="1648" y="307"/>
                  </a:lnTo>
                  <a:lnTo>
                    <a:pt x="1661" y="300"/>
                  </a:lnTo>
                  <a:lnTo>
                    <a:pt x="1675" y="295"/>
                  </a:lnTo>
                  <a:lnTo>
                    <a:pt x="1682" y="293"/>
                  </a:lnTo>
                  <a:lnTo>
                    <a:pt x="1689" y="290"/>
                  </a:lnTo>
                  <a:lnTo>
                    <a:pt x="1696" y="289"/>
                  </a:lnTo>
                  <a:lnTo>
                    <a:pt x="1703" y="287"/>
                  </a:lnTo>
                  <a:lnTo>
                    <a:pt x="1710" y="286"/>
                  </a:lnTo>
                  <a:lnTo>
                    <a:pt x="1717" y="285"/>
                  </a:lnTo>
                  <a:lnTo>
                    <a:pt x="1723" y="284"/>
                  </a:lnTo>
                  <a:lnTo>
                    <a:pt x="1731" y="284"/>
                  </a:lnTo>
                  <a:lnTo>
                    <a:pt x="1737" y="283"/>
                  </a:lnTo>
                  <a:lnTo>
                    <a:pt x="1744" y="283"/>
                  </a:lnTo>
                  <a:lnTo>
                    <a:pt x="1751" y="284"/>
                  </a:lnTo>
                  <a:lnTo>
                    <a:pt x="1758" y="284"/>
                  </a:lnTo>
                  <a:lnTo>
                    <a:pt x="1768" y="285"/>
                  </a:lnTo>
                  <a:lnTo>
                    <a:pt x="1779" y="288"/>
                  </a:lnTo>
                  <a:lnTo>
                    <a:pt x="1789" y="291"/>
                  </a:lnTo>
                  <a:lnTo>
                    <a:pt x="1799" y="294"/>
                  </a:lnTo>
                  <a:lnTo>
                    <a:pt x="1808" y="298"/>
                  </a:lnTo>
                  <a:lnTo>
                    <a:pt x="1818" y="303"/>
                  </a:lnTo>
                  <a:lnTo>
                    <a:pt x="1827" y="309"/>
                  </a:lnTo>
                  <a:lnTo>
                    <a:pt x="1836" y="315"/>
                  </a:lnTo>
                  <a:lnTo>
                    <a:pt x="1844" y="322"/>
                  </a:lnTo>
                  <a:lnTo>
                    <a:pt x="1852" y="329"/>
                  </a:lnTo>
                  <a:lnTo>
                    <a:pt x="1860" y="337"/>
                  </a:lnTo>
                  <a:lnTo>
                    <a:pt x="1867" y="346"/>
                  </a:lnTo>
                  <a:lnTo>
                    <a:pt x="1874" y="355"/>
                  </a:lnTo>
                  <a:lnTo>
                    <a:pt x="1880" y="365"/>
                  </a:lnTo>
                  <a:lnTo>
                    <a:pt x="1887" y="375"/>
                  </a:lnTo>
                  <a:lnTo>
                    <a:pt x="1892" y="386"/>
                  </a:lnTo>
                  <a:lnTo>
                    <a:pt x="1942" y="486"/>
                  </a:lnTo>
                  <a:lnTo>
                    <a:pt x="2027" y="409"/>
                  </a:lnTo>
                  <a:lnTo>
                    <a:pt x="2037" y="400"/>
                  </a:lnTo>
                  <a:lnTo>
                    <a:pt x="2049" y="390"/>
                  </a:lnTo>
                  <a:lnTo>
                    <a:pt x="2061" y="381"/>
                  </a:lnTo>
                  <a:lnTo>
                    <a:pt x="2075" y="371"/>
                  </a:lnTo>
                  <a:lnTo>
                    <a:pt x="2089" y="361"/>
                  </a:lnTo>
                  <a:lnTo>
                    <a:pt x="2103" y="351"/>
                  </a:lnTo>
                  <a:lnTo>
                    <a:pt x="2119" y="342"/>
                  </a:lnTo>
                  <a:lnTo>
                    <a:pt x="2135" y="333"/>
                  </a:lnTo>
                  <a:lnTo>
                    <a:pt x="2151" y="324"/>
                  </a:lnTo>
                  <a:lnTo>
                    <a:pt x="2168" y="315"/>
                  </a:lnTo>
                  <a:lnTo>
                    <a:pt x="2186" y="306"/>
                  </a:lnTo>
                  <a:lnTo>
                    <a:pt x="2203" y="298"/>
                  </a:lnTo>
                  <a:lnTo>
                    <a:pt x="2222" y="290"/>
                  </a:lnTo>
                  <a:lnTo>
                    <a:pt x="2240" y="283"/>
                  </a:lnTo>
                  <a:lnTo>
                    <a:pt x="2258" y="276"/>
                  </a:lnTo>
                  <a:lnTo>
                    <a:pt x="2277" y="270"/>
                  </a:lnTo>
                  <a:lnTo>
                    <a:pt x="2295" y="264"/>
                  </a:lnTo>
                  <a:lnTo>
                    <a:pt x="2314" y="259"/>
                  </a:lnTo>
                  <a:lnTo>
                    <a:pt x="2332" y="255"/>
                  </a:lnTo>
                  <a:lnTo>
                    <a:pt x="2351" y="251"/>
                  </a:lnTo>
                  <a:lnTo>
                    <a:pt x="2369" y="249"/>
                  </a:lnTo>
                  <a:lnTo>
                    <a:pt x="2387" y="246"/>
                  </a:lnTo>
                  <a:lnTo>
                    <a:pt x="2405" y="246"/>
                  </a:lnTo>
                  <a:lnTo>
                    <a:pt x="2422" y="246"/>
                  </a:lnTo>
                  <a:lnTo>
                    <a:pt x="2439" y="246"/>
                  </a:lnTo>
                  <a:lnTo>
                    <a:pt x="2456" y="249"/>
                  </a:lnTo>
                  <a:lnTo>
                    <a:pt x="2472" y="252"/>
                  </a:lnTo>
                  <a:lnTo>
                    <a:pt x="2488" y="256"/>
                  </a:lnTo>
                  <a:lnTo>
                    <a:pt x="2503" y="262"/>
                  </a:lnTo>
                  <a:lnTo>
                    <a:pt x="2517" y="268"/>
                  </a:lnTo>
                  <a:lnTo>
                    <a:pt x="2531" y="277"/>
                  </a:lnTo>
                  <a:lnTo>
                    <a:pt x="2544" y="286"/>
                  </a:lnTo>
                  <a:lnTo>
                    <a:pt x="2608" y="338"/>
                  </a:lnTo>
                  <a:lnTo>
                    <a:pt x="2663" y="276"/>
                  </a:lnTo>
                  <a:lnTo>
                    <a:pt x="2678" y="259"/>
                  </a:lnTo>
                  <a:lnTo>
                    <a:pt x="2693" y="244"/>
                  </a:lnTo>
                  <a:lnTo>
                    <a:pt x="2709" y="230"/>
                  </a:lnTo>
                  <a:lnTo>
                    <a:pt x="2724" y="216"/>
                  </a:lnTo>
                  <a:lnTo>
                    <a:pt x="2739" y="204"/>
                  </a:lnTo>
                  <a:lnTo>
                    <a:pt x="2755" y="193"/>
                  </a:lnTo>
                  <a:lnTo>
                    <a:pt x="2771" y="182"/>
                  </a:lnTo>
                  <a:lnTo>
                    <a:pt x="2787" y="172"/>
                  </a:lnTo>
                  <a:lnTo>
                    <a:pt x="2803" y="164"/>
                  </a:lnTo>
                  <a:lnTo>
                    <a:pt x="2818" y="155"/>
                  </a:lnTo>
                  <a:lnTo>
                    <a:pt x="2834" y="148"/>
                  </a:lnTo>
                  <a:lnTo>
                    <a:pt x="2850" y="142"/>
                  </a:lnTo>
                  <a:lnTo>
                    <a:pt x="2865" y="136"/>
                  </a:lnTo>
                  <a:lnTo>
                    <a:pt x="2881" y="131"/>
                  </a:lnTo>
                  <a:lnTo>
                    <a:pt x="2896" y="127"/>
                  </a:lnTo>
                  <a:lnTo>
                    <a:pt x="2912" y="123"/>
                  </a:lnTo>
                  <a:lnTo>
                    <a:pt x="2927" y="120"/>
                  </a:lnTo>
                  <a:lnTo>
                    <a:pt x="2942" y="117"/>
                  </a:lnTo>
                  <a:lnTo>
                    <a:pt x="2956" y="115"/>
                  </a:lnTo>
                  <a:lnTo>
                    <a:pt x="2971" y="113"/>
                  </a:lnTo>
                  <a:lnTo>
                    <a:pt x="2985" y="112"/>
                  </a:lnTo>
                  <a:lnTo>
                    <a:pt x="2999" y="111"/>
                  </a:lnTo>
                  <a:lnTo>
                    <a:pt x="3012" y="111"/>
                  </a:lnTo>
                  <a:lnTo>
                    <a:pt x="3026" y="111"/>
                  </a:lnTo>
                  <a:lnTo>
                    <a:pt x="3039" y="112"/>
                  </a:lnTo>
                  <a:lnTo>
                    <a:pt x="3051" y="112"/>
                  </a:lnTo>
                  <a:lnTo>
                    <a:pt x="3063" y="113"/>
                  </a:lnTo>
                  <a:lnTo>
                    <a:pt x="3075" y="115"/>
                  </a:lnTo>
                  <a:lnTo>
                    <a:pt x="3097" y="118"/>
                  </a:lnTo>
                  <a:lnTo>
                    <a:pt x="3117" y="121"/>
                  </a:lnTo>
                  <a:lnTo>
                    <a:pt x="3135" y="125"/>
                  </a:lnTo>
                  <a:lnTo>
                    <a:pt x="3154" y="130"/>
                  </a:lnTo>
                  <a:lnTo>
                    <a:pt x="3172" y="135"/>
                  </a:lnTo>
                  <a:lnTo>
                    <a:pt x="3190" y="141"/>
                  </a:lnTo>
                  <a:lnTo>
                    <a:pt x="3207" y="148"/>
                  </a:lnTo>
                  <a:lnTo>
                    <a:pt x="3225" y="155"/>
                  </a:lnTo>
                  <a:lnTo>
                    <a:pt x="3242" y="163"/>
                  </a:lnTo>
                  <a:lnTo>
                    <a:pt x="3259" y="171"/>
                  </a:lnTo>
                  <a:lnTo>
                    <a:pt x="3275" y="180"/>
                  </a:lnTo>
                  <a:lnTo>
                    <a:pt x="3291" y="189"/>
                  </a:lnTo>
                  <a:lnTo>
                    <a:pt x="3307" y="198"/>
                  </a:lnTo>
                  <a:lnTo>
                    <a:pt x="3323" y="209"/>
                  </a:lnTo>
                  <a:lnTo>
                    <a:pt x="3338" y="220"/>
                  </a:lnTo>
                  <a:lnTo>
                    <a:pt x="3353" y="231"/>
                  </a:lnTo>
                  <a:lnTo>
                    <a:pt x="3367" y="242"/>
                  </a:lnTo>
                  <a:lnTo>
                    <a:pt x="3382" y="255"/>
                  </a:lnTo>
                  <a:lnTo>
                    <a:pt x="3395" y="267"/>
                  </a:lnTo>
                  <a:lnTo>
                    <a:pt x="3408" y="280"/>
                  </a:lnTo>
                  <a:lnTo>
                    <a:pt x="3421" y="294"/>
                  </a:lnTo>
                  <a:lnTo>
                    <a:pt x="3433" y="307"/>
                  </a:lnTo>
                  <a:lnTo>
                    <a:pt x="3445" y="321"/>
                  </a:lnTo>
                  <a:lnTo>
                    <a:pt x="3456" y="336"/>
                  </a:lnTo>
                  <a:lnTo>
                    <a:pt x="3467" y="351"/>
                  </a:lnTo>
                  <a:lnTo>
                    <a:pt x="3477" y="366"/>
                  </a:lnTo>
                  <a:lnTo>
                    <a:pt x="3487" y="381"/>
                  </a:lnTo>
                  <a:lnTo>
                    <a:pt x="3496" y="397"/>
                  </a:lnTo>
                  <a:lnTo>
                    <a:pt x="3504" y="413"/>
                  </a:lnTo>
                  <a:lnTo>
                    <a:pt x="3512" y="429"/>
                  </a:lnTo>
                  <a:lnTo>
                    <a:pt x="3519" y="446"/>
                  </a:lnTo>
                  <a:lnTo>
                    <a:pt x="3526" y="463"/>
                  </a:lnTo>
                  <a:lnTo>
                    <a:pt x="3532" y="480"/>
                  </a:lnTo>
                  <a:lnTo>
                    <a:pt x="3538" y="497"/>
                  </a:lnTo>
                  <a:lnTo>
                    <a:pt x="3541" y="509"/>
                  </a:lnTo>
                  <a:lnTo>
                    <a:pt x="3543" y="521"/>
                  </a:lnTo>
                  <a:lnTo>
                    <a:pt x="3546" y="534"/>
                  </a:lnTo>
                  <a:lnTo>
                    <a:pt x="3548" y="546"/>
                  </a:lnTo>
                  <a:lnTo>
                    <a:pt x="3549" y="558"/>
                  </a:lnTo>
                  <a:lnTo>
                    <a:pt x="3551" y="569"/>
                  </a:lnTo>
                  <a:lnTo>
                    <a:pt x="3552" y="581"/>
                  </a:lnTo>
                  <a:lnTo>
                    <a:pt x="3553" y="592"/>
                  </a:lnTo>
                  <a:lnTo>
                    <a:pt x="3555" y="612"/>
                  </a:lnTo>
                  <a:lnTo>
                    <a:pt x="3558" y="631"/>
                  </a:lnTo>
                  <a:lnTo>
                    <a:pt x="3559" y="641"/>
                  </a:lnTo>
                  <a:lnTo>
                    <a:pt x="3561" y="650"/>
                  </a:lnTo>
                  <a:lnTo>
                    <a:pt x="3564" y="659"/>
                  </a:lnTo>
                  <a:lnTo>
                    <a:pt x="3567" y="667"/>
                  </a:lnTo>
                  <a:lnTo>
                    <a:pt x="3569" y="676"/>
                  </a:lnTo>
                  <a:lnTo>
                    <a:pt x="3573" y="683"/>
                  </a:lnTo>
                  <a:lnTo>
                    <a:pt x="3578" y="691"/>
                  </a:lnTo>
                  <a:lnTo>
                    <a:pt x="3583" y="698"/>
                  </a:lnTo>
                  <a:lnTo>
                    <a:pt x="3586" y="702"/>
                  </a:lnTo>
                  <a:lnTo>
                    <a:pt x="3589" y="705"/>
                  </a:lnTo>
                  <a:lnTo>
                    <a:pt x="3592" y="709"/>
                  </a:lnTo>
                  <a:lnTo>
                    <a:pt x="3596" y="712"/>
                  </a:lnTo>
                  <a:lnTo>
                    <a:pt x="3599" y="715"/>
                  </a:lnTo>
                  <a:lnTo>
                    <a:pt x="3603" y="718"/>
                  </a:lnTo>
                  <a:lnTo>
                    <a:pt x="3607" y="720"/>
                  </a:lnTo>
                  <a:lnTo>
                    <a:pt x="3612" y="723"/>
                  </a:lnTo>
                  <a:lnTo>
                    <a:pt x="3618" y="727"/>
                  </a:lnTo>
                  <a:lnTo>
                    <a:pt x="3627" y="730"/>
                  </a:lnTo>
                  <a:lnTo>
                    <a:pt x="3631" y="732"/>
                  </a:lnTo>
                  <a:lnTo>
                    <a:pt x="3637" y="734"/>
                  </a:lnTo>
                  <a:lnTo>
                    <a:pt x="3642" y="735"/>
                  </a:lnTo>
                  <a:lnTo>
                    <a:pt x="3648" y="736"/>
                  </a:lnTo>
                  <a:lnTo>
                    <a:pt x="3653" y="737"/>
                  </a:lnTo>
                  <a:lnTo>
                    <a:pt x="3660" y="737"/>
                  </a:lnTo>
                  <a:lnTo>
                    <a:pt x="3666" y="737"/>
                  </a:lnTo>
                  <a:lnTo>
                    <a:pt x="3674" y="737"/>
                  </a:lnTo>
                  <a:lnTo>
                    <a:pt x="3681" y="736"/>
                  </a:lnTo>
                  <a:lnTo>
                    <a:pt x="3688" y="735"/>
                  </a:lnTo>
                  <a:lnTo>
                    <a:pt x="3696" y="733"/>
                  </a:lnTo>
                  <a:lnTo>
                    <a:pt x="3704" y="730"/>
                  </a:lnTo>
                  <a:lnTo>
                    <a:pt x="3707" y="730"/>
                  </a:lnTo>
                  <a:lnTo>
                    <a:pt x="3711" y="729"/>
                  </a:lnTo>
                  <a:lnTo>
                    <a:pt x="3714" y="729"/>
                  </a:lnTo>
                  <a:lnTo>
                    <a:pt x="3719" y="730"/>
                  </a:lnTo>
                  <a:lnTo>
                    <a:pt x="3723" y="731"/>
                  </a:lnTo>
                  <a:lnTo>
                    <a:pt x="3728" y="733"/>
                  </a:lnTo>
                  <a:lnTo>
                    <a:pt x="3734" y="734"/>
                  </a:lnTo>
                  <a:lnTo>
                    <a:pt x="3740" y="737"/>
                  </a:lnTo>
                  <a:lnTo>
                    <a:pt x="3746" y="740"/>
                  </a:lnTo>
                  <a:lnTo>
                    <a:pt x="3752" y="743"/>
                  </a:lnTo>
                  <a:lnTo>
                    <a:pt x="3759" y="746"/>
                  </a:lnTo>
                  <a:lnTo>
                    <a:pt x="3766" y="751"/>
                  </a:lnTo>
                  <a:lnTo>
                    <a:pt x="3773" y="755"/>
                  </a:lnTo>
                  <a:lnTo>
                    <a:pt x="3780" y="761"/>
                  </a:lnTo>
                  <a:lnTo>
                    <a:pt x="3787" y="767"/>
                  </a:lnTo>
                  <a:lnTo>
                    <a:pt x="3795" y="773"/>
                  </a:lnTo>
                  <a:lnTo>
                    <a:pt x="3798" y="777"/>
                  </a:lnTo>
                  <a:lnTo>
                    <a:pt x="3802" y="780"/>
                  </a:lnTo>
                  <a:lnTo>
                    <a:pt x="3806" y="785"/>
                  </a:lnTo>
                  <a:lnTo>
                    <a:pt x="3809" y="789"/>
                  </a:lnTo>
                  <a:lnTo>
                    <a:pt x="3815" y="798"/>
                  </a:lnTo>
                  <a:lnTo>
                    <a:pt x="3821" y="809"/>
                  </a:lnTo>
                  <a:lnTo>
                    <a:pt x="3827" y="820"/>
                  </a:lnTo>
                  <a:lnTo>
                    <a:pt x="3831" y="833"/>
                  </a:lnTo>
                  <a:lnTo>
                    <a:pt x="3835" y="845"/>
                  </a:lnTo>
                  <a:lnTo>
                    <a:pt x="3839" y="858"/>
                  </a:lnTo>
                  <a:lnTo>
                    <a:pt x="3842" y="871"/>
                  </a:lnTo>
                  <a:lnTo>
                    <a:pt x="3844" y="884"/>
                  </a:lnTo>
                  <a:lnTo>
                    <a:pt x="3845" y="897"/>
                  </a:lnTo>
                  <a:lnTo>
                    <a:pt x="3846" y="910"/>
                  </a:lnTo>
                  <a:lnTo>
                    <a:pt x="3845" y="923"/>
                  </a:lnTo>
                  <a:lnTo>
                    <a:pt x="3844" y="935"/>
                  </a:lnTo>
                  <a:lnTo>
                    <a:pt x="3843" y="942"/>
                  </a:lnTo>
                  <a:lnTo>
                    <a:pt x="3843" y="947"/>
                  </a:lnTo>
                  <a:lnTo>
                    <a:pt x="3841" y="953"/>
                  </a:lnTo>
                  <a:lnTo>
                    <a:pt x="3840" y="959"/>
                  </a:lnTo>
                  <a:lnTo>
                    <a:pt x="3837" y="965"/>
                  </a:lnTo>
                  <a:lnTo>
                    <a:pt x="3834" y="972"/>
                  </a:lnTo>
                  <a:lnTo>
                    <a:pt x="3832" y="977"/>
                  </a:lnTo>
                  <a:lnTo>
                    <a:pt x="3829" y="981"/>
                  </a:lnTo>
                  <a:lnTo>
                    <a:pt x="3826" y="986"/>
                  </a:lnTo>
                  <a:lnTo>
                    <a:pt x="3823" y="989"/>
                  </a:lnTo>
                  <a:lnTo>
                    <a:pt x="3820" y="992"/>
                  </a:lnTo>
                  <a:lnTo>
                    <a:pt x="3817" y="995"/>
                  </a:lnTo>
                  <a:lnTo>
                    <a:pt x="3814" y="997"/>
                  </a:lnTo>
                  <a:lnTo>
                    <a:pt x="3811" y="998"/>
                  </a:lnTo>
                  <a:lnTo>
                    <a:pt x="3808" y="1000"/>
                  </a:lnTo>
                  <a:lnTo>
                    <a:pt x="3806" y="1001"/>
                  </a:lnTo>
                  <a:lnTo>
                    <a:pt x="3801" y="1003"/>
                  </a:lnTo>
                  <a:lnTo>
                    <a:pt x="3797" y="1003"/>
                  </a:lnTo>
                  <a:lnTo>
                    <a:pt x="3491" y="1064"/>
                  </a:lnTo>
                  <a:lnTo>
                    <a:pt x="3779" y="1122"/>
                  </a:lnTo>
                  <a:lnTo>
                    <a:pt x="3798" y="1129"/>
                  </a:lnTo>
                  <a:lnTo>
                    <a:pt x="3817" y="1137"/>
                  </a:lnTo>
                  <a:lnTo>
                    <a:pt x="3834" y="1148"/>
                  </a:lnTo>
                  <a:lnTo>
                    <a:pt x="3851" y="1159"/>
                  </a:lnTo>
                  <a:lnTo>
                    <a:pt x="3867" y="1172"/>
                  </a:lnTo>
                  <a:lnTo>
                    <a:pt x="3882" y="1187"/>
                  </a:lnTo>
                  <a:lnTo>
                    <a:pt x="3896" y="1203"/>
                  </a:lnTo>
                  <a:lnTo>
                    <a:pt x="3910" y="1220"/>
                  </a:lnTo>
                  <a:lnTo>
                    <a:pt x="3922" y="1237"/>
                  </a:lnTo>
                  <a:lnTo>
                    <a:pt x="3933" y="1256"/>
                  </a:lnTo>
                  <a:lnTo>
                    <a:pt x="3944" y="1277"/>
                  </a:lnTo>
                  <a:lnTo>
                    <a:pt x="3953" y="1297"/>
                  </a:lnTo>
                  <a:lnTo>
                    <a:pt x="3963" y="1318"/>
                  </a:lnTo>
                  <a:lnTo>
                    <a:pt x="3970" y="1340"/>
                  </a:lnTo>
                  <a:lnTo>
                    <a:pt x="3977" y="1363"/>
                  </a:lnTo>
                  <a:lnTo>
                    <a:pt x="3984" y="1386"/>
                  </a:lnTo>
                  <a:lnTo>
                    <a:pt x="3989" y="1409"/>
                  </a:lnTo>
                  <a:lnTo>
                    <a:pt x="3994" y="1433"/>
                  </a:lnTo>
                  <a:lnTo>
                    <a:pt x="3998" y="1457"/>
                  </a:lnTo>
                  <a:lnTo>
                    <a:pt x="4001" y="1481"/>
                  </a:lnTo>
                  <a:lnTo>
                    <a:pt x="4003" y="1505"/>
                  </a:lnTo>
                  <a:lnTo>
                    <a:pt x="4005" y="1529"/>
                  </a:lnTo>
                  <a:lnTo>
                    <a:pt x="4006" y="1553"/>
                  </a:lnTo>
                  <a:lnTo>
                    <a:pt x="4006" y="1576"/>
                  </a:lnTo>
                  <a:lnTo>
                    <a:pt x="4005" y="1599"/>
                  </a:lnTo>
                  <a:lnTo>
                    <a:pt x="4004" y="1622"/>
                  </a:lnTo>
                  <a:lnTo>
                    <a:pt x="4001" y="1645"/>
                  </a:lnTo>
                  <a:lnTo>
                    <a:pt x="3999" y="1666"/>
                  </a:lnTo>
                  <a:lnTo>
                    <a:pt x="3995" y="1688"/>
                  </a:lnTo>
                  <a:lnTo>
                    <a:pt x="3990" y="1708"/>
                  </a:lnTo>
                  <a:lnTo>
                    <a:pt x="3985" y="1727"/>
                  </a:lnTo>
                  <a:lnTo>
                    <a:pt x="3979" y="1746"/>
                  </a:lnTo>
                  <a:lnTo>
                    <a:pt x="3975" y="1759"/>
                  </a:lnTo>
                  <a:lnTo>
                    <a:pt x="3970" y="1772"/>
                  </a:lnTo>
                  <a:lnTo>
                    <a:pt x="3964" y="1785"/>
                  </a:lnTo>
                  <a:lnTo>
                    <a:pt x="3958" y="1797"/>
                  </a:lnTo>
                  <a:lnTo>
                    <a:pt x="3951" y="1809"/>
                  </a:lnTo>
                  <a:lnTo>
                    <a:pt x="3944" y="1822"/>
                  </a:lnTo>
                  <a:lnTo>
                    <a:pt x="3937" y="1833"/>
                  </a:lnTo>
                  <a:lnTo>
                    <a:pt x="3929" y="1845"/>
                  </a:lnTo>
                  <a:lnTo>
                    <a:pt x="3921" y="1857"/>
                  </a:lnTo>
                  <a:lnTo>
                    <a:pt x="3912" y="1868"/>
                  </a:lnTo>
                  <a:lnTo>
                    <a:pt x="3903" y="1879"/>
                  </a:lnTo>
                  <a:lnTo>
                    <a:pt x="3893" y="1890"/>
                  </a:lnTo>
                  <a:lnTo>
                    <a:pt x="3883" y="1901"/>
                  </a:lnTo>
                  <a:lnTo>
                    <a:pt x="3873" y="1911"/>
                  </a:lnTo>
                  <a:lnTo>
                    <a:pt x="3863" y="1921"/>
                  </a:lnTo>
                  <a:lnTo>
                    <a:pt x="3852" y="1931"/>
                  </a:lnTo>
                  <a:lnTo>
                    <a:pt x="3840" y="1941"/>
                  </a:lnTo>
                  <a:lnTo>
                    <a:pt x="3828" y="1951"/>
                  </a:lnTo>
                  <a:lnTo>
                    <a:pt x="3816" y="1959"/>
                  </a:lnTo>
                  <a:lnTo>
                    <a:pt x="3804" y="1968"/>
                  </a:lnTo>
                  <a:lnTo>
                    <a:pt x="3791" y="1977"/>
                  </a:lnTo>
                  <a:lnTo>
                    <a:pt x="3777" y="1985"/>
                  </a:lnTo>
                  <a:lnTo>
                    <a:pt x="3764" y="1993"/>
                  </a:lnTo>
                  <a:lnTo>
                    <a:pt x="3750" y="2001"/>
                  </a:lnTo>
                  <a:lnTo>
                    <a:pt x="3736" y="2008"/>
                  </a:lnTo>
                  <a:lnTo>
                    <a:pt x="3721" y="2016"/>
                  </a:lnTo>
                  <a:lnTo>
                    <a:pt x="3706" y="2023"/>
                  </a:lnTo>
                  <a:lnTo>
                    <a:pt x="3691" y="2029"/>
                  </a:lnTo>
                  <a:lnTo>
                    <a:pt x="3675" y="2035"/>
                  </a:lnTo>
                  <a:lnTo>
                    <a:pt x="3660" y="2041"/>
                  </a:lnTo>
                  <a:lnTo>
                    <a:pt x="3644" y="2047"/>
                  </a:lnTo>
                  <a:lnTo>
                    <a:pt x="3627" y="2052"/>
                  </a:lnTo>
                  <a:lnTo>
                    <a:pt x="3609" y="2058"/>
                  </a:lnTo>
                  <a:lnTo>
                    <a:pt x="3590" y="2063"/>
                  </a:lnTo>
                  <a:lnTo>
                    <a:pt x="3571" y="2067"/>
                  </a:lnTo>
                  <a:lnTo>
                    <a:pt x="3552" y="2071"/>
                  </a:lnTo>
                  <a:lnTo>
                    <a:pt x="3533" y="2075"/>
                  </a:lnTo>
                  <a:lnTo>
                    <a:pt x="3514" y="2078"/>
                  </a:lnTo>
                  <a:lnTo>
                    <a:pt x="3495" y="2081"/>
                  </a:lnTo>
                  <a:lnTo>
                    <a:pt x="3476" y="2082"/>
                  </a:lnTo>
                  <a:lnTo>
                    <a:pt x="3457" y="2084"/>
                  </a:lnTo>
                  <a:lnTo>
                    <a:pt x="3438" y="2085"/>
                  </a:lnTo>
                  <a:lnTo>
                    <a:pt x="3420" y="2086"/>
                  </a:lnTo>
                  <a:lnTo>
                    <a:pt x="3401" y="2086"/>
                  </a:lnTo>
                  <a:lnTo>
                    <a:pt x="3382" y="2085"/>
                  </a:lnTo>
                  <a:lnTo>
                    <a:pt x="3363" y="2085"/>
                  </a:lnTo>
                  <a:lnTo>
                    <a:pt x="3345" y="2084"/>
                  </a:lnTo>
                  <a:lnTo>
                    <a:pt x="3327" y="2082"/>
                  </a:lnTo>
                  <a:lnTo>
                    <a:pt x="3308" y="2080"/>
                  </a:lnTo>
                  <a:lnTo>
                    <a:pt x="3290" y="2077"/>
                  </a:lnTo>
                  <a:lnTo>
                    <a:pt x="3272" y="2074"/>
                  </a:lnTo>
                  <a:lnTo>
                    <a:pt x="3255" y="2070"/>
                  </a:lnTo>
                  <a:lnTo>
                    <a:pt x="3237" y="2066"/>
                  </a:lnTo>
                  <a:lnTo>
                    <a:pt x="3220" y="2061"/>
                  </a:lnTo>
                  <a:lnTo>
                    <a:pt x="3203" y="2056"/>
                  </a:lnTo>
                  <a:lnTo>
                    <a:pt x="3186" y="2051"/>
                  </a:lnTo>
                  <a:lnTo>
                    <a:pt x="3170" y="2045"/>
                  </a:lnTo>
                  <a:lnTo>
                    <a:pt x="3154" y="2038"/>
                  </a:lnTo>
                  <a:lnTo>
                    <a:pt x="3138" y="2031"/>
                  </a:lnTo>
                  <a:lnTo>
                    <a:pt x="3122" y="2024"/>
                  </a:lnTo>
                  <a:lnTo>
                    <a:pt x="3107" y="2016"/>
                  </a:lnTo>
                  <a:lnTo>
                    <a:pt x="3092" y="2008"/>
                  </a:lnTo>
                  <a:lnTo>
                    <a:pt x="3077" y="1999"/>
                  </a:lnTo>
                  <a:lnTo>
                    <a:pt x="3063" y="1990"/>
                  </a:lnTo>
                  <a:lnTo>
                    <a:pt x="2915" y="1890"/>
                  </a:lnTo>
                  <a:lnTo>
                    <a:pt x="2931" y="2060"/>
                  </a:lnTo>
                  <a:lnTo>
                    <a:pt x="2932" y="2069"/>
                  </a:lnTo>
                  <a:lnTo>
                    <a:pt x="2932" y="2077"/>
                  </a:lnTo>
                  <a:lnTo>
                    <a:pt x="2931" y="2085"/>
                  </a:lnTo>
                  <a:lnTo>
                    <a:pt x="2931" y="2092"/>
                  </a:lnTo>
                  <a:lnTo>
                    <a:pt x="2929" y="2099"/>
                  </a:lnTo>
                  <a:lnTo>
                    <a:pt x="2927" y="2107"/>
                  </a:lnTo>
                  <a:lnTo>
                    <a:pt x="2925" y="2113"/>
                  </a:lnTo>
                  <a:lnTo>
                    <a:pt x="2922" y="2120"/>
                  </a:lnTo>
                  <a:lnTo>
                    <a:pt x="2918" y="2125"/>
                  </a:lnTo>
                  <a:lnTo>
                    <a:pt x="2914" y="2131"/>
                  </a:lnTo>
                  <a:lnTo>
                    <a:pt x="2910" y="2137"/>
                  </a:lnTo>
                  <a:lnTo>
                    <a:pt x="2905" y="2142"/>
                  </a:lnTo>
                  <a:lnTo>
                    <a:pt x="2899" y="2146"/>
                  </a:lnTo>
                  <a:lnTo>
                    <a:pt x="2893" y="2151"/>
                  </a:lnTo>
                  <a:lnTo>
                    <a:pt x="2886" y="2155"/>
                  </a:lnTo>
                  <a:lnTo>
                    <a:pt x="2880" y="2159"/>
                  </a:lnTo>
                  <a:lnTo>
                    <a:pt x="2869" y="2164"/>
                  </a:lnTo>
                  <a:lnTo>
                    <a:pt x="2858" y="2168"/>
                  </a:lnTo>
                  <a:lnTo>
                    <a:pt x="2847" y="2172"/>
                  </a:lnTo>
                  <a:lnTo>
                    <a:pt x="2835" y="2175"/>
                  </a:lnTo>
                  <a:lnTo>
                    <a:pt x="2823" y="2177"/>
                  </a:lnTo>
                  <a:lnTo>
                    <a:pt x="2811" y="2177"/>
                  </a:lnTo>
                  <a:lnTo>
                    <a:pt x="2799" y="2178"/>
                  </a:lnTo>
                  <a:lnTo>
                    <a:pt x="2786" y="2177"/>
                  </a:lnTo>
                  <a:lnTo>
                    <a:pt x="2774" y="2177"/>
                  </a:lnTo>
                  <a:lnTo>
                    <a:pt x="2762" y="2175"/>
                  </a:lnTo>
                  <a:lnTo>
                    <a:pt x="2750" y="2172"/>
                  </a:lnTo>
                  <a:lnTo>
                    <a:pt x="2738" y="2168"/>
                  </a:lnTo>
                  <a:lnTo>
                    <a:pt x="2732" y="2167"/>
                  </a:lnTo>
                  <a:lnTo>
                    <a:pt x="2727" y="2164"/>
                  </a:lnTo>
                  <a:lnTo>
                    <a:pt x="2721" y="2162"/>
                  </a:lnTo>
                  <a:lnTo>
                    <a:pt x="2716" y="2160"/>
                  </a:lnTo>
                  <a:lnTo>
                    <a:pt x="2711" y="2157"/>
                  </a:lnTo>
                  <a:lnTo>
                    <a:pt x="2706" y="2154"/>
                  </a:lnTo>
                  <a:lnTo>
                    <a:pt x="2701" y="2151"/>
                  </a:lnTo>
                  <a:lnTo>
                    <a:pt x="2696" y="2148"/>
                  </a:lnTo>
                  <a:lnTo>
                    <a:pt x="2611" y="2089"/>
                  </a:lnTo>
                  <a:lnTo>
                    <a:pt x="2570" y="2179"/>
                  </a:lnTo>
                  <a:lnTo>
                    <a:pt x="2560" y="2199"/>
                  </a:lnTo>
                  <a:lnTo>
                    <a:pt x="2551" y="2217"/>
                  </a:lnTo>
                  <a:lnTo>
                    <a:pt x="2541" y="2235"/>
                  </a:lnTo>
                  <a:lnTo>
                    <a:pt x="2532" y="2252"/>
                  </a:lnTo>
                  <a:lnTo>
                    <a:pt x="2522" y="2268"/>
                  </a:lnTo>
                  <a:lnTo>
                    <a:pt x="2512" y="2283"/>
                  </a:lnTo>
                  <a:lnTo>
                    <a:pt x="2502" y="2298"/>
                  </a:lnTo>
                  <a:lnTo>
                    <a:pt x="2491" y="2311"/>
                  </a:lnTo>
                  <a:lnTo>
                    <a:pt x="2481" y="2325"/>
                  </a:lnTo>
                  <a:lnTo>
                    <a:pt x="2470" y="2337"/>
                  </a:lnTo>
                  <a:lnTo>
                    <a:pt x="2458" y="2349"/>
                  </a:lnTo>
                  <a:lnTo>
                    <a:pt x="2447" y="2360"/>
                  </a:lnTo>
                  <a:lnTo>
                    <a:pt x="2435" y="2370"/>
                  </a:lnTo>
                  <a:lnTo>
                    <a:pt x="2422" y="2380"/>
                  </a:lnTo>
                  <a:lnTo>
                    <a:pt x="2409" y="2389"/>
                  </a:lnTo>
                  <a:lnTo>
                    <a:pt x="2396" y="2398"/>
                  </a:lnTo>
                  <a:lnTo>
                    <a:pt x="2382" y="2406"/>
                  </a:lnTo>
                  <a:lnTo>
                    <a:pt x="2367" y="2413"/>
                  </a:lnTo>
                  <a:lnTo>
                    <a:pt x="2353" y="2420"/>
                  </a:lnTo>
                  <a:lnTo>
                    <a:pt x="2337" y="2426"/>
                  </a:lnTo>
                  <a:lnTo>
                    <a:pt x="2321" y="2432"/>
                  </a:lnTo>
                  <a:lnTo>
                    <a:pt x="2304" y="2437"/>
                  </a:lnTo>
                  <a:lnTo>
                    <a:pt x="2286" y="2442"/>
                  </a:lnTo>
                  <a:lnTo>
                    <a:pt x="2269" y="2446"/>
                  </a:lnTo>
                  <a:lnTo>
                    <a:pt x="2249" y="2451"/>
                  </a:lnTo>
                  <a:lnTo>
                    <a:pt x="2230" y="2454"/>
                  </a:lnTo>
                  <a:lnTo>
                    <a:pt x="2209" y="2457"/>
                  </a:lnTo>
                  <a:lnTo>
                    <a:pt x="2188" y="2459"/>
                  </a:lnTo>
                  <a:lnTo>
                    <a:pt x="2166" y="2462"/>
                  </a:lnTo>
                  <a:lnTo>
                    <a:pt x="2143" y="2464"/>
                  </a:lnTo>
                  <a:lnTo>
                    <a:pt x="2119" y="2466"/>
                  </a:lnTo>
                  <a:lnTo>
                    <a:pt x="2094" y="2467"/>
                  </a:lnTo>
                  <a:lnTo>
                    <a:pt x="2070" y="2468"/>
                  </a:lnTo>
                  <a:lnTo>
                    <a:pt x="2046" y="2468"/>
                  </a:lnTo>
                  <a:lnTo>
                    <a:pt x="2021" y="2468"/>
                  </a:lnTo>
                  <a:lnTo>
                    <a:pt x="1996" y="2466"/>
                  </a:lnTo>
                  <a:lnTo>
                    <a:pt x="1971" y="2465"/>
                  </a:lnTo>
                  <a:lnTo>
                    <a:pt x="1945" y="2463"/>
                  </a:lnTo>
                  <a:lnTo>
                    <a:pt x="1918" y="2460"/>
                  </a:lnTo>
                  <a:lnTo>
                    <a:pt x="1892" y="2456"/>
                  </a:lnTo>
                  <a:lnTo>
                    <a:pt x="1865" y="2452"/>
                  </a:lnTo>
                  <a:lnTo>
                    <a:pt x="1839" y="2448"/>
                  </a:lnTo>
                  <a:lnTo>
                    <a:pt x="1813" y="2442"/>
                  </a:lnTo>
                  <a:lnTo>
                    <a:pt x="1787" y="2437"/>
                  </a:lnTo>
                  <a:lnTo>
                    <a:pt x="1761" y="2430"/>
                  </a:lnTo>
                  <a:lnTo>
                    <a:pt x="1735" y="2423"/>
                  </a:lnTo>
                  <a:lnTo>
                    <a:pt x="1710" y="2415"/>
                  </a:lnTo>
                  <a:lnTo>
                    <a:pt x="1686" y="2407"/>
                  </a:lnTo>
                  <a:lnTo>
                    <a:pt x="1662" y="2398"/>
                  </a:lnTo>
                  <a:lnTo>
                    <a:pt x="1639" y="2388"/>
                  </a:lnTo>
                  <a:lnTo>
                    <a:pt x="1617" y="2377"/>
                  </a:lnTo>
                  <a:lnTo>
                    <a:pt x="1596" y="2366"/>
                  </a:lnTo>
                  <a:lnTo>
                    <a:pt x="1575" y="2354"/>
                  </a:lnTo>
                  <a:lnTo>
                    <a:pt x="1556" y="2342"/>
                  </a:lnTo>
                  <a:lnTo>
                    <a:pt x="1539" y="2328"/>
                  </a:lnTo>
                  <a:lnTo>
                    <a:pt x="1522" y="2314"/>
                  </a:lnTo>
                  <a:lnTo>
                    <a:pt x="1506" y="2299"/>
                  </a:lnTo>
                  <a:lnTo>
                    <a:pt x="1492" y="2284"/>
                  </a:lnTo>
                  <a:lnTo>
                    <a:pt x="1480" y="2268"/>
                  </a:lnTo>
                  <a:lnTo>
                    <a:pt x="1469" y="2251"/>
                  </a:lnTo>
                  <a:lnTo>
                    <a:pt x="1460" y="2233"/>
                  </a:lnTo>
                  <a:lnTo>
                    <a:pt x="1453" y="2214"/>
                  </a:lnTo>
                  <a:lnTo>
                    <a:pt x="1448" y="2195"/>
                  </a:lnTo>
                  <a:lnTo>
                    <a:pt x="1444" y="2175"/>
                  </a:lnTo>
                  <a:lnTo>
                    <a:pt x="1434" y="2083"/>
                  </a:lnTo>
                  <a:lnTo>
                    <a:pt x="1338" y="2108"/>
                  </a:lnTo>
                  <a:lnTo>
                    <a:pt x="1328" y="2111"/>
                  </a:lnTo>
                  <a:lnTo>
                    <a:pt x="1318" y="2113"/>
                  </a:lnTo>
                  <a:lnTo>
                    <a:pt x="1308" y="2116"/>
                  </a:lnTo>
                  <a:lnTo>
                    <a:pt x="1297" y="2117"/>
                  </a:lnTo>
                  <a:lnTo>
                    <a:pt x="1287" y="2119"/>
                  </a:lnTo>
                  <a:lnTo>
                    <a:pt x="1276" y="2120"/>
                  </a:lnTo>
                  <a:lnTo>
                    <a:pt x="1265" y="2121"/>
                  </a:lnTo>
                  <a:lnTo>
                    <a:pt x="1255" y="2122"/>
                  </a:lnTo>
                  <a:lnTo>
                    <a:pt x="1244" y="2122"/>
                  </a:lnTo>
                  <a:lnTo>
                    <a:pt x="1234" y="2122"/>
                  </a:lnTo>
                  <a:lnTo>
                    <a:pt x="1223" y="2122"/>
                  </a:lnTo>
                  <a:lnTo>
                    <a:pt x="1213" y="2122"/>
                  </a:lnTo>
                  <a:lnTo>
                    <a:pt x="1202" y="2122"/>
                  </a:lnTo>
                  <a:lnTo>
                    <a:pt x="1192" y="2121"/>
                  </a:lnTo>
                  <a:lnTo>
                    <a:pt x="1182" y="2120"/>
                  </a:lnTo>
                  <a:lnTo>
                    <a:pt x="1172" y="2119"/>
                  </a:lnTo>
                  <a:lnTo>
                    <a:pt x="1162" y="2117"/>
                  </a:lnTo>
                  <a:lnTo>
                    <a:pt x="1152" y="2116"/>
                  </a:lnTo>
                  <a:lnTo>
                    <a:pt x="1143" y="2114"/>
                  </a:lnTo>
                  <a:lnTo>
                    <a:pt x="1133" y="2112"/>
                  </a:lnTo>
                  <a:lnTo>
                    <a:pt x="1124" y="2110"/>
                  </a:lnTo>
                  <a:lnTo>
                    <a:pt x="1115" y="2107"/>
                  </a:lnTo>
                  <a:lnTo>
                    <a:pt x="1106" y="2104"/>
                  </a:lnTo>
                  <a:lnTo>
                    <a:pt x="1098" y="2101"/>
                  </a:lnTo>
                  <a:lnTo>
                    <a:pt x="1090" y="2098"/>
                  </a:lnTo>
                  <a:lnTo>
                    <a:pt x="1082" y="2094"/>
                  </a:lnTo>
                  <a:lnTo>
                    <a:pt x="1074" y="2091"/>
                  </a:lnTo>
                  <a:lnTo>
                    <a:pt x="1067" y="2087"/>
                  </a:lnTo>
                  <a:lnTo>
                    <a:pt x="1060" y="2083"/>
                  </a:lnTo>
                  <a:lnTo>
                    <a:pt x="1054" y="2079"/>
                  </a:lnTo>
                  <a:lnTo>
                    <a:pt x="1048" y="2075"/>
                  </a:lnTo>
                  <a:lnTo>
                    <a:pt x="1042" y="2070"/>
                  </a:lnTo>
                  <a:lnTo>
                    <a:pt x="1039" y="2067"/>
                  </a:lnTo>
                  <a:lnTo>
                    <a:pt x="1035" y="2063"/>
                  </a:lnTo>
                  <a:lnTo>
                    <a:pt x="1031" y="2059"/>
                  </a:lnTo>
                  <a:lnTo>
                    <a:pt x="1027" y="2055"/>
                  </a:lnTo>
                  <a:lnTo>
                    <a:pt x="1024" y="2050"/>
                  </a:lnTo>
                  <a:lnTo>
                    <a:pt x="1021" y="2044"/>
                  </a:lnTo>
                  <a:lnTo>
                    <a:pt x="1018" y="2038"/>
                  </a:lnTo>
                  <a:lnTo>
                    <a:pt x="1015" y="2032"/>
                  </a:lnTo>
                  <a:lnTo>
                    <a:pt x="1012" y="2025"/>
                  </a:lnTo>
                  <a:lnTo>
                    <a:pt x="1011" y="2017"/>
                  </a:lnTo>
                  <a:lnTo>
                    <a:pt x="1010" y="2009"/>
                  </a:lnTo>
                  <a:lnTo>
                    <a:pt x="1009" y="2001"/>
                  </a:lnTo>
                  <a:lnTo>
                    <a:pt x="1009" y="1991"/>
                  </a:lnTo>
                  <a:lnTo>
                    <a:pt x="1009" y="1981"/>
                  </a:lnTo>
                  <a:lnTo>
                    <a:pt x="1011" y="1970"/>
                  </a:lnTo>
                  <a:lnTo>
                    <a:pt x="1013" y="1958"/>
                  </a:lnTo>
                  <a:lnTo>
                    <a:pt x="1042" y="1829"/>
                  </a:lnTo>
                  <a:lnTo>
                    <a:pt x="907" y="1868"/>
                  </a:lnTo>
                  <a:lnTo>
                    <a:pt x="889" y="1872"/>
                  </a:lnTo>
                  <a:lnTo>
                    <a:pt x="871" y="1877"/>
                  </a:lnTo>
                  <a:lnTo>
                    <a:pt x="853" y="1882"/>
                  </a:lnTo>
                  <a:lnTo>
                    <a:pt x="835" y="1886"/>
                  </a:lnTo>
                  <a:lnTo>
                    <a:pt x="816" y="1890"/>
                  </a:lnTo>
                  <a:lnTo>
                    <a:pt x="797" y="1893"/>
                  </a:lnTo>
                  <a:lnTo>
                    <a:pt x="778" y="1896"/>
                  </a:lnTo>
                  <a:lnTo>
                    <a:pt x="759" y="1898"/>
                  </a:lnTo>
                  <a:lnTo>
                    <a:pt x="740" y="1901"/>
                  </a:lnTo>
                  <a:lnTo>
                    <a:pt x="720" y="1903"/>
                  </a:lnTo>
                  <a:lnTo>
                    <a:pt x="701" y="1904"/>
                  </a:lnTo>
                  <a:lnTo>
                    <a:pt x="682" y="1904"/>
                  </a:lnTo>
                  <a:lnTo>
                    <a:pt x="662" y="1904"/>
                  </a:lnTo>
                  <a:lnTo>
                    <a:pt x="643" y="1904"/>
                  </a:lnTo>
                  <a:lnTo>
                    <a:pt x="624" y="1903"/>
                  </a:lnTo>
                  <a:lnTo>
                    <a:pt x="604" y="1900"/>
                  </a:lnTo>
                  <a:lnTo>
                    <a:pt x="585" y="1898"/>
                  </a:lnTo>
                  <a:lnTo>
                    <a:pt x="567" y="1894"/>
                  </a:lnTo>
                  <a:lnTo>
                    <a:pt x="548" y="1890"/>
                  </a:lnTo>
                  <a:lnTo>
                    <a:pt x="530" y="1885"/>
                  </a:lnTo>
                  <a:lnTo>
                    <a:pt x="512" y="1879"/>
                  </a:lnTo>
                  <a:lnTo>
                    <a:pt x="494" y="1872"/>
                  </a:lnTo>
                  <a:lnTo>
                    <a:pt x="477" y="1864"/>
                  </a:lnTo>
                  <a:lnTo>
                    <a:pt x="460" y="1856"/>
                  </a:lnTo>
                  <a:lnTo>
                    <a:pt x="443" y="1846"/>
                  </a:lnTo>
                  <a:lnTo>
                    <a:pt x="427" y="1835"/>
                  </a:lnTo>
                  <a:lnTo>
                    <a:pt x="411" y="1824"/>
                  </a:lnTo>
                  <a:lnTo>
                    <a:pt x="397" y="1811"/>
                  </a:lnTo>
                  <a:lnTo>
                    <a:pt x="382" y="1797"/>
                  </a:lnTo>
                  <a:lnTo>
                    <a:pt x="368" y="1781"/>
                  </a:lnTo>
                  <a:lnTo>
                    <a:pt x="355" y="1765"/>
                  </a:lnTo>
                  <a:lnTo>
                    <a:pt x="342" y="1747"/>
                  </a:lnTo>
                  <a:lnTo>
                    <a:pt x="331" y="1730"/>
                  </a:lnTo>
                  <a:lnTo>
                    <a:pt x="322" y="1714"/>
                  </a:lnTo>
                  <a:lnTo>
                    <a:pt x="314" y="1698"/>
                  </a:lnTo>
                  <a:lnTo>
                    <a:pt x="307" y="1682"/>
                  </a:lnTo>
                  <a:lnTo>
                    <a:pt x="302" y="1667"/>
                  </a:lnTo>
                  <a:lnTo>
                    <a:pt x="297" y="1651"/>
                  </a:lnTo>
                  <a:lnTo>
                    <a:pt x="294" y="1636"/>
                  </a:lnTo>
                  <a:lnTo>
                    <a:pt x="291" y="1622"/>
                  </a:lnTo>
                  <a:lnTo>
                    <a:pt x="290" y="1607"/>
                  </a:lnTo>
                  <a:lnTo>
                    <a:pt x="290" y="1593"/>
                  </a:lnTo>
                  <a:lnTo>
                    <a:pt x="290" y="1579"/>
                  </a:lnTo>
                  <a:lnTo>
                    <a:pt x="291" y="1566"/>
                  </a:lnTo>
                  <a:lnTo>
                    <a:pt x="293" y="1553"/>
                  </a:lnTo>
                  <a:lnTo>
                    <a:pt x="296" y="1540"/>
                  </a:lnTo>
                  <a:lnTo>
                    <a:pt x="300" y="1528"/>
                  </a:lnTo>
                  <a:lnTo>
                    <a:pt x="304" y="1516"/>
                  </a:lnTo>
                  <a:lnTo>
                    <a:pt x="309" y="1503"/>
                  </a:lnTo>
                  <a:lnTo>
                    <a:pt x="314" y="1492"/>
                  </a:lnTo>
                  <a:lnTo>
                    <a:pt x="320" y="1481"/>
                  </a:lnTo>
                  <a:lnTo>
                    <a:pt x="326" y="1470"/>
                  </a:lnTo>
                  <a:lnTo>
                    <a:pt x="333" y="1460"/>
                  </a:lnTo>
                  <a:lnTo>
                    <a:pt x="340" y="1450"/>
                  </a:lnTo>
                  <a:lnTo>
                    <a:pt x="347" y="1440"/>
                  </a:lnTo>
                  <a:lnTo>
                    <a:pt x="354" y="1431"/>
                  </a:lnTo>
                  <a:lnTo>
                    <a:pt x="362" y="1422"/>
                  </a:lnTo>
                  <a:lnTo>
                    <a:pt x="370" y="1413"/>
                  </a:lnTo>
                  <a:lnTo>
                    <a:pt x="378" y="1405"/>
                  </a:lnTo>
                  <a:lnTo>
                    <a:pt x="386" y="1398"/>
                  </a:lnTo>
                  <a:lnTo>
                    <a:pt x="401" y="1383"/>
                  </a:lnTo>
                  <a:lnTo>
                    <a:pt x="417" y="1370"/>
                  </a:lnTo>
                  <a:lnTo>
                    <a:pt x="543" y="1270"/>
                  </a:lnTo>
                  <a:lnTo>
                    <a:pt x="382" y="1235"/>
                  </a:lnTo>
                  <a:lnTo>
                    <a:pt x="361" y="1230"/>
                  </a:lnTo>
                  <a:lnTo>
                    <a:pt x="341" y="1225"/>
                  </a:lnTo>
                  <a:lnTo>
                    <a:pt x="323" y="1219"/>
                  </a:lnTo>
                  <a:lnTo>
                    <a:pt x="304" y="1213"/>
                  </a:lnTo>
                  <a:lnTo>
                    <a:pt x="287" y="1206"/>
                  </a:lnTo>
                  <a:lnTo>
                    <a:pt x="270" y="1198"/>
                  </a:lnTo>
                  <a:lnTo>
                    <a:pt x="254" y="1191"/>
                  </a:lnTo>
                  <a:lnTo>
                    <a:pt x="239" y="1182"/>
                  </a:lnTo>
                  <a:lnTo>
                    <a:pt x="224" y="1174"/>
                  </a:lnTo>
                  <a:lnTo>
                    <a:pt x="210" y="1165"/>
                  </a:lnTo>
                  <a:lnTo>
                    <a:pt x="196" y="1156"/>
                  </a:lnTo>
                  <a:lnTo>
                    <a:pt x="183" y="1146"/>
                  </a:lnTo>
                  <a:lnTo>
                    <a:pt x="171" y="1136"/>
                  </a:lnTo>
                  <a:lnTo>
                    <a:pt x="159" y="1126"/>
                  </a:lnTo>
                  <a:lnTo>
                    <a:pt x="148" y="1116"/>
                  </a:lnTo>
                  <a:lnTo>
                    <a:pt x="137" y="1105"/>
                  </a:lnTo>
                  <a:lnTo>
                    <a:pt x="127" y="1094"/>
                  </a:lnTo>
                  <a:lnTo>
                    <a:pt x="118" y="1083"/>
                  </a:lnTo>
                  <a:lnTo>
                    <a:pt x="109" y="1072"/>
                  </a:lnTo>
                  <a:lnTo>
                    <a:pt x="100" y="1061"/>
                  </a:lnTo>
                  <a:lnTo>
                    <a:pt x="92" y="1050"/>
                  </a:lnTo>
                  <a:lnTo>
                    <a:pt x="84" y="1038"/>
                  </a:lnTo>
                  <a:lnTo>
                    <a:pt x="77" y="1027"/>
                  </a:lnTo>
                  <a:lnTo>
                    <a:pt x="70" y="1015"/>
                  </a:lnTo>
                  <a:lnTo>
                    <a:pt x="64" y="1004"/>
                  </a:lnTo>
                  <a:lnTo>
                    <a:pt x="58" y="992"/>
                  </a:lnTo>
                  <a:lnTo>
                    <a:pt x="52" y="981"/>
                  </a:lnTo>
                  <a:lnTo>
                    <a:pt x="47" y="969"/>
                  </a:lnTo>
                  <a:lnTo>
                    <a:pt x="42" y="958"/>
                  </a:lnTo>
                  <a:lnTo>
                    <a:pt x="38" y="947"/>
                  </a:lnTo>
                  <a:lnTo>
                    <a:pt x="34" y="936"/>
                  </a:lnTo>
                  <a:lnTo>
                    <a:pt x="30" y="925"/>
                  </a:lnTo>
                  <a:lnTo>
                    <a:pt x="24" y="904"/>
                  </a:lnTo>
                  <a:lnTo>
                    <a:pt x="18" y="883"/>
                  </a:lnTo>
                  <a:lnTo>
                    <a:pt x="14" y="862"/>
                  </a:lnTo>
                  <a:lnTo>
                    <a:pt x="9" y="840"/>
                  </a:lnTo>
                  <a:lnTo>
                    <a:pt x="6" y="818"/>
                  </a:lnTo>
                  <a:lnTo>
                    <a:pt x="3" y="796"/>
                  </a:lnTo>
                  <a:lnTo>
                    <a:pt x="1" y="774"/>
                  </a:lnTo>
                  <a:lnTo>
                    <a:pt x="0" y="751"/>
                  </a:lnTo>
                  <a:lnTo>
                    <a:pt x="0" y="729"/>
                  </a:lnTo>
                  <a:lnTo>
                    <a:pt x="0" y="706"/>
                  </a:lnTo>
                  <a:lnTo>
                    <a:pt x="1" y="683"/>
                  </a:lnTo>
                  <a:lnTo>
                    <a:pt x="2" y="660"/>
                  </a:lnTo>
                  <a:lnTo>
                    <a:pt x="4" y="637"/>
                  </a:lnTo>
                  <a:lnTo>
                    <a:pt x="7" y="615"/>
                  </a:lnTo>
                  <a:lnTo>
                    <a:pt x="11" y="593"/>
                  </a:lnTo>
                  <a:lnTo>
                    <a:pt x="15" y="570"/>
                  </a:lnTo>
                  <a:lnTo>
                    <a:pt x="20" y="548"/>
                  </a:lnTo>
                  <a:lnTo>
                    <a:pt x="25" y="526"/>
                  </a:lnTo>
                  <a:lnTo>
                    <a:pt x="31" y="505"/>
                  </a:lnTo>
                  <a:lnTo>
                    <a:pt x="38" y="483"/>
                  </a:lnTo>
                  <a:lnTo>
                    <a:pt x="46" y="462"/>
                  </a:lnTo>
                  <a:lnTo>
                    <a:pt x="53" y="442"/>
                  </a:lnTo>
                  <a:lnTo>
                    <a:pt x="62" y="421"/>
                  </a:lnTo>
                  <a:lnTo>
                    <a:pt x="71" y="402"/>
                  </a:lnTo>
                  <a:lnTo>
                    <a:pt x="81" y="383"/>
                  </a:lnTo>
                  <a:lnTo>
                    <a:pt x="91" y="364"/>
                  </a:lnTo>
                  <a:lnTo>
                    <a:pt x="102" y="346"/>
                  </a:lnTo>
                  <a:lnTo>
                    <a:pt x="113" y="329"/>
                  </a:lnTo>
                  <a:lnTo>
                    <a:pt x="125" y="312"/>
                  </a:lnTo>
                  <a:lnTo>
                    <a:pt x="138" y="296"/>
                  </a:lnTo>
                  <a:lnTo>
                    <a:pt x="151" y="281"/>
                  </a:lnTo>
                  <a:lnTo>
                    <a:pt x="165" y="266"/>
                  </a:lnTo>
                  <a:lnTo>
                    <a:pt x="184" y="247"/>
                  </a:lnTo>
                  <a:lnTo>
                    <a:pt x="204" y="229"/>
                  </a:lnTo>
                  <a:lnTo>
                    <a:pt x="226" y="211"/>
                  </a:lnTo>
                  <a:lnTo>
                    <a:pt x="248" y="194"/>
                  </a:lnTo>
                  <a:lnTo>
                    <a:pt x="271" y="177"/>
                  </a:lnTo>
                  <a:lnTo>
                    <a:pt x="294" y="162"/>
                  </a:lnTo>
                  <a:lnTo>
                    <a:pt x="319" y="146"/>
                  </a:lnTo>
                  <a:lnTo>
                    <a:pt x="344" y="132"/>
                  </a:lnTo>
                  <a:lnTo>
                    <a:pt x="370" y="118"/>
                  </a:lnTo>
                  <a:lnTo>
                    <a:pt x="397" y="105"/>
                  </a:lnTo>
                  <a:lnTo>
                    <a:pt x="423" y="92"/>
                  </a:lnTo>
                  <a:lnTo>
                    <a:pt x="451" y="81"/>
                  </a:lnTo>
                  <a:lnTo>
                    <a:pt x="479" y="70"/>
                  </a:lnTo>
                  <a:lnTo>
                    <a:pt x="507" y="59"/>
                  </a:lnTo>
                  <a:lnTo>
                    <a:pt x="536" y="50"/>
                  </a:lnTo>
                  <a:lnTo>
                    <a:pt x="565" y="41"/>
                  </a:lnTo>
                  <a:lnTo>
                    <a:pt x="594" y="33"/>
                  </a:lnTo>
                  <a:lnTo>
                    <a:pt x="624" y="26"/>
                  </a:lnTo>
                  <a:lnTo>
                    <a:pt x="653" y="20"/>
                  </a:lnTo>
                  <a:lnTo>
                    <a:pt x="683" y="15"/>
                  </a:lnTo>
                  <a:lnTo>
                    <a:pt x="713" y="10"/>
                  </a:lnTo>
                  <a:lnTo>
                    <a:pt x="743" y="6"/>
                  </a:lnTo>
                  <a:lnTo>
                    <a:pt x="772" y="3"/>
                  </a:lnTo>
                  <a:lnTo>
                    <a:pt x="802" y="1"/>
                  </a:lnTo>
                  <a:lnTo>
                    <a:pt x="832" y="0"/>
                  </a:lnTo>
                  <a:lnTo>
                    <a:pt x="861" y="0"/>
                  </a:lnTo>
                  <a:lnTo>
                    <a:pt x="890" y="1"/>
                  </a:lnTo>
                  <a:lnTo>
                    <a:pt x="919" y="3"/>
                  </a:lnTo>
                  <a:lnTo>
                    <a:pt x="947" y="5"/>
                  </a:lnTo>
                  <a:lnTo>
                    <a:pt x="975" y="9"/>
                  </a:lnTo>
                  <a:lnTo>
                    <a:pt x="1002" y="14"/>
                  </a:lnTo>
                  <a:lnTo>
                    <a:pt x="1030" y="20"/>
                  </a:lnTo>
                  <a:close/>
                </a:path>
              </a:pathLst>
            </a:custGeom>
            <a:solidFill>
              <a:srgbClr val="FFFFFF"/>
            </a:solidFill>
            <a:ln w="9525">
              <a:noFill/>
              <a:round/>
              <a:headEnd/>
              <a:tailEnd/>
            </a:ln>
          </p:spPr>
          <p:txBody>
            <a:bodyPr/>
            <a:lstStyle/>
            <a:p>
              <a:pPr>
                <a:defRPr/>
              </a:pPr>
              <a:endParaRPr lang="zh-CN" altLang="en-US">
                <a:latin typeface="Arial" charset="0"/>
                <a:ea typeface="宋体" charset="-122"/>
              </a:endParaRPr>
            </a:p>
          </p:txBody>
        </p:sp>
        <p:sp>
          <p:nvSpPr>
            <p:cNvPr id="20" name="Freeform 18"/>
            <p:cNvSpPr>
              <a:spLocks/>
            </p:cNvSpPr>
            <p:nvPr userDrawn="1"/>
          </p:nvSpPr>
          <p:spPr bwMode="auto">
            <a:xfrm>
              <a:off x="-376" y="-130"/>
              <a:ext cx="3940" cy="2006"/>
            </a:xfrm>
            <a:custGeom>
              <a:avLst/>
              <a:gdLst>
                <a:gd name="T0" fmla="*/ 445 w 3944"/>
                <a:gd name="T1" fmla="*/ 287 h 2005"/>
                <a:gd name="T2" fmla="*/ 587 w 3944"/>
                <a:gd name="T3" fmla="*/ 41 h 2005"/>
                <a:gd name="T4" fmla="*/ 875 w 3944"/>
                <a:gd name="T5" fmla="*/ 10 h 2005"/>
                <a:gd name="T6" fmla="*/ 1239 w 3944"/>
                <a:gd name="T7" fmla="*/ 118 h 2005"/>
                <a:gd name="T8" fmla="*/ 941 w 3944"/>
                <a:gd name="T9" fmla="*/ 145 h 2005"/>
                <a:gd name="T10" fmla="*/ 718 w 3944"/>
                <a:gd name="T11" fmla="*/ 357 h 2005"/>
                <a:gd name="T12" fmla="*/ 638 w 3944"/>
                <a:gd name="T13" fmla="*/ 661 h 2005"/>
                <a:gd name="T14" fmla="*/ 661 w 3944"/>
                <a:gd name="T15" fmla="*/ 929 h 2005"/>
                <a:gd name="T16" fmla="*/ 818 w 3944"/>
                <a:gd name="T17" fmla="*/ 1107 h 2005"/>
                <a:gd name="T18" fmla="*/ 1036 w 3944"/>
                <a:gd name="T19" fmla="*/ 1109 h 2005"/>
                <a:gd name="T20" fmla="*/ 1402 w 3944"/>
                <a:gd name="T21" fmla="*/ 1032 h 2005"/>
                <a:gd name="T22" fmla="*/ 1585 w 3944"/>
                <a:gd name="T23" fmla="*/ 949 h 2005"/>
                <a:gd name="T24" fmla="*/ 1513 w 3944"/>
                <a:gd name="T25" fmla="*/ 1002 h 2005"/>
                <a:gd name="T26" fmla="*/ 1347 w 3944"/>
                <a:gd name="T27" fmla="*/ 1175 h 2005"/>
                <a:gd name="T28" fmla="*/ 1375 w 3944"/>
                <a:gd name="T29" fmla="*/ 1368 h 2005"/>
                <a:gd name="T30" fmla="*/ 1566 w 3944"/>
                <a:gd name="T31" fmla="*/ 1436 h 2005"/>
                <a:gd name="T32" fmla="*/ 1716 w 3944"/>
                <a:gd name="T33" fmla="*/ 1485 h 2005"/>
                <a:gd name="T34" fmla="*/ 1799 w 3944"/>
                <a:gd name="T35" fmla="*/ 1539 h 2005"/>
                <a:gd name="T36" fmla="*/ 1935 w 3944"/>
                <a:gd name="T37" fmla="*/ 1507 h 2005"/>
                <a:gd name="T38" fmla="*/ 2070 w 3944"/>
                <a:gd name="T39" fmla="*/ 1573 h 2005"/>
                <a:gd name="T40" fmla="*/ 2289 w 3944"/>
                <a:gd name="T41" fmla="*/ 1518 h 2005"/>
                <a:gd name="T42" fmla="*/ 2427 w 3944"/>
                <a:gd name="T43" fmla="*/ 1463 h 2005"/>
                <a:gd name="T44" fmla="*/ 2603 w 3944"/>
                <a:gd name="T45" fmla="*/ 1501 h 2005"/>
                <a:gd name="T46" fmla="*/ 2727 w 3944"/>
                <a:gd name="T47" fmla="*/ 1363 h 2005"/>
                <a:gd name="T48" fmla="*/ 2734 w 3944"/>
                <a:gd name="T49" fmla="*/ 1176 h 2005"/>
                <a:gd name="T50" fmla="*/ 2797 w 3944"/>
                <a:gd name="T51" fmla="*/ 1032 h 2005"/>
                <a:gd name="T52" fmla="*/ 3023 w 3944"/>
                <a:gd name="T53" fmla="*/ 910 h 2005"/>
                <a:gd name="T54" fmla="*/ 3211 w 3944"/>
                <a:gd name="T55" fmla="*/ 1012 h 2005"/>
                <a:gd name="T56" fmla="*/ 3251 w 3944"/>
                <a:gd name="T57" fmla="*/ 1215 h 2005"/>
                <a:gd name="T58" fmla="*/ 3390 w 3944"/>
                <a:gd name="T59" fmla="*/ 1331 h 2005"/>
                <a:gd name="T60" fmla="*/ 3607 w 3944"/>
                <a:gd name="T61" fmla="*/ 1297 h 2005"/>
                <a:gd name="T62" fmla="*/ 3725 w 3944"/>
                <a:gd name="T63" fmla="*/ 1128 h 2005"/>
                <a:gd name="T64" fmla="*/ 3709 w 3944"/>
                <a:gd name="T65" fmla="*/ 906 h 2005"/>
                <a:gd name="T66" fmla="*/ 3614 w 3944"/>
                <a:gd name="T67" fmla="*/ 723 h 2005"/>
                <a:gd name="T68" fmla="*/ 3781 w 3944"/>
                <a:gd name="T69" fmla="*/ 895 h 2005"/>
                <a:gd name="T70" fmla="*/ 3897 w 3944"/>
                <a:gd name="T71" fmla="*/ 1157 h 2005"/>
                <a:gd name="T72" fmla="*/ 3878 w 3944"/>
                <a:gd name="T73" fmla="*/ 1353 h 2005"/>
                <a:gd name="T74" fmla="*/ 3743 w 3944"/>
                <a:gd name="T75" fmla="*/ 1503 h 2005"/>
                <a:gd name="T76" fmla="*/ 3536 w 3944"/>
                <a:gd name="T77" fmla="*/ 1602 h 2005"/>
                <a:gd name="T78" fmla="*/ 3279 w 3944"/>
                <a:gd name="T79" fmla="*/ 1628 h 2005"/>
                <a:gd name="T80" fmla="*/ 3041 w 3944"/>
                <a:gd name="T81" fmla="*/ 1560 h 2005"/>
                <a:gd name="T82" fmla="*/ 2852 w 3944"/>
                <a:gd name="T83" fmla="*/ 1669 h 2005"/>
                <a:gd name="T84" fmla="*/ 2733 w 3944"/>
                <a:gd name="T85" fmla="*/ 1722 h 2005"/>
                <a:gd name="T86" fmla="*/ 2545 w 3944"/>
                <a:gd name="T87" fmla="*/ 1633 h 2005"/>
                <a:gd name="T88" fmla="*/ 2376 w 3944"/>
                <a:gd name="T89" fmla="*/ 1914 h 2005"/>
                <a:gd name="T90" fmla="*/ 2150 w 3944"/>
                <a:gd name="T91" fmla="*/ 2001 h 2005"/>
                <a:gd name="T92" fmla="*/ 1806 w 3944"/>
                <a:gd name="T93" fmla="*/ 1996 h 2005"/>
                <a:gd name="T94" fmla="*/ 1480 w 3944"/>
                <a:gd name="T95" fmla="*/ 1872 h 2005"/>
                <a:gd name="T96" fmla="*/ 1256 w 3944"/>
                <a:gd name="T97" fmla="*/ 1660 h 2005"/>
                <a:gd name="T98" fmla="*/ 1110 w 3944"/>
                <a:gd name="T99" fmla="*/ 1661 h 2005"/>
                <a:gd name="T100" fmla="*/ 996 w 3944"/>
                <a:gd name="T101" fmla="*/ 1619 h 2005"/>
                <a:gd name="T102" fmla="*/ 957 w 3944"/>
                <a:gd name="T103" fmla="*/ 1535 h 2005"/>
                <a:gd name="T104" fmla="*/ 688 w 3944"/>
                <a:gd name="T105" fmla="*/ 1445 h 2005"/>
                <a:gd name="T106" fmla="*/ 432 w 3944"/>
                <a:gd name="T107" fmla="*/ 1408 h 2005"/>
                <a:gd name="T108" fmla="*/ 257 w 3944"/>
                <a:gd name="T109" fmla="*/ 1211 h 2005"/>
                <a:gd name="T110" fmla="*/ 275 w 3944"/>
                <a:gd name="T111" fmla="*/ 1025 h 2005"/>
                <a:gd name="T112" fmla="*/ 318 w 3944"/>
                <a:gd name="T113" fmla="*/ 768 h 2005"/>
                <a:gd name="T114" fmla="*/ 122 w 3944"/>
                <a:gd name="T115" fmla="*/ 670 h 2005"/>
                <a:gd name="T116" fmla="*/ 14 w 3944"/>
                <a:gd name="T117" fmla="*/ 531 h 2005"/>
                <a:gd name="T118" fmla="*/ 112 w 3944"/>
                <a:gd name="T119" fmla="*/ 603 h 2005"/>
                <a:gd name="T120" fmla="*/ 276 w 3944"/>
                <a:gd name="T121" fmla="*/ 625 h 20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44" h="2005">
                  <a:moveTo>
                    <a:pt x="359" y="563"/>
                  </a:moveTo>
                  <a:lnTo>
                    <a:pt x="374" y="544"/>
                  </a:lnTo>
                  <a:lnTo>
                    <a:pt x="386" y="526"/>
                  </a:lnTo>
                  <a:lnTo>
                    <a:pt x="397" y="507"/>
                  </a:lnTo>
                  <a:lnTo>
                    <a:pt x="406" y="488"/>
                  </a:lnTo>
                  <a:lnTo>
                    <a:pt x="414" y="468"/>
                  </a:lnTo>
                  <a:lnTo>
                    <a:pt x="421" y="448"/>
                  </a:lnTo>
                  <a:lnTo>
                    <a:pt x="426" y="428"/>
                  </a:lnTo>
                  <a:lnTo>
                    <a:pt x="430" y="408"/>
                  </a:lnTo>
                  <a:lnTo>
                    <a:pt x="434" y="388"/>
                  </a:lnTo>
                  <a:lnTo>
                    <a:pt x="437" y="367"/>
                  </a:lnTo>
                  <a:lnTo>
                    <a:pt x="439" y="347"/>
                  </a:lnTo>
                  <a:lnTo>
                    <a:pt x="441" y="327"/>
                  </a:lnTo>
                  <a:lnTo>
                    <a:pt x="445" y="287"/>
                  </a:lnTo>
                  <a:lnTo>
                    <a:pt x="450" y="248"/>
                  </a:lnTo>
                  <a:lnTo>
                    <a:pt x="453" y="229"/>
                  </a:lnTo>
                  <a:lnTo>
                    <a:pt x="457" y="210"/>
                  </a:lnTo>
                  <a:lnTo>
                    <a:pt x="462" y="192"/>
                  </a:lnTo>
                  <a:lnTo>
                    <a:pt x="467" y="174"/>
                  </a:lnTo>
                  <a:lnTo>
                    <a:pt x="474" y="157"/>
                  </a:lnTo>
                  <a:lnTo>
                    <a:pt x="483" y="140"/>
                  </a:lnTo>
                  <a:lnTo>
                    <a:pt x="493" y="123"/>
                  </a:lnTo>
                  <a:lnTo>
                    <a:pt x="504" y="108"/>
                  </a:lnTo>
                  <a:lnTo>
                    <a:pt x="518" y="93"/>
                  </a:lnTo>
                  <a:lnTo>
                    <a:pt x="533" y="79"/>
                  </a:lnTo>
                  <a:lnTo>
                    <a:pt x="551" y="65"/>
                  </a:lnTo>
                  <a:lnTo>
                    <a:pt x="571" y="53"/>
                  </a:lnTo>
                  <a:lnTo>
                    <a:pt x="594" y="41"/>
                  </a:lnTo>
                  <a:lnTo>
                    <a:pt x="619" y="30"/>
                  </a:lnTo>
                  <a:lnTo>
                    <a:pt x="647" y="20"/>
                  </a:lnTo>
                  <a:lnTo>
                    <a:pt x="678" y="11"/>
                  </a:lnTo>
                  <a:lnTo>
                    <a:pt x="696" y="7"/>
                  </a:lnTo>
                  <a:lnTo>
                    <a:pt x="714" y="4"/>
                  </a:lnTo>
                  <a:lnTo>
                    <a:pt x="732" y="2"/>
                  </a:lnTo>
                  <a:lnTo>
                    <a:pt x="750" y="1"/>
                  </a:lnTo>
                  <a:lnTo>
                    <a:pt x="769" y="0"/>
                  </a:lnTo>
                  <a:lnTo>
                    <a:pt x="787" y="0"/>
                  </a:lnTo>
                  <a:lnTo>
                    <a:pt x="806" y="1"/>
                  </a:lnTo>
                  <a:lnTo>
                    <a:pt x="825" y="2"/>
                  </a:lnTo>
                  <a:lnTo>
                    <a:pt x="844" y="5"/>
                  </a:lnTo>
                  <a:lnTo>
                    <a:pt x="863" y="7"/>
                  </a:lnTo>
                  <a:lnTo>
                    <a:pt x="882" y="10"/>
                  </a:lnTo>
                  <a:lnTo>
                    <a:pt x="902" y="14"/>
                  </a:lnTo>
                  <a:lnTo>
                    <a:pt x="920" y="18"/>
                  </a:lnTo>
                  <a:lnTo>
                    <a:pt x="940" y="23"/>
                  </a:lnTo>
                  <a:lnTo>
                    <a:pt x="959" y="28"/>
                  </a:lnTo>
                  <a:lnTo>
                    <a:pt x="978" y="33"/>
                  </a:lnTo>
                  <a:lnTo>
                    <a:pt x="1016" y="44"/>
                  </a:lnTo>
                  <a:lnTo>
                    <a:pt x="1053" y="56"/>
                  </a:lnTo>
                  <a:lnTo>
                    <a:pt x="1090" y="68"/>
                  </a:lnTo>
                  <a:lnTo>
                    <a:pt x="1127" y="80"/>
                  </a:lnTo>
                  <a:lnTo>
                    <a:pt x="1162" y="92"/>
                  </a:lnTo>
                  <a:lnTo>
                    <a:pt x="1196" y="104"/>
                  </a:lnTo>
                  <a:lnTo>
                    <a:pt x="1213" y="109"/>
                  </a:lnTo>
                  <a:lnTo>
                    <a:pt x="1230" y="114"/>
                  </a:lnTo>
                  <a:lnTo>
                    <a:pt x="1246" y="118"/>
                  </a:lnTo>
                  <a:lnTo>
                    <a:pt x="1262" y="123"/>
                  </a:lnTo>
                  <a:lnTo>
                    <a:pt x="1235" y="117"/>
                  </a:lnTo>
                  <a:lnTo>
                    <a:pt x="1209" y="112"/>
                  </a:lnTo>
                  <a:lnTo>
                    <a:pt x="1182" y="109"/>
                  </a:lnTo>
                  <a:lnTo>
                    <a:pt x="1157" y="106"/>
                  </a:lnTo>
                  <a:lnTo>
                    <a:pt x="1132" y="106"/>
                  </a:lnTo>
                  <a:lnTo>
                    <a:pt x="1107" y="106"/>
                  </a:lnTo>
                  <a:lnTo>
                    <a:pt x="1083" y="109"/>
                  </a:lnTo>
                  <a:lnTo>
                    <a:pt x="1059" y="112"/>
                  </a:lnTo>
                  <a:lnTo>
                    <a:pt x="1036" y="116"/>
                  </a:lnTo>
                  <a:lnTo>
                    <a:pt x="1013" y="122"/>
                  </a:lnTo>
                  <a:lnTo>
                    <a:pt x="991" y="128"/>
                  </a:lnTo>
                  <a:lnTo>
                    <a:pt x="969" y="136"/>
                  </a:lnTo>
                  <a:lnTo>
                    <a:pt x="948" y="145"/>
                  </a:lnTo>
                  <a:lnTo>
                    <a:pt x="928" y="155"/>
                  </a:lnTo>
                  <a:lnTo>
                    <a:pt x="908" y="166"/>
                  </a:lnTo>
                  <a:lnTo>
                    <a:pt x="889" y="177"/>
                  </a:lnTo>
                  <a:lnTo>
                    <a:pt x="870" y="190"/>
                  </a:lnTo>
                  <a:lnTo>
                    <a:pt x="852" y="203"/>
                  </a:lnTo>
                  <a:lnTo>
                    <a:pt x="835" y="218"/>
                  </a:lnTo>
                  <a:lnTo>
                    <a:pt x="819" y="232"/>
                  </a:lnTo>
                  <a:lnTo>
                    <a:pt x="803" y="248"/>
                  </a:lnTo>
                  <a:lnTo>
                    <a:pt x="787" y="265"/>
                  </a:lnTo>
                  <a:lnTo>
                    <a:pt x="774" y="282"/>
                  </a:lnTo>
                  <a:lnTo>
                    <a:pt x="760" y="300"/>
                  </a:lnTo>
                  <a:lnTo>
                    <a:pt x="747" y="318"/>
                  </a:lnTo>
                  <a:lnTo>
                    <a:pt x="736" y="337"/>
                  </a:lnTo>
                  <a:lnTo>
                    <a:pt x="725" y="357"/>
                  </a:lnTo>
                  <a:lnTo>
                    <a:pt x="714" y="377"/>
                  </a:lnTo>
                  <a:lnTo>
                    <a:pt x="705" y="397"/>
                  </a:lnTo>
                  <a:lnTo>
                    <a:pt x="697" y="418"/>
                  </a:lnTo>
                  <a:lnTo>
                    <a:pt x="690" y="440"/>
                  </a:lnTo>
                  <a:lnTo>
                    <a:pt x="683" y="461"/>
                  </a:lnTo>
                  <a:lnTo>
                    <a:pt x="675" y="494"/>
                  </a:lnTo>
                  <a:lnTo>
                    <a:pt x="666" y="529"/>
                  </a:lnTo>
                  <a:lnTo>
                    <a:pt x="663" y="547"/>
                  </a:lnTo>
                  <a:lnTo>
                    <a:pt x="659" y="566"/>
                  </a:lnTo>
                  <a:lnTo>
                    <a:pt x="655" y="584"/>
                  </a:lnTo>
                  <a:lnTo>
                    <a:pt x="653" y="603"/>
                  </a:lnTo>
                  <a:lnTo>
                    <a:pt x="650" y="622"/>
                  </a:lnTo>
                  <a:lnTo>
                    <a:pt x="647" y="641"/>
                  </a:lnTo>
                  <a:lnTo>
                    <a:pt x="645" y="661"/>
                  </a:lnTo>
                  <a:lnTo>
                    <a:pt x="643" y="680"/>
                  </a:lnTo>
                  <a:lnTo>
                    <a:pt x="642" y="700"/>
                  </a:lnTo>
                  <a:lnTo>
                    <a:pt x="641" y="720"/>
                  </a:lnTo>
                  <a:lnTo>
                    <a:pt x="640" y="740"/>
                  </a:lnTo>
                  <a:lnTo>
                    <a:pt x="640" y="759"/>
                  </a:lnTo>
                  <a:lnTo>
                    <a:pt x="641" y="779"/>
                  </a:lnTo>
                  <a:lnTo>
                    <a:pt x="642" y="799"/>
                  </a:lnTo>
                  <a:lnTo>
                    <a:pt x="643" y="818"/>
                  </a:lnTo>
                  <a:lnTo>
                    <a:pt x="646" y="837"/>
                  </a:lnTo>
                  <a:lnTo>
                    <a:pt x="649" y="856"/>
                  </a:lnTo>
                  <a:lnTo>
                    <a:pt x="653" y="875"/>
                  </a:lnTo>
                  <a:lnTo>
                    <a:pt x="657" y="893"/>
                  </a:lnTo>
                  <a:lnTo>
                    <a:pt x="662" y="911"/>
                  </a:lnTo>
                  <a:lnTo>
                    <a:pt x="668" y="929"/>
                  </a:lnTo>
                  <a:lnTo>
                    <a:pt x="675" y="946"/>
                  </a:lnTo>
                  <a:lnTo>
                    <a:pt x="682" y="963"/>
                  </a:lnTo>
                  <a:lnTo>
                    <a:pt x="691" y="979"/>
                  </a:lnTo>
                  <a:lnTo>
                    <a:pt x="700" y="995"/>
                  </a:lnTo>
                  <a:lnTo>
                    <a:pt x="711" y="1010"/>
                  </a:lnTo>
                  <a:lnTo>
                    <a:pt x="722" y="1025"/>
                  </a:lnTo>
                  <a:lnTo>
                    <a:pt x="734" y="1039"/>
                  </a:lnTo>
                  <a:lnTo>
                    <a:pt x="746" y="1051"/>
                  </a:lnTo>
                  <a:lnTo>
                    <a:pt x="758" y="1062"/>
                  </a:lnTo>
                  <a:lnTo>
                    <a:pt x="771" y="1071"/>
                  </a:lnTo>
                  <a:lnTo>
                    <a:pt x="784" y="1080"/>
                  </a:lnTo>
                  <a:lnTo>
                    <a:pt x="797" y="1088"/>
                  </a:lnTo>
                  <a:lnTo>
                    <a:pt x="811" y="1094"/>
                  </a:lnTo>
                  <a:lnTo>
                    <a:pt x="825" y="1100"/>
                  </a:lnTo>
                  <a:lnTo>
                    <a:pt x="839" y="1104"/>
                  </a:lnTo>
                  <a:lnTo>
                    <a:pt x="854" y="1108"/>
                  </a:lnTo>
                  <a:lnTo>
                    <a:pt x="869" y="1111"/>
                  </a:lnTo>
                  <a:lnTo>
                    <a:pt x="884" y="1113"/>
                  </a:lnTo>
                  <a:lnTo>
                    <a:pt x="900" y="1114"/>
                  </a:lnTo>
                  <a:lnTo>
                    <a:pt x="915" y="1115"/>
                  </a:lnTo>
                  <a:lnTo>
                    <a:pt x="931" y="1115"/>
                  </a:lnTo>
                  <a:lnTo>
                    <a:pt x="947" y="1115"/>
                  </a:lnTo>
                  <a:lnTo>
                    <a:pt x="963" y="1114"/>
                  </a:lnTo>
                  <a:lnTo>
                    <a:pt x="979" y="1112"/>
                  </a:lnTo>
                  <a:lnTo>
                    <a:pt x="995" y="1110"/>
                  </a:lnTo>
                  <a:lnTo>
                    <a:pt x="1011" y="1108"/>
                  </a:lnTo>
                  <a:lnTo>
                    <a:pt x="1027" y="1105"/>
                  </a:lnTo>
                  <a:lnTo>
                    <a:pt x="1043" y="1102"/>
                  </a:lnTo>
                  <a:lnTo>
                    <a:pt x="1060" y="1099"/>
                  </a:lnTo>
                  <a:lnTo>
                    <a:pt x="1076" y="1096"/>
                  </a:lnTo>
                  <a:lnTo>
                    <a:pt x="1092" y="1092"/>
                  </a:lnTo>
                  <a:lnTo>
                    <a:pt x="1123" y="1084"/>
                  </a:lnTo>
                  <a:lnTo>
                    <a:pt x="1154" y="1076"/>
                  </a:lnTo>
                  <a:lnTo>
                    <a:pt x="1184" y="1068"/>
                  </a:lnTo>
                  <a:lnTo>
                    <a:pt x="1213" y="1061"/>
                  </a:lnTo>
                  <a:lnTo>
                    <a:pt x="1243" y="1054"/>
                  </a:lnTo>
                  <a:lnTo>
                    <a:pt x="1273" y="1048"/>
                  </a:lnTo>
                  <a:lnTo>
                    <a:pt x="1303" y="1044"/>
                  </a:lnTo>
                  <a:lnTo>
                    <a:pt x="1334" y="1038"/>
                  </a:lnTo>
                  <a:lnTo>
                    <a:pt x="1364" y="1033"/>
                  </a:lnTo>
                  <a:lnTo>
                    <a:pt x="1394" y="1028"/>
                  </a:lnTo>
                  <a:lnTo>
                    <a:pt x="1409" y="1025"/>
                  </a:lnTo>
                  <a:lnTo>
                    <a:pt x="1424" y="1022"/>
                  </a:lnTo>
                  <a:lnTo>
                    <a:pt x="1439" y="1019"/>
                  </a:lnTo>
                  <a:lnTo>
                    <a:pt x="1453" y="1015"/>
                  </a:lnTo>
                  <a:lnTo>
                    <a:pt x="1468" y="1012"/>
                  </a:lnTo>
                  <a:lnTo>
                    <a:pt x="1482" y="1008"/>
                  </a:lnTo>
                  <a:lnTo>
                    <a:pt x="1496" y="1003"/>
                  </a:lnTo>
                  <a:lnTo>
                    <a:pt x="1510" y="998"/>
                  </a:lnTo>
                  <a:lnTo>
                    <a:pt x="1523" y="993"/>
                  </a:lnTo>
                  <a:lnTo>
                    <a:pt x="1537" y="987"/>
                  </a:lnTo>
                  <a:lnTo>
                    <a:pt x="1550" y="981"/>
                  </a:lnTo>
                  <a:lnTo>
                    <a:pt x="1563" y="974"/>
                  </a:lnTo>
                  <a:lnTo>
                    <a:pt x="1575" y="966"/>
                  </a:lnTo>
                  <a:lnTo>
                    <a:pt x="1588" y="958"/>
                  </a:lnTo>
                  <a:lnTo>
                    <a:pt x="1599" y="949"/>
                  </a:lnTo>
                  <a:lnTo>
                    <a:pt x="1611" y="940"/>
                  </a:lnTo>
                  <a:lnTo>
                    <a:pt x="1622" y="930"/>
                  </a:lnTo>
                  <a:lnTo>
                    <a:pt x="1633" y="919"/>
                  </a:lnTo>
                  <a:lnTo>
                    <a:pt x="1643" y="907"/>
                  </a:lnTo>
                  <a:lnTo>
                    <a:pt x="1653" y="895"/>
                  </a:lnTo>
                  <a:lnTo>
                    <a:pt x="1645" y="905"/>
                  </a:lnTo>
                  <a:lnTo>
                    <a:pt x="1637" y="914"/>
                  </a:lnTo>
                  <a:lnTo>
                    <a:pt x="1628" y="923"/>
                  </a:lnTo>
                  <a:lnTo>
                    <a:pt x="1618" y="932"/>
                  </a:lnTo>
                  <a:lnTo>
                    <a:pt x="1608" y="941"/>
                  </a:lnTo>
                  <a:lnTo>
                    <a:pt x="1598" y="950"/>
                  </a:lnTo>
                  <a:lnTo>
                    <a:pt x="1586" y="959"/>
                  </a:lnTo>
                  <a:lnTo>
                    <a:pt x="1575" y="968"/>
                  </a:lnTo>
                  <a:lnTo>
                    <a:pt x="1527" y="1002"/>
                  </a:lnTo>
                  <a:lnTo>
                    <a:pt x="1478" y="1037"/>
                  </a:lnTo>
                  <a:lnTo>
                    <a:pt x="1466" y="1046"/>
                  </a:lnTo>
                  <a:lnTo>
                    <a:pt x="1454" y="1055"/>
                  </a:lnTo>
                  <a:lnTo>
                    <a:pt x="1443" y="1064"/>
                  </a:lnTo>
                  <a:lnTo>
                    <a:pt x="1431" y="1074"/>
                  </a:lnTo>
                  <a:lnTo>
                    <a:pt x="1421" y="1083"/>
                  </a:lnTo>
                  <a:lnTo>
                    <a:pt x="1410" y="1093"/>
                  </a:lnTo>
                  <a:lnTo>
                    <a:pt x="1400" y="1103"/>
                  </a:lnTo>
                  <a:lnTo>
                    <a:pt x="1391" y="1113"/>
                  </a:lnTo>
                  <a:lnTo>
                    <a:pt x="1382" y="1123"/>
                  </a:lnTo>
                  <a:lnTo>
                    <a:pt x="1374" y="1134"/>
                  </a:lnTo>
                  <a:lnTo>
                    <a:pt x="1366" y="1145"/>
                  </a:lnTo>
                  <a:lnTo>
                    <a:pt x="1360" y="1156"/>
                  </a:lnTo>
                  <a:lnTo>
                    <a:pt x="1354" y="1168"/>
                  </a:lnTo>
                  <a:lnTo>
                    <a:pt x="1349" y="1180"/>
                  </a:lnTo>
                  <a:lnTo>
                    <a:pt x="1345" y="1192"/>
                  </a:lnTo>
                  <a:lnTo>
                    <a:pt x="1342" y="1205"/>
                  </a:lnTo>
                  <a:lnTo>
                    <a:pt x="1339" y="1223"/>
                  </a:lnTo>
                  <a:lnTo>
                    <a:pt x="1338" y="1240"/>
                  </a:lnTo>
                  <a:lnTo>
                    <a:pt x="1338" y="1257"/>
                  </a:lnTo>
                  <a:lnTo>
                    <a:pt x="1339" y="1273"/>
                  </a:lnTo>
                  <a:lnTo>
                    <a:pt x="1342" y="1288"/>
                  </a:lnTo>
                  <a:lnTo>
                    <a:pt x="1346" y="1302"/>
                  </a:lnTo>
                  <a:lnTo>
                    <a:pt x="1351" y="1315"/>
                  </a:lnTo>
                  <a:lnTo>
                    <a:pt x="1357" y="1328"/>
                  </a:lnTo>
                  <a:lnTo>
                    <a:pt x="1365" y="1340"/>
                  </a:lnTo>
                  <a:lnTo>
                    <a:pt x="1373" y="1351"/>
                  </a:lnTo>
                  <a:lnTo>
                    <a:pt x="1382" y="1361"/>
                  </a:lnTo>
                  <a:lnTo>
                    <a:pt x="1393" y="1370"/>
                  </a:lnTo>
                  <a:lnTo>
                    <a:pt x="1404" y="1379"/>
                  </a:lnTo>
                  <a:lnTo>
                    <a:pt x="1415" y="1388"/>
                  </a:lnTo>
                  <a:lnTo>
                    <a:pt x="1428" y="1395"/>
                  </a:lnTo>
                  <a:lnTo>
                    <a:pt x="1441" y="1401"/>
                  </a:lnTo>
                  <a:lnTo>
                    <a:pt x="1455" y="1407"/>
                  </a:lnTo>
                  <a:lnTo>
                    <a:pt x="1469" y="1413"/>
                  </a:lnTo>
                  <a:lnTo>
                    <a:pt x="1484" y="1417"/>
                  </a:lnTo>
                  <a:lnTo>
                    <a:pt x="1499" y="1421"/>
                  </a:lnTo>
                  <a:lnTo>
                    <a:pt x="1515" y="1424"/>
                  </a:lnTo>
                  <a:lnTo>
                    <a:pt x="1531" y="1426"/>
                  </a:lnTo>
                  <a:lnTo>
                    <a:pt x="1547" y="1428"/>
                  </a:lnTo>
                  <a:lnTo>
                    <a:pt x="1564" y="1429"/>
                  </a:lnTo>
                  <a:lnTo>
                    <a:pt x="1580" y="1429"/>
                  </a:lnTo>
                  <a:lnTo>
                    <a:pt x="1597" y="1429"/>
                  </a:lnTo>
                  <a:lnTo>
                    <a:pt x="1614" y="1428"/>
                  </a:lnTo>
                  <a:lnTo>
                    <a:pt x="1630" y="1427"/>
                  </a:lnTo>
                  <a:lnTo>
                    <a:pt x="1647" y="1424"/>
                  </a:lnTo>
                  <a:lnTo>
                    <a:pt x="1663" y="1421"/>
                  </a:lnTo>
                  <a:lnTo>
                    <a:pt x="1680" y="1418"/>
                  </a:lnTo>
                  <a:lnTo>
                    <a:pt x="1696" y="1414"/>
                  </a:lnTo>
                  <a:lnTo>
                    <a:pt x="1699" y="1423"/>
                  </a:lnTo>
                  <a:lnTo>
                    <a:pt x="1704" y="1432"/>
                  </a:lnTo>
                  <a:lnTo>
                    <a:pt x="1708" y="1442"/>
                  </a:lnTo>
                  <a:lnTo>
                    <a:pt x="1713" y="1451"/>
                  </a:lnTo>
                  <a:lnTo>
                    <a:pt x="1718" y="1460"/>
                  </a:lnTo>
                  <a:lnTo>
                    <a:pt x="1724" y="1469"/>
                  </a:lnTo>
                  <a:lnTo>
                    <a:pt x="1730" y="1478"/>
                  </a:lnTo>
                  <a:lnTo>
                    <a:pt x="1736" y="1486"/>
                  </a:lnTo>
                  <a:lnTo>
                    <a:pt x="1743" y="1494"/>
                  </a:lnTo>
                  <a:lnTo>
                    <a:pt x="1751" y="1501"/>
                  </a:lnTo>
                  <a:lnTo>
                    <a:pt x="1759" y="1508"/>
                  </a:lnTo>
                  <a:lnTo>
                    <a:pt x="1768" y="1514"/>
                  </a:lnTo>
                  <a:lnTo>
                    <a:pt x="1772" y="1517"/>
                  </a:lnTo>
                  <a:lnTo>
                    <a:pt x="1777" y="1519"/>
                  </a:lnTo>
                  <a:lnTo>
                    <a:pt x="1782" y="1522"/>
                  </a:lnTo>
                  <a:lnTo>
                    <a:pt x="1786" y="1524"/>
                  </a:lnTo>
                  <a:lnTo>
                    <a:pt x="1792" y="1526"/>
                  </a:lnTo>
                  <a:lnTo>
                    <a:pt x="1797" y="1528"/>
                  </a:lnTo>
                  <a:lnTo>
                    <a:pt x="1802" y="1530"/>
                  </a:lnTo>
                  <a:lnTo>
                    <a:pt x="1808" y="1531"/>
                  </a:lnTo>
                  <a:lnTo>
                    <a:pt x="1813" y="1532"/>
                  </a:lnTo>
                  <a:lnTo>
                    <a:pt x="1821" y="1532"/>
                  </a:lnTo>
                  <a:lnTo>
                    <a:pt x="1830" y="1531"/>
                  </a:lnTo>
                  <a:lnTo>
                    <a:pt x="1842" y="1530"/>
                  </a:lnTo>
                  <a:lnTo>
                    <a:pt x="1854" y="1528"/>
                  </a:lnTo>
                  <a:lnTo>
                    <a:pt x="1866" y="1526"/>
                  </a:lnTo>
                  <a:lnTo>
                    <a:pt x="1880" y="1522"/>
                  </a:lnTo>
                  <a:lnTo>
                    <a:pt x="1893" y="1519"/>
                  </a:lnTo>
                  <a:lnTo>
                    <a:pt x="1906" y="1516"/>
                  </a:lnTo>
                  <a:lnTo>
                    <a:pt x="1918" y="1513"/>
                  </a:lnTo>
                  <a:lnTo>
                    <a:pt x="1929" y="1509"/>
                  </a:lnTo>
                  <a:lnTo>
                    <a:pt x="1938" y="1505"/>
                  </a:lnTo>
                  <a:lnTo>
                    <a:pt x="1942" y="1504"/>
                  </a:lnTo>
                  <a:lnTo>
                    <a:pt x="1946" y="1502"/>
                  </a:lnTo>
                  <a:lnTo>
                    <a:pt x="1949" y="1500"/>
                  </a:lnTo>
                  <a:lnTo>
                    <a:pt x="1950" y="1498"/>
                  </a:lnTo>
                  <a:lnTo>
                    <a:pt x="1952" y="1496"/>
                  </a:lnTo>
                  <a:lnTo>
                    <a:pt x="1953" y="1495"/>
                  </a:lnTo>
                  <a:lnTo>
                    <a:pt x="1953" y="1493"/>
                  </a:lnTo>
                  <a:lnTo>
                    <a:pt x="1952" y="1492"/>
                  </a:lnTo>
                  <a:lnTo>
                    <a:pt x="1964" y="1505"/>
                  </a:lnTo>
                  <a:lnTo>
                    <a:pt x="1978" y="1517"/>
                  </a:lnTo>
                  <a:lnTo>
                    <a:pt x="1992" y="1528"/>
                  </a:lnTo>
                  <a:lnTo>
                    <a:pt x="2006" y="1537"/>
                  </a:lnTo>
                  <a:lnTo>
                    <a:pt x="2021" y="1546"/>
                  </a:lnTo>
                  <a:lnTo>
                    <a:pt x="2036" y="1553"/>
                  </a:lnTo>
                  <a:lnTo>
                    <a:pt x="2052" y="1558"/>
                  </a:lnTo>
                  <a:lnTo>
                    <a:pt x="2068" y="1563"/>
                  </a:lnTo>
                  <a:lnTo>
                    <a:pt x="2084" y="1566"/>
                  </a:lnTo>
                  <a:lnTo>
                    <a:pt x="2100" y="1569"/>
                  </a:lnTo>
                  <a:lnTo>
                    <a:pt x="2117" y="1570"/>
                  </a:lnTo>
                  <a:lnTo>
                    <a:pt x="2133" y="1570"/>
                  </a:lnTo>
                  <a:lnTo>
                    <a:pt x="2150" y="1569"/>
                  </a:lnTo>
                  <a:lnTo>
                    <a:pt x="2166" y="1567"/>
                  </a:lnTo>
                  <a:lnTo>
                    <a:pt x="2182" y="1565"/>
                  </a:lnTo>
                  <a:lnTo>
                    <a:pt x="2199" y="1561"/>
                  </a:lnTo>
                  <a:lnTo>
                    <a:pt x="2214" y="1556"/>
                  </a:lnTo>
                  <a:lnTo>
                    <a:pt x="2230" y="1551"/>
                  </a:lnTo>
                  <a:lnTo>
                    <a:pt x="2246" y="1544"/>
                  </a:lnTo>
                  <a:lnTo>
                    <a:pt x="2261" y="1537"/>
                  </a:lnTo>
                  <a:lnTo>
                    <a:pt x="2275" y="1529"/>
                  </a:lnTo>
                  <a:lnTo>
                    <a:pt x="2290" y="1520"/>
                  </a:lnTo>
                  <a:lnTo>
                    <a:pt x="2303" y="1511"/>
                  </a:lnTo>
                  <a:lnTo>
                    <a:pt x="2316" y="1501"/>
                  </a:lnTo>
                  <a:lnTo>
                    <a:pt x="2329" y="1490"/>
                  </a:lnTo>
                  <a:lnTo>
                    <a:pt x="2340" y="1479"/>
                  </a:lnTo>
                  <a:lnTo>
                    <a:pt x="2351" y="1466"/>
                  </a:lnTo>
                  <a:lnTo>
                    <a:pt x="2361" y="1454"/>
                  </a:lnTo>
                  <a:lnTo>
                    <a:pt x="2370" y="1441"/>
                  </a:lnTo>
                  <a:lnTo>
                    <a:pt x="2379" y="1427"/>
                  </a:lnTo>
                  <a:lnTo>
                    <a:pt x="2386" y="1413"/>
                  </a:lnTo>
                  <a:lnTo>
                    <a:pt x="2393" y="1399"/>
                  </a:lnTo>
                  <a:lnTo>
                    <a:pt x="2401" y="1412"/>
                  </a:lnTo>
                  <a:lnTo>
                    <a:pt x="2410" y="1424"/>
                  </a:lnTo>
                  <a:lnTo>
                    <a:pt x="2419" y="1435"/>
                  </a:lnTo>
                  <a:lnTo>
                    <a:pt x="2430" y="1446"/>
                  </a:lnTo>
                  <a:lnTo>
                    <a:pt x="2441" y="1456"/>
                  </a:lnTo>
                  <a:lnTo>
                    <a:pt x="2453" y="1464"/>
                  </a:lnTo>
                  <a:lnTo>
                    <a:pt x="2465" y="1472"/>
                  </a:lnTo>
                  <a:lnTo>
                    <a:pt x="2477" y="1479"/>
                  </a:lnTo>
                  <a:lnTo>
                    <a:pt x="2490" y="1485"/>
                  </a:lnTo>
                  <a:lnTo>
                    <a:pt x="2503" y="1490"/>
                  </a:lnTo>
                  <a:lnTo>
                    <a:pt x="2516" y="1494"/>
                  </a:lnTo>
                  <a:lnTo>
                    <a:pt x="2529" y="1497"/>
                  </a:lnTo>
                  <a:lnTo>
                    <a:pt x="2543" y="1500"/>
                  </a:lnTo>
                  <a:lnTo>
                    <a:pt x="2557" y="1501"/>
                  </a:lnTo>
                  <a:lnTo>
                    <a:pt x="2570" y="1501"/>
                  </a:lnTo>
                  <a:lnTo>
                    <a:pt x="2584" y="1501"/>
                  </a:lnTo>
                  <a:lnTo>
                    <a:pt x="2598" y="1500"/>
                  </a:lnTo>
                  <a:lnTo>
                    <a:pt x="2610" y="1497"/>
                  </a:lnTo>
                  <a:lnTo>
                    <a:pt x="2624" y="1494"/>
                  </a:lnTo>
                  <a:lnTo>
                    <a:pt x="2636" y="1490"/>
                  </a:lnTo>
                  <a:lnTo>
                    <a:pt x="2649" y="1485"/>
                  </a:lnTo>
                  <a:lnTo>
                    <a:pt x="2661" y="1479"/>
                  </a:lnTo>
                  <a:lnTo>
                    <a:pt x="2672" y="1472"/>
                  </a:lnTo>
                  <a:lnTo>
                    <a:pt x="2683" y="1464"/>
                  </a:lnTo>
                  <a:lnTo>
                    <a:pt x="2694" y="1456"/>
                  </a:lnTo>
                  <a:lnTo>
                    <a:pt x="2704" y="1446"/>
                  </a:lnTo>
                  <a:lnTo>
                    <a:pt x="2713" y="1435"/>
                  </a:lnTo>
                  <a:lnTo>
                    <a:pt x="2721" y="1423"/>
                  </a:lnTo>
                  <a:lnTo>
                    <a:pt x="2729" y="1411"/>
                  </a:lnTo>
                  <a:lnTo>
                    <a:pt x="2735" y="1397"/>
                  </a:lnTo>
                  <a:lnTo>
                    <a:pt x="2741" y="1383"/>
                  </a:lnTo>
                  <a:lnTo>
                    <a:pt x="2745" y="1367"/>
                  </a:lnTo>
                  <a:lnTo>
                    <a:pt x="2748" y="1356"/>
                  </a:lnTo>
                  <a:lnTo>
                    <a:pt x="2750" y="1345"/>
                  </a:lnTo>
                  <a:lnTo>
                    <a:pt x="2752" y="1334"/>
                  </a:lnTo>
                  <a:lnTo>
                    <a:pt x="2754" y="1323"/>
                  </a:lnTo>
                  <a:lnTo>
                    <a:pt x="2754" y="1313"/>
                  </a:lnTo>
                  <a:lnTo>
                    <a:pt x="2755" y="1302"/>
                  </a:lnTo>
                  <a:lnTo>
                    <a:pt x="2755" y="1291"/>
                  </a:lnTo>
                  <a:lnTo>
                    <a:pt x="2755" y="1281"/>
                  </a:lnTo>
                  <a:lnTo>
                    <a:pt x="2755" y="1260"/>
                  </a:lnTo>
                  <a:lnTo>
                    <a:pt x="2755" y="1240"/>
                  </a:lnTo>
                  <a:lnTo>
                    <a:pt x="2754" y="1219"/>
                  </a:lnTo>
                  <a:lnTo>
                    <a:pt x="2754" y="1199"/>
                  </a:lnTo>
                  <a:lnTo>
                    <a:pt x="2754" y="1189"/>
                  </a:lnTo>
                  <a:lnTo>
                    <a:pt x="2754" y="1179"/>
                  </a:lnTo>
                  <a:lnTo>
                    <a:pt x="2755" y="1169"/>
                  </a:lnTo>
                  <a:lnTo>
                    <a:pt x="2756" y="1159"/>
                  </a:lnTo>
                  <a:lnTo>
                    <a:pt x="2757" y="1149"/>
                  </a:lnTo>
                  <a:lnTo>
                    <a:pt x="2759" y="1139"/>
                  </a:lnTo>
                  <a:lnTo>
                    <a:pt x="2761" y="1129"/>
                  </a:lnTo>
                  <a:lnTo>
                    <a:pt x="2764" y="1119"/>
                  </a:lnTo>
                  <a:lnTo>
                    <a:pt x="2767" y="1109"/>
                  </a:lnTo>
                  <a:lnTo>
                    <a:pt x="2771" y="1099"/>
                  </a:lnTo>
                  <a:lnTo>
                    <a:pt x="2775" y="1089"/>
                  </a:lnTo>
                  <a:lnTo>
                    <a:pt x="2780" y="1079"/>
                  </a:lnTo>
                  <a:lnTo>
                    <a:pt x="2786" y="1068"/>
                  </a:lnTo>
                  <a:lnTo>
                    <a:pt x="2792" y="1058"/>
                  </a:lnTo>
                  <a:lnTo>
                    <a:pt x="2799" y="1048"/>
                  </a:lnTo>
                  <a:lnTo>
                    <a:pt x="2807" y="1037"/>
                  </a:lnTo>
                  <a:lnTo>
                    <a:pt x="2818" y="1025"/>
                  </a:lnTo>
                  <a:lnTo>
                    <a:pt x="2831" y="1013"/>
                  </a:lnTo>
                  <a:lnTo>
                    <a:pt x="2844" y="1001"/>
                  </a:lnTo>
                  <a:lnTo>
                    <a:pt x="2858" y="989"/>
                  </a:lnTo>
                  <a:lnTo>
                    <a:pt x="2873" y="979"/>
                  </a:lnTo>
                  <a:lnTo>
                    <a:pt x="2888" y="968"/>
                  </a:lnTo>
                  <a:lnTo>
                    <a:pt x="2904" y="959"/>
                  </a:lnTo>
                  <a:lnTo>
                    <a:pt x="2921" y="950"/>
                  </a:lnTo>
                  <a:lnTo>
                    <a:pt x="2938" y="941"/>
                  </a:lnTo>
                  <a:lnTo>
                    <a:pt x="2956" y="934"/>
                  </a:lnTo>
                  <a:lnTo>
                    <a:pt x="2973" y="927"/>
                  </a:lnTo>
                  <a:lnTo>
                    <a:pt x="2991" y="922"/>
                  </a:lnTo>
                  <a:lnTo>
                    <a:pt x="3009" y="917"/>
                  </a:lnTo>
                  <a:lnTo>
                    <a:pt x="3027" y="913"/>
                  </a:lnTo>
                  <a:lnTo>
                    <a:pt x="3044" y="910"/>
                  </a:lnTo>
                  <a:lnTo>
                    <a:pt x="3062" y="908"/>
                  </a:lnTo>
                  <a:lnTo>
                    <a:pt x="3079" y="908"/>
                  </a:lnTo>
                  <a:lnTo>
                    <a:pt x="3096" y="908"/>
                  </a:lnTo>
                  <a:lnTo>
                    <a:pt x="3113" y="910"/>
                  </a:lnTo>
                  <a:lnTo>
                    <a:pt x="3129" y="913"/>
                  </a:lnTo>
                  <a:lnTo>
                    <a:pt x="3144" y="917"/>
                  </a:lnTo>
                  <a:lnTo>
                    <a:pt x="3159" y="923"/>
                  </a:lnTo>
                  <a:lnTo>
                    <a:pt x="3172" y="930"/>
                  </a:lnTo>
                  <a:lnTo>
                    <a:pt x="3185" y="938"/>
                  </a:lnTo>
                  <a:lnTo>
                    <a:pt x="3197" y="948"/>
                  </a:lnTo>
                  <a:lnTo>
                    <a:pt x="3207" y="960"/>
                  </a:lnTo>
                  <a:lnTo>
                    <a:pt x="3217" y="973"/>
                  </a:lnTo>
                  <a:lnTo>
                    <a:pt x="3225" y="988"/>
                  </a:lnTo>
                  <a:lnTo>
                    <a:pt x="3232" y="1005"/>
                  </a:lnTo>
                  <a:lnTo>
                    <a:pt x="3237" y="1023"/>
                  </a:lnTo>
                  <a:lnTo>
                    <a:pt x="3240" y="1043"/>
                  </a:lnTo>
                  <a:lnTo>
                    <a:pt x="3243" y="1065"/>
                  </a:lnTo>
                  <a:lnTo>
                    <a:pt x="3243" y="1079"/>
                  </a:lnTo>
                  <a:lnTo>
                    <a:pt x="3244" y="1092"/>
                  </a:lnTo>
                  <a:lnTo>
                    <a:pt x="3246" y="1105"/>
                  </a:lnTo>
                  <a:lnTo>
                    <a:pt x="3247" y="1118"/>
                  </a:lnTo>
                  <a:lnTo>
                    <a:pt x="3249" y="1132"/>
                  </a:lnTo>
                  <a:lnTo>
                    <a:pt x="3252" y="1145"/>
                  </a:lnTo>
                  <a:lnTo>
                    <a:pt x="3255" y="1158"/>
                  </a:lnTo>
                  <a:lnTo>
                    <a:pt x="3258" y="1171"/>
                  </a:lnTo>
                  <a:lnTo>
                    <a:pt x="3262" y="1183"/>
                  </a:lnTo>
                  <a:lnTo>
                    <a:pt x="3267" y="1196"/>
                  </a:lnTo>
                  <a:lnTo>
                    <a:pt x="3272" y="1208"/>
                  </a:lnTo>
                  <a:lnTo>
                    <a:pt x="3278" y="1220"/>
                  </a:lnTo>
                  <a:lnTo>
                    <a:pt x="3284" y="1231"/>
                  </a:lnTo>
                  <a:lnTo>
                    <a:pt x="3292" y="1243"/>
                  </a:lnTo>
                  <a:lnTo>
                    <a:pt x="3296" y="1248"/>
                  </a:lnTo>
                  <a:lnTo>
                    <a:pt x="3301" y="1254"/>
                  </a:lnTo>
                  <a:lnTo>
                    <a:pt x="3306" y="1259"/>
                  </a:lnTo>
                  <a:lnTo>
                    <a:pt x="3310" y="1264"/>
                  </a:lnTo>
                  <a:lnTo>
                    <a:pt x="3323" y="1276"/>
                  </a:lnTo>
                  <a:lnTo>
                    <a:pt x="3336" y="1288"/>
                  </a:lnTo>
                  <a:lnTo>
                    <a:pt x="3350" y="1297"/>
                  </a:lnTo>
                  <a:lnTo>
                    <a:pt x="3365" y="1305"/>
                  </a:lnTo>
                  <a:lnTo>
                    <a:pt x="3380" y="1313"/>
                  </a:lnTo>
                  <a:lnTo>
                    <a:pt x="3395" y="1319"/>
                  </a:lnTo>
                  <a:lnTo>
                    <a:pt x="3411" y="1324"/>
                  </a:lnTo>
                  <a:lnTo>
                    <a:pt x="3427" y="1328"/>
                  </a:lnTo>
                  <a:lnTo>
                    <a:pt x="3443" y="1331"/>
                  </a:lnTo>
                  <a:lnTo>
                    <a:pt x="3460" y="1333"/>
                  </a:lnTo>
                  <a:lnTo>
                    <a:pt x="3476" y="1334"/>
                  </a:lnTo>
                  <a:lnTo>
                    <a:pt x="3493" y="1333"/>
                  </a:lnTo>
                  <a:lnTo>
                    <a:pt x="3510" y="1332"/>
                  </a:lnTo>
                  <a:lnTo>
                    <a:pt x="3526" y="1330"/>
                  </a:lnTo>
                  <a:lnTo>
                    <a:pt x="3542" y="1327"/>
                  </a:lnTo>
                  <a:lnTo>
                    <a:pt x="3558" y="1322"/>
                  </a:lnTo>
                  <a:lnTo>
                    <a:pt x="3575" y="1318"/>
                  </a:lnTo>
                  <a:lnTo>
                    <a:pt x="3590" y="1312"/>
                  </a:lnTo>
                  <a:lnTo>
                    <a:pt x="3606" y="1305"/>
                  </a:lnTo>
                  <a:lnTo>
                    <a:pt x="3620" y="1298"/>
                  </a:lnTo>
                  <a:lnTo>
                    <a:pt x="3635" y="1290"/>
                  </a:lnTo>
                  <a:lnTo>
                    <a:pt x="3649" y="1281"/>
                  </a:lnTo>
                  <a:lnTo>
                    <a:pt x="3662" y="1271"/>
                  </a:lnTo>
                  <a:lnTo>
                    <a:pt x="3675" y="1261"/>
                  </a:lnTo>
                  <a:lnTo>
                    <a:pt x="3687" y="1249"/>
                  </a:lnTo>
                  <a:lnTo>
                    <a:pt x="3698" y="1238"/>
                  </a:lnTo>
                  <a:lnTo>
                    <a:pt x="3708" y="1225"/>
                  </a:lnTo>
                  <a:lnTo>
                    <a:pt x="3718" y="1212"/>
                  </a:lnTo>
                  <a:lnTo>
                    <a:pt x="3726" y="1199"/>
                  </a:lnTo>
                  <a:lnTo>
                    <a:pt x="3734" y="1184"/>
                  </a:lnTo>
                  <a:lnTo>
                    <a:pt x="3740" y="1170"/>
                  </a:lnTo>
                  <a:lnTo>
                    <a:pt x="3746" y="1154"/>
                  </a:lnTo>
                  <a:lnTo>
                    <a:pt x="3749" y="1144"/>
                  </a:lnTo>
                  <a:lnTo>
                    <a:pt x="3751" y="1133"/>
                  </a:lnTo>
                  <a:lnTo>
                    <a:pt x="3753" y="1121"/>
                  </a:lnTo>
                  <a:lnTo>
                    <a:pt x="3755" y="1108"/>
                  </a:lnTo>
                  <a:lnTo>
                    <a:pt x="3756" y="1095"/>
                  </a:lnTo>
                  <a:lnTo>
                    <a:pt x="3756" y="1081"/>
                  </a:lnTo>
                  <a:lnTo>
                    <a:pt x="3757" y="1066"/>
                  </a:lnTo>
                  <a:lnTo>
                    <a:pt x="3757" y="1051"/>
                  </a:lnTo>
                  <a:lnTo>
                    <a:pt x="3756" y="1036"/>
                  </a:lnTo>
                  <a:lnTo>
                    <a:pt x="3755" y="1020"/>
                  </a:lnTo>
                  <a:lnTo>
                    <a:pt x="3753" y="1004"/>
                  </a:lnTo>
                  <a:lnTo>
                    <a:pt x="3752" y="988"/>
                  </a:lnTo>
                  <a:lnTo>
                    <a:pt x="3750" y="971"/>
                  </a:lnTo>
                  <a:lnTo>
                    <a:pt x="3747" y="955"/>
                  </a:lnTo>
                  <a:lnTo>
                    <a:pt x="3744" y="939"/>
                  </a:lnTo>
                  <a:lnTo>
                    <a:pt x="3740" y="922"/>
                  </a:lnTo>
                  <a:lnTo>
                    <a:pt x="3737" y="906"/>
                  </a:lnTo>
                  <a:lnTo>
                    <a:pt x="3732" y="890"/>
                  </a:lnTo>
                  <a:lnTo>
                    <a:pt x="3728" y="874"/>
                  </a:lnTo>
                  <a:lnTo>
                    <a:pt x="3723" y="858"/>
                  </a:lnTo>
                  <a:lnTo>
                    <a:pt x="3717" y="843"/>
                  </a:lnTo>
                  <a:lnTo>
                    <a:pt x="3712" y="828"/>
                  </a:lnTo>
                  <a:lnTo>
                    <a:pt x="3705" y="814"/>
                  </a:lnTo>
                  <a:lnTo>
                    <a:pt x="3699" y="800"/>
                  </a:lnTo>
                  <a:lnTo>
                    <a:pt x="3692" y="786"/>
                  </a:lnTo>
                  <a:lnTo>
                    <a:pt x="3685" y="774"/>
                  </a:lnTo>
                  <a:lnTo>
                    <a:pt x="3677" y="762"/>
                  </a:lnTo>
                  <a:lnTo>
                    <a:pt x="3669" y="751"/>
                  </a:lnTo>
                  <a:lnTo>
                    <a:pt x="3660" y="740"/>
                  </a:lnTo>
                  <a:lnTo>
                    <a:pt x="3652" y="731"/>
                  </a:lnTo>
                  <a:lnTo>
                    <a:pt x="3642" y="723"/>
                  </a:lnTo>
                  <a:lnTo>
                    <a:pt x="3633" y="716"/>
                  </a:lnTo>
                  <a:lnTo>
                    <a:pt x="3648" y="727"/>
                  </a:lnTo>
                  <a:lnTo>
                    <a:pt x="3664" y="738"/>
                  </a:lnTo>
                  <a:lnTo>
                    <a:pt x="3678" y="750"/>
                  </a:lnTo>
                  <a:lnTo>
                    <a:pt x="3693" y="763"/>
                  </a:lnTo>
                  <a:lnTo>
                    <a:pt x="3707" y="776"/>
                  </a:lnTo>
                  <a:lnTo>
                    <a:pt x="3721" y="789"/>
                  </a:lnTo>
                  <a:lnTo>
                    <a:pt x="3735" y="803"/>
                  </a:lnTo>
                  <a:lnTo>
                    <a:pt x="3748" y="818"/>
                  </a:lnTo>
                  <a:lnTo>
                    <a:pt x="3761" y="832"/>
                  </a:lnTo>
                  <a:lnTo>
                    <a:pt x="3773" y="847"/>
                  </a:lnTo>
                  <a:lnTo>
                    <a:pt x="3786" y="863"/>
                  </a:lnTo>
                  <a:lnTo>
                    <a:pt x="3797" y="879"/>
                  </a:lnTo>
                  <a:lnTo>
                    <a:pt x="3809" y="895"/>
                  </a:lnTo>
                  <a:lnTo>
                    <a:pt x="3820" y="912"/>
                  </a:lnTo>
                  <a:lnTo>
                    <a:pt x="3830" y="928"/>
                  </a:lnTo>
                  <a:lnTo>
                    <a:pt x="3841" y="946"/>
                  </a:lnTo>
                  <a:lnTo>
                    <a:pt x="3850" y="963"/>
                  </a:lnTo>
                  <a:lnTo>
                    <a:pt x="3860" y="981"/>
                  </a:lnTo>
                  <a:lnTo>
                    <a:pt x="3869" y="999"/>
                  </a:lnTo>
                  <a:lnTo>
                    <a:pt x="3877" y="1017"/>
                  </a:lnTo>
                  <a:lnTo>
                    <a:pt x="3885" y="1035"/>
                  </a:lnTo>
                  <a:lnTo>
                    <a:pt x="3893" y="1054"/>
                  </a:lnTo>
                  <a:lnTo>
                    <a:pt x="3900" y="1073"/>
                  </a:lnTo>
                  <a:lnTo>
                    <a:pt x="3907" y="1092"/>
                  </a:lnTo>
                  <a:lnTo>
                    <a:pt x="3914" y="1111"/>
                  </a:lnTo>
                  <a:lnTo>
                    <a:pt x="3919" y="1131"/>
                  </a:lnTo>
                  <a:lnTo>
                    <a:pt x="3925" y="1150"/>
                  </a:lnTo>
                  <a:lnTo>
                    <a:pt x="3930" y="1170"/>
                  </a:lnTo>
                  <a:lnTo>
                    <a:pt x="3934" y="1189"/>
                  </a:lnTo>
                  <a:lnTo>
                    <a:pt x="3938" y="1209"/>
                  </a:lnTo>
                  <a:lnTo>
                    <a:pt x="3942" y="1229"/>
                  </a:lnTo>
                  <a:lnTo>
                    <a:pt x="3944" y="1249"/>
                  </a:lnTo>
                  <a:lnTo>
                    <a:pt x="3942" y="1257"/>
                  </a:lnTo>
                  <a:lnTo>
                    <a:pt x="3940" y="1266"/>
                  </a:lnTo>
                  <a:lnTo>
                    <a:pt x="3937" y="1274"/>
                  </a:lnTo>
                  <a:lnTo>
                    <a:pt x="3934" y="1283"/>
                  </a:lnTo>
                  <a:lnTo>
                    <a:pt x="3930" y="1296"/>
                  </a:lnTo>
                  <a:lnTo>
                    <a:pt x="3925" y="1309"/>
                  </a:lnTo>
                  <a:lnTo>
                    <a:pt x="3919" y="1322"/>
                  </a:lnTo>
                  <a:lnTo>
                    <a:pt x="3913" y="1334"/>
                  </a:lnTo>
                  <a:lnTo>
                    <a:pt x="3906" y="1346"/>
                  </a:lnTo>
                  <a:lnTo>
                    <a:pt x="3899" y="1359"/>
                  </a:lnTo>
                  <a:lnTo>
                    <a:pt x="3892" y="1370"/>
                  </a:lnTo>
                  <a:lnTo>
                    <a:pt x="3884" y="1382"/>
                  </a:lnTo>
                  <a:lnTo>
                    <a:pt x="3876" y="1394"/>
                  </a:lnTo>
                  <a:lnTo>
                    <a:pt x="3867" y="1405"/>
                  </a:lnTo>
                  <a:lnTo>
                    <a:pt x="3858" y="1416"/>
                  </a:lnTo>
                  <a:lnTo>
                    <a:pt x="3848" y="1427"/>
                  </a:lnTo>
                  <a:lnTo>
                    <a:pt x="3838" y="1438"/>
                  </a:lnTo>
                  <a:lnTo>
                    <a:pt x="3828" y="1448"/>
                  </a:lnTo>
                  <a:lnTo>
                    <a:pt x="3818" y="1458"/>
                  </a:lnTo>
                  <a:lnTo>
                    <a:pt x="3807" y="1468"/>
                  </a:lnTo>
                  <a:lnTo>
                    <a:pt x="3795" y="1478"/>
                  </a:lnTo>
                  <a:lnTo>
                    <a:pt x="3783" y="1488"/>
                  </a:lnTo>
                  <a:lnTo>
                    <a:pt x="3771" y="1496"/>
                  </a:lnTo>
                  <a:lnTo>
                    <a:pt x="3759" y="1505"/>
                  </a:lnTo>
                  <a:lnTo>
                    <a:pt x="3746" y="1514"/>
                  </a:lnTo>
                  <a:lnTo>
                    <a:pt x="3732" y="1522"/>
                  </a:lnTo>
                  <a:lnTo>
                    <a:pt x="3719" y="1530"/>
                  </a:lnTo>
                  <a:lnTo>
                    <a:pt x="3705" y="1538"/>
                  </a:lnTo>
                  <a:lnTo>
                    <a:pt x="3691" y="1545"/>
                  </a:lnTo>
                  <a:lnTo>
                    <a:pt x="3676" y="1553"/>
                  </a:lnTo>
                  <a:lnTo>
                    <a:pt x="3661" y="1560"/>
                  </a:lnTo>
                  <a:lnTo>
                    <a:pt x="3646" y="1566"/>
                  </a:lnTo>
                  <a:lnTo>
                    <a:pt x="3630" y="1572"/>
                  </a:lnTo>
                  <a:lnTo>
                    <a:pt x="3615" y="1578"/>
                  </a:lnTo>
                  <a:lnTo>
                    <a:pt x="3599" y="1584"/>
                  </a:lnTo>
                  <a:lnTo>
                    <a:pt x="3582" y="1589"/>
                  </a:lnTo>
                  <a:lnTo>
                    <a:pt x="3564" y="1595"/>
                  </a:lnTo>
                  <a:lnTo>
                    <a:pt x="3545" y="1600"/>
                  </a:lnTo>
                  <a:lnTo>
                    <a:pt x="3526" y="1604"/>
                  </a:lnTo>
                  <a:lnTo>
                    <a:pt x="3507" y="1608"/>
                  </a:lnTo>
                  <a:lnTo>
                    <a:pt x="3488" y="1612"/>
                  </a:lnTo>
                  <a:lnTo>
                    <a:pt x="3469" y="1615"/>
                  </a:lnTo>
                  <a:lnTo>
                    <a:pt x="3450" y="1618"/>
                  </a:lnTo>
                  <a:lnTo>
                    <a:pt x="3431" y="1619"/>
                  </a:lnTo>
                  <a:lnTo>
                    <a:pt x="3412" y="1621"/>
                  </a:lnTo>
                  <a:lnTo>
                    <a:pt x="3393" y="1622"/>
                  </a:lnTo>
                  <a:lnTo>
                    <a:pt x="3375" y="1623"/>
                  </a:lnTo>
                  <a:lnTo>
                    <a:pt x="3356" y="1623"/>
                  </a:lnTo>
                  <a:lnTo>
                    <a:pt x="3337" y="1622"/>
                  </a:lnTo>
                  <a:lnTo>
                    <a:pt x="3318" y="1622"/>
                  </a:lnTo>
                  <a:lnTo>
                    <a:pt x="3300" y="1621"/>
                  </a:lnTo>
                  <a:lnTo>
                    <a:pt x="3282" y="1619"/>
                  </a:lnTo>
                  <a:lnTo>
                    <a:pt x="3263" y="1617"/>
                  </a:lnTo>
                  <a:lnTo>
                    <a:pt x="3245" y="1614"/>
                  </a:lnTo>
                  <a:lnTo>
                    <a:pt x="3227" y="1611"/>
                  </a:lnTo>
                  <a:lnTo>
                    <a:pt x="3210" y="1607"/>
                  </a:lnTo>
                  <a:lnTo>
                    <a:pt x="3192" y="1603"/>
                  </a:lnTo>
                  <a:lnTo>
                    <a:pt x="3175" y="1598"/>
                  </a:lnTo>
                  <a:lnTo>
                    <a:pt x="3158" y="1593"/>
                  </a:lnTo>
                  <a:lnTo>
                    <a:pt x="3141" y="1588"/>
                  </a:lnTo>
                  <a:lnTo>
                    <a:pt x="3125" y="1582"/>
                  </a:lnTo>
                  <a:lnTo>
                    <a:pt x="3109" y="1575"/>
                  </a:lnTo>
                  <a:lnTo>
                    <a:pt x="3093" y="1568"/>
                  </a:lnTo>
                  <a:lnTo>
                    <a:pt x="3077" y="1561"/>
                  </a:lnTo>
                  <a:lnTo>
                    <a:pt x="3062" y="1553"/>
                  </a:lnTo>
                  <a:lnTo>
                    <a:pt x="3047" y="1545"/>
                  </a:lnTo>
                  <a:lnTo>
                    <a:pt x="3032" y="1536"/>
                  </a:lnTo>
                  <a:lnTo>
                    <a:pt x="3018" y="1527"/>
                  </a:lnTo>
                  <a:lnTo>
                    <a:pt x="2870" y="1427"/>
                  </a:lnTo>
                  <a:lnTo>
                    <a:pt x="2886" y="1597"/>
                  </a:lnTo>
                  <a:lnTo>
                    <a:pt x="2887" y="1606"/>
                  </a:lnTo>
                  <a:lnTo>
                    <a:pt x="2887" y="1614"/>
                  </a:lnTo>
                  <a:lnTo>
                    <a:pt x="2886" y="1622"/>
                  </a:lnTo>
                  <a:lnTo>
                    <a:pt x="2886" y="1629"/>
                  </a:lnTo>
                  <a:lnTo>
                    <a:pt x="2884" y="1636"/>
                  </a:lnTo>
                  <a:lnTo>
                    <a:pt x="2882" y="1644"/>
                  </a:lnTo>
                  <a:lnTo>
                    <a:pt x="2880" y="1650"/>
                  </a:lnTo>
                  <a:lnTo>
                    <a:pt x="2877" y="1657"/>
                  </a:lnTo>
                  <a:lnTo>
                    <a:pt x="2873" y="1662"/>
                  </a:lnTo>
                  <a:lnTo>
                    <a:pt x="2869" y="1668"/>
                  </a:lnTo>
                  <a:lnTo>
                    <a:pt x="2865" y="1674"/>
                  </a:lnTo>
                  <a:lnTo>
                    <a:pt x="2860" y="1679"/>
                  </a:lnTo>
                  <a:lnTo>
                    <a:pt x="2854" y="1683"/>
                  </a:lnTo>
                  <a:lnTo>
                    <a:pt x="2848" y="1688"/>
                  </a:lnTo>
                  <a:lnTo>
                    <a:pt x="2841" y="1692"/>
                  </a:lnTo>
                  <a:lnTo>
                    <a:pt x="2835" y="1696"/>
                  </a:lnTo>
                  <a:lnTo>
                    <a:pt x="2824" y="1701"/>
                  </a:lnTo>
                  <a:lnTo>
                    <a:pt x="2813" y="1705"/>
                  </a:lnTo>
                  <a:lnTo>
                    <a:pt x="2802" y="1709"/>
                  </a:lnTo>
                  <a:lnTo>
                    <a:pt x="2790" y="1712"/>
                  </a:lnTo>
                  <a:lnTo>
                    <a:pt x="2778" y="1714"/>
                  </a:lnTo>
                  <a:lnTo>
                    <a:pt x="2766" y="1714"/>
                  </a:lnTo>
                  <a:lnTo>
                    <a:pt x="2754" y="1715"/>
                  </a:lnTo>
                  <a:lnTo>
                    <a:pt x="2741" y="1714"/>
                  </a:lnTo>
                  <a:lnTo>
                    <a:pt x="2729" y="1714"/>
                  </a:lnTo>
                  <a:lnTo>
                    <a:pt x="2717" y="1712"/>
                  </a:lnTo>
                  <a:lnTo>
                    <a:pt x="2705" y="1709"/>
                  </a:lnTo>
                  <a:lnTo>
                    <a:pt x="2693" y="1705"/>
                  </a:lnTo>
                  <a:lnTo>
                    <a:pt x="2687" y="1704"/>
                  </a:lnTo>
                  <a:lnTo>
                    <a:pt x="2682" y="1701"/>
                  </a:lnTo>
                  <a:lnTo>
                    <a:pt x="2676" y="1699"/>
                  </a:lnTo>
                  <a:lnTo>
                    <a:pt x="2671" y="1697"/>
                  </a:lnTo>
                  <a:lnTo>
                    <a:pt x="2666" y="1694"/>
                  </a:lnTo>
                  <a:lnTo>
                    <a:pt x="2661" y="1691"/>
                  </a:lnTo>
                  <a:lnTo>
                    <a:pt x="2656" y="1688"/>
                  </a:lnTo>
                  <a:lnTo>
                    <a:pt x="2651" y="1685"/>
                  </a:lnTo>
                  <a:lnTo>
                    <a:pt x="2566" y="1626"/>
                  </a:lnTo>
                  <a:lnTo>
                    <a:pt x="2525" y="1716"/>
                  </a:lnTo>
                  <a:lnTo>
                    <a:pt x="2515" y="1736"/>
                  </a:lnTo>
                  <a:lnTo>
                    <a:pt x="2506" y="1754"/>
                  </a:lnTo>
                  <a:lnTo>
                    <a:pt x="2496" y="1772"/>
                  </a:lnTo>
                  <a:lnTo>
                    <a:pt x="2487" y="1789"/>
                  </a:lnTo>
                  <a:lnTo>
                    <a:pt x="2477" y="1805"/>
                  </a:lnTo>
                  <a:lnTo>
                    <a:pt x="2467" y="1820"/>
                  </a:lnTo>
                  <a:lnTo>
                    <a:pt x="2457" y="1835"/>
                  </a:lnTo>
                  <a:lnTo>
                    <a:pt x="2446" y="1848"/>
                  </a:lnTo>
                  <a:lnTo>
                    <a:pt x="2436" y="1862"/>
                  </a:lnTo>
                  <a:lnTo>
                    <a:pt x="2425" y="1874"/>
                  </a:lnTo>
                  <a:lnTo>
                    <a:pt x="2413" y="1886"/>
                  </a:lnTo>
                  <a:lnTo>
                    <a:pt x="2402" y="1897"/>
                  </a:lnTo>
                  <a:lnTo>
                    <a:pt x="2390" y="1907"/>
                  </a:lnTo>
                  <a:lnTo>
                    <a:pt x="2377" y="1917"/>
                  </a:lnTo>
                  <a:lnTo>
                    <a:pt x="2364" y="1926"/>
                  </a:lnTo>
                  <a:lnTo>
                    <a:pt x="2351" y="1935"/>
                  </a:lnTo>
                  <a:lnTo>
                    <a:pt x="2337" y="1943"/>
                  </a:lnTo>
                  <a:lnTo>
                    <a:pt x="2322" y="1950"/>
                  </a:lnTo>
                  <a:lnTo>
                    <a:pt x="2308" y="1957"/>
                  </a:lnTo>
                  <a:lnTo>
                    <a:pt x="2292" y="1963"/>
                  </a:lnTo>
                  <a:lnTo>
                    <a:pt x="2276" y="1969"/>
                  </a:lnTo>
                  <a:lnTo>
                    <a:pt x="2259" y="1974"/>
                  </a:lnTo>
                  <a:lnTo>
                    <a:pt x="2241" y="1979"/>
                  </a:lnTo>
                  <a:lnTo>
                    <a:pt x="2224" y="1983"/>
                  </a:lnTo>
                  <a:lnTo>
                    <a:pt x="2204" y="1988"/>
                  </a:lnTo>
                  <a:lnTo>
                    <a:pt x="2185" y="1991"/>
                  </a:lnTo>
                  <a:lnTo>
                    <a:pt x="2164" y="1994"/>
                  </a:lnTo>
                  <a:lnTo>
                    <a:pt x="2143" y="1996"/>
                  </a:lnTo>
                  <a:lnTo>
                    <a:pt x="2121" y="1999"/>
                  </a:lnTo>
                  <a:lnTo>
                    <a:pt x="2098" y="2001"/>
                  </a:lnTo>
                  <a:lnTo>
                    <a:pt x="2074" y="2003"/>
                  </a:lnTo>
                  <a:lnTo>
                    <a:pt x="2049" y="2004"/>
                  </a:lnTo>
                  <a:lnTo>
                    <a:pt x="2025" y="2005"/>
                  </a:lnTo>
                  <a:lnTo>
                    <a:pt x="2001" y="2005"/>
                  </a:lnTo>
                  <a:lnTo>
                    <a:pt x="1976" y="2005"/>
                  </a:lnTo>
                  <a:lnTo>
                    <a:pt x="1951" y="2003"/>
                  </a:lnTo>
                  <a:lnTo>
                    <a:pt x="1926" y="2002"/>
                  </a:lnTo>
                  <a:lnTo>
                    <a:pt x="1900" y="2000"/>
                  </a:lnTo>
                  <a:lnTo>
                    <a:pt x="1873" y="1997"/>
                  </a:lnTo>
                  <a:lnTo>
                    <a:pt x="1847" y="1993"/>
                  </a:lnTo>
                  <a:lnTo>
                    <a:pt x="1820" y="1989"/>
                  </a:lnTo>
                  <a:lnTo>
                    <a:pt x="1794" y="1985"/>
                  </a:lnTo>
                  <a:lnTo>
                    <a:pt x="1768" y="1979"/>
                  </a:lnTo>
                  <a:lnTo>
                    <a:pt x="1742" y="1974"/>
                  </a:lnTo>
                  <a:lnTo>
                    <a:pt x="1716" y="1967"/>
                  </a:lnTo>
                  <a:lnTo>
                    <a:pt x="1690" y="1960"/>
                  </a:lnTo>
                  <a:lnTo>
                    <a:pt x="1665" y="1952"/>
                  </a:lnTo>
                  <a:lnTo>
                    <a:pt x="1641" y="1944"/>
                  </a:lnTo>
                  <a:lnTo>
                    <a:pt x="1617" y="1935"/>
                  </a:lnTo>
                  <a:lnTo>
                    <a:pt x="1594" y="1925"/>
                  </a:lnTo>
                  <a:lnTo>
                    <a:pt x="1572" y="1914"/>
                  </a:lnTo>
                  <a:lnTo>
                    <a:pt x="1551" y="1903"/>
                  </a:lnTo>
                  <a:lnTo>
                    <a:pt x="1530" y="1891"/>
                  </a:lnTo>
                  <a:lnTo>
                    <a:pt x="1511" y="1879"/>
                  </a:lnTo>
                  <a:lnTo>
                    <a:pt x="1494" y="1865"/>
                  </a:lnTo>
                  <a:lnTo>
                    <a:pt x="1477" y="1851"/>
                  </a:lnTo>
                  <a:lnTo>
                    <a:pt x="1461" y="1836"/>
                  </a:lnTo>
                  <a:lnTo>
                    <a:pt x="1447" y="1821"/>
                  </a:lnTo>
                  <a:lnTo>
                    <a:pt x="1435" y="1805"/>
                  </a:lnTo>
                  <a:lnTo>
                    <a:pt x="1424" y="1788"/>
                  </a:lnTo>
                  <a:lnTo>
                    <a:pt x="1415" y="1770"/>
                  </a:lnTo>
                  <a:lnTo>
                    <a:pt x="1408" y="1751"/>
                  </a:lnTo>
                  <a:lnTo>
                    <a:pt x="1403" y="1732"/>
                  </a:lnTo>
                  <a:lnTo>
                    <a:pt x="1399" y="1712"/>
                  </a:lnTo>
                  <a:lnTo>
                    <a:pt x="1389" y="1620"/>
                  </a:lnTo>
                  <a:lnTo>
                    <a:pt x="1293" y="1645"/>
                  </a:lnTo>
                  <a:lnTo>
                    <a:pt x="1283" y="1648"/>
                  </a:lnTo>
                  <a:lnTo>
                    <a:pt x="1273" y="1650"/>
                  </a:lnTo>
                  <a:lnTo>
                    <a:pt x="1263" y="1653"/>
                  </a:lnTo>
                  <a:lnTo>
                    <a:pt x="1252" y="1654"/>
                  </a:lnTo>
                  <a:lnTo>
                    <a:pt x="1242" y="1656"/>
                  </a:lnTo>
                  <a:lnTo>
                    <a:pt x="1231" y="1657"/>
                  </a:lnTo>
                  <a:lnTo>
                    <a:pt x="1220" y="1658"/>
                  </a:lnTo>
                  <a:lnTo>
                    <a:pt x="1210" y="1659"/>
                  </a:lnTo>
                  <a:lnTo>
                    <a:pt x="1199" y="1659"/>
                  </a:lnTo>
                  <a:lnTo>
                    <a:pt x="1189" y="1659"/>
                  </a:lnTo>
                  <a:lnTo>
                    <a:pt x="1178" y="1659"/>
                  </a:lnTo>
                  <a:lnTo>
                    <a:pt x="1168" y="1659"/>
                  </a:lnTo>
                  <a:lnTo>
                    <a:pt x="1157" y="1659"/>
                  </a:lnTo>
                  <a:lnTo>
                    <a:pt x="1147" y="1658"/>
                  </a:lnTo>
                  <a:lnTo>
                    <a:pt x="1137" y="1657"/>
                  </a:lnTo>
                  <a:lnTo>
                    <a:pt x="1127" y="1656"/>
                  </a:lnTo>
                  <a:lnTo>
                    <a:pt x="1117" y="1654"/>
                  </a:lnTo>
                  <a:lnTo>
                    <a:pt x="1107" y="1653"/>
                  </a:lnTo>
                  <a:lnTo>
                    <a:pt x="1098" y="1651"/>
                  </a:lnTo>
                  <a:lnTo>
                    <a:pt x="1088" y="1649"/>
                  </a:lnTo>
                  <a:lnTo>
                    <a:pt x="1079" y="1647"/>
                  </a:lnTo>
                  <a:lnTo>
                    <a:pt x="1070" y="1644"/>
                  </a:lnTo>
                  <a:lnTo>
                    <a:pt x="1061" y="1641"/>
                  </a:lnTo>
                  <a:lnTo>
                    <a:pt x="1053" y="1638"/>
                  </a:lnTo>
                  <a:lnTo>
                    <a:pt x="1045" y="1635"/>
                  </a:lnTo>
                  <a:lnTo>
                    <a:pt x="1037" y="1631"/>
                  </a:lnTo>
                  <a:lnTo>
                    <a:pt x="1029" y="1628"/>
                  </a:lnTo>
                  <a:lnTo>
                    <a:pt x="1022" y="1624"/>
                  </a:lnTo>
                  <a:lnTo>
                    <a:pt x="1015" y="1620"/>
                  </a:lnTo>
                  <a:lnTo>
                    <a:pt x="1009" y="1616"/>
                  </a:lnTo>
                  <a:lnTo>
                    <a:pt x="1003" y="1612"/>
                  </a:lnTo>
                  <a:lnTo>
                    <a:pt x="997" y="1607"/>
                  </a:lnTo>
                  <a:lnTo>
                    <a:pt x="994" y="1604"/>
                  </a:lnTo>
                  <a:lnTo>
                    <a:pt x="990" y="1600"/>
                  </a:lnTo>
                  <a:lnTo>
                    <a:pt x="986" y="1596"/>
                  </a:lnTo>
                  <a:lnTo>
                    <a:pt x="982" y="1592"/>
                  </a:lnTo>
                  <a:lnTo>
                    <a:pt x="979" y="1587"/>
                  </a:lnTo>
                  <a:lnTo>
                    <a:pt x="976" y="1581"/>
                  </a:lnTo>
                  <a:lnTo>
                    <a:pt x="973" y="1575"/>
                  </a:lnTo>
                  <a:lnTo>
                    <a:pt x="970" y="1569"/>
                  </a:lnTo>
                  <a:lnTo>
                    <a:pt x="967" y="1562"/>
                  </a:lnTo>
                  <a:lnTo>
                    <a:pt x="966" y="1554"/>
                  </a:lnTo>
                  <a:lnTo>
                    <a:pt x="965" y="1546"/>
                  </a:lnTo>
                  <a:lnTo>
                    <a:pt x="964" y="1538"/>
                  </a:lnTo>
                  <a:lnTo>
                    <a:pt x="964" y="1528"/>
                  </a:lnTo>
                  <a:lnTo>
                    <a:pt x="964" y="1518"/>
                  </a:lnTo>
                  <a:lnTo>
                    <a:pt x="966" y="1507"/>
                  </a:lnTo>
                  <a:lnTo>
                    <a:pt x="968" y="1495"/>
                  </a:lnTo>
                  <a:lnTo>
                    <a:pt x="997" y="1366"/>
                  </a:lnTo>
                  <a:lnTo>
                    <a:pt x="862" y="1405"/>
                  </a:lnTo>
                  <a:lnTo>
                    <a:pt x="844" y="1409"/>
                  </a:lnTo>
                  <a:lnTo>
                    <a:pt x="826" y="1414"/>
                  </a:lnTo>
                  <a:lnTo>
                    <a:pt x="808" y="1419"/>
                  </a:lnTo>
                  <a:lnTo>
                    <a:pt x="790" y="1423"/>
                  </a:lnTo>
                  <a:lnTo>
                    <a:pt x="771" y="1427"/>
                  </a:lnTo>
                  <a:lnTo>
                    <a:pt x="752" y="1430"/>
                  </a:lnTo>
                  <a:lnTo>
                    <a:pt x="733" y="1433"/>
                  </a:lnTo>
                  <a:lnTo>
                    <a:pt x="714" y="1435"/>
                  </a:lnTo>
                  <a:lnTo>
                    <a:pt x="695" y="1438"/>
                  </a:lnTo>
                  <a:lnTo>
                    <a:pt x="675" y="1440"/>
                  </a:lnTo>
                  <a:lnTo>
                    <a:pt x="656" y="1441"/>
                  </a:lnTo>
                  <a:lnTo>
                    <a:pt x="637" y="1441"/>
                  </a:lnTo>
                  <a:lnTo>
                    <a:pt x="617" y="1441"/>
                  </a:lnTo>
                  <a:lnTo>
                    <a:pt x="598" y="1441"/>
                  </a:lnTo>
                  <a:lnTo>
                    <a:pt x="579" y="1440"/>
                  </a:lnTo>
                  <a:lnTo>
                    <a:pt x="559" y="1437"/>
                  </a:lnTo>
                  <a:lnTo>
                    <a:pt x="540" y="1435"/>
                  </a:lnTo>
                  <a:lnTo>
                    <a:pt x="522" y="1431"/>
                  </a:lnTo>
                  <a:lnTo>
                    <a:pt x="503" y="1427"/>
                  </a:lnTo>
                  <a:lnTo>
                    <a:pt x="485" y="1422"/>
                  </a:lnTo>
                  <a:lnTo>
                    <a:pt x="467" y="1416"/>
                  </a:lnTo>
                  <a:lnTo>
                    <a:pt x="449" y="1409"/>
                  </a:lnTo>
                  <a:lnTo>
                    <a:pt x="432" y="1401"/>
                  </a:lnTo>
                  <a:lnTo>
                    <a:pt x="415" y="1393"/>
                  </a:lnTo>
                  <a:lnTo>
                    <a:pt x="398" y="1383"/>
                  </a:lnTo>
                  <a:lnTo>
                    <a:pt x="382" y="1372"/>
                  </a:lnTo>
                  <a:lnTo>
                    <a:pt x="366" y="1361"/>
                  </a:lnTo>
                  <a:lnTo>
                    <a:pt x="352" y="1348"/>
                  </a:lnTo>
                  <a:lnTo>
                    <a:pt x="337" y="1334"/>
                  </a:lnTo>
                  <a:lnTo>
                    <a:pt x="323" y="1318"/>
                  </a:lnTo>
                  <a:lnTo>
                    <a:pt x="310" y="1302"/>
                  </a:lnTo>
                  <a:lnTo>
                    <a:pt x="297" y="1284"/>
                  </a:lnTo>
                  <a:lnTo>
                    <a:pt x="286" y="1267"/>
                  </a:lnTo>
                  <a:lnTo>
                    <a:pt x="277" y="1251"/>
                  </a:lnTo>
                  <a:lnTo>
                    <a:pt x="269" y="1235"/>
                  </a:lnTo>
                  <a:lnTo>
                    <a:pt x="262" y="1219"/>
                  </a:lnTo>
                  <a:lnTo>
                    <a:pt x="257" y="1204"/>
                  </a:lnTo>
                  <a:lnTo>
                    <a:pt x="252" y="1188"/>
                  </a:lnTo>
                  <a:lnTo>
                    <a:pt x="249" y="1173"/>
                  </a:lnTo>
                  <a:lnTo>
                    <a:pt x="246" y="1159"/>
                  </a:lnTo>
                  <a:lnTo>
                    <a:pt x="245" y="1144"/>
                  </a:lnTo>
                  <a:lnTo>
                    <a:pt x="245" y="1130"/>
                  </a:lnTo>
                  <a:lnTo>
                    <a:pt x="245" y="1116"/>
                  </a:lnTo>
                  <a:lnTo>
                    <a:pt x="246" y="1103"/>
                  </a:lnTo>
                  <a:lnTo>
                    <a:pt x="248" y="1090"/>
                  </a:lnTo>
                  <a:lnTo>
                    <a:pt x="251" y="1077"/>
                  </a:lnTo>
                  <a:lnTo>
                    <a:pt x="255" y="1065"/>
                  </a:lnTo>
                  <a:lnTo>
                    <a:pt x="259" y="1053"/>
                  </a:lnTo>
                  <a:lnTo>
                    <a:pt x="264" y="1040"/>
                  </a:lnTo>
                  <a:lnTo>
                    <a:pt x="269" y="1029"/>
                  </a:lnTo>
                  <a:lnTo>
                    <a:pt x="275" y="1018"/>
                  </a:lnTo>
                  <a:lnTo>
                    <a:pt x="281" y="1007"/>
                  </a:lnTo>
                  <a:lnTo>
                    <a:pt x="288" y="997"/>
                  </a:lnTo>
                  <a:lnTo>
                    <a:pt x="295" y="987"/>
                  </a:lnTo>
                  <a:lnTo>
                    <a:pt x="302" y="977"/>
                  </a:lnTo>
                  <a:lnTo>
                    <a:pt x="309" y="968"/>
                  </a:lnTo>
                  <a:lnTo>
                    <a:pt x="317" y="959"/>
                  </a:lnTo>
                  <a:lnTo>
                    <a:pt x="325" y="950"/>
                  </a:lnTo>
                  <a:lnTo>
                    <a:pt x="333" y="942"/>
                  </a:lnTo>
                  <a:lnTo>
                    <a:pt x="341" y="935"/>
                  </a:lnTo>
                  <a:lnTo>
                    <a:pt x="356" y="920"/>
                  </a:lnTo>
                  <a:lnTo>
                    <a:pt x="372" y="907"/>
                  </a:lnTo>
                  <a:lnTo>
                    <a:pt x="498" y="807"/>
                  </a:lnTo>
                  <a:lnTo>
                    <a:pt x="337" y="772"/>
                  </a:lnTo>
                  <a:lnTo>
                    <a:pt x="318" y="768"/>
                  </a:lnTo>
                  <a:lnTo>
                    <a:pt x="301" y="763"/>
                  </a:lnTo>
                  <a:lnTo>
                    <a:pt x="284" y="758"/>
                  </a:lnTo>
                  <a:lnTo>
                    <a:pt x="268" y="753"/>
                  </a:lnTo>
                  <a:lnTo>
                    <a:pt x="252" y="747"/>
                  </a:lnTo>
                  <a:lnTo>
                    <a:pt x="236" y="740"/>
                  </a:lnTo>
                  <a:lnTo>
                    <a:pt x="222" y="734"/>
                  </a:lnTo>
                  <a:lnTo>
                    <a:pt x="207" y="727"/>
                  </a:lnTo>
                  <a:lnTo>
                    <a:pt x="194" y="719"/>
                  </a:lnTo>
                  <a:lnTo>
                    <a:pt x="180" y="712"/>
                  </a:lnTo>
                  <a:lnTo>
                    <a:pt x="168" y="704"/>
                  </a:lnTo>
                  <a:lnTo>
                    <a:pt x="156" y="696"/>
                  </a:lnTo>
                  <a:lnTo>
                    <a:pt x="144" y="688"/>
                  </a:lnTo>
                  <a:lnTo>
                    <a:pt x="133" y="679"/>
                  </a:lnTo>
                  <a:lnTo>
                    <a:pt x="122" y="670"/>
                  </a:lnTo>
                  <a:lnTo>
                    <a:pt x="112" y="661"/>
                  </a:lnTo>
                  <a:lnTo>
                    <a:pt x="102" y="652"/>
                  </a:lnTo>
                  <a:lnTo>
                    <a:pt x="92" y="642"/>
                  </a:lnTo>
                  <a:lnTo>
                    <a:pt x="83" y="632"/>
                  </a:lnTo>
                  <a:lnTo>
                    <a:pt x="75" y="622"/>
                  </a:lnTo>
                  <a:lnTo>
                    <a:pt x="66" y="613"/>
                  </a:lnTo>
                  <a:lnTo>
                    <a:pt x="59" y="603"/>
                  </a:lnTo>
                  <a:lnTo>
                    <a:pt x="51" y="593"/>
                  </a:lnTo>
                  <a:lnTo>
                    <a:pt x="44" y="583"/>
                  </a:lnTo>
                  <a:lnTo>
                    <a:pt x="38" y="573"/>
                  </a:lnTo>
                  <a:lnTo>
                    <a:pt x="31" y="562"/>
                  </a:lnTo>
                  <a:lnTo>
                    <a:pt x="25" y="552"/>
                  </a:lnTo>
                  <a:lnTo>
                    <a:pt x="19" y="542"/>
                  </a:lnTo>
                  <a:lnTo>
                    <a:pt x="14" y="531"/>
                  </a:lnTo>
                  <a:lnTo>
                    <a:pt x="9" y="522"/>
                  </a:lnTo>
                  <a:lnTo>
                    <a:pt x="5" y="511"/>
                  </a:lnTo>
                  <a:lnTo>
                    <a:pt x="0" y="501"/>
                  </a:lnTo>
                  <a:lnTo>
                    <a:pt x="9" y="512"/>
                  </a:lnTo>
                  <a:lnTo>
                    <a:pt x="18" y="522"/>
                  </a:lnTo>
                  <a:lnTo>
                    <a:pt x="28" y="533"/>
                  </a:lnTo>
                  <a:lnTo>
                    <a:pt x="38" y="543"/>
                  </a:lnTo>
                  <a:lnTo>
                    <a:pt x="48" y="553"/>
                  </a:lnTo>
                  <a:lnTo>
                    <a:pt x="58" y="562"/>
                  </a:lnTo>
                  <a:lnTo>
                    <a:pt x="68" y="571"/>
                  </a:lnTo>
                  <a:lnTo>
                    <a:pt x="79" y="580"/>
                  </a:lnTo>
                  <a:lnTo>
                    <a:pt x="90" y="588"/>
                  </a:lnTo>
                  <a:lnTo>
                    <a:pt x="101" y="596"/>
                  </a:lnTo>
                  <a:lnTo>
                    <a:pt x="112" y="603"/>
                  </a:lnTo>
                  <a:lnTo>
                    <a:pt x="123" y="609"/>
                  </a:lnTo>
                  <a:lnTo>
                    <a:pt x="134" y="615"/>
                  </a:lnTo>
                  <a:lnTo>
                    <a:pt x="146" y="620"/>
                  </a:lnTo>
                  <a:lnTo>
                    <a:pt x="157" y="625"/>
                  </a:lnTo>
                  <a:lnTo>
                    <a:pt x="169" y="629"/>
                  </a:lnTo>
                  <a:lnTo>
                    <a:pt x="181" y="632"/>
                  </a:lnTo>
                  <a:lnTo>
                    <a:pt x="193" y="634"/>
                  </a:lnTo>
                  <a:lnTo>
                    <a:pt x="205" y="635"/>
                  </a:lnTo>
                  <a:lnTo>
                    <a:pt x="216" y="636"/>
                  </a:lnTo>
                  <a:lnTo>
                    <a:pt x="228" y="636"/>
                  </a:lnTo>
                  <a:lnTo>
                    <a:pt x="240" y="635"/>
                  </a:lnTo>
                  <a:lnTo>
                    <a:pt x="252" y="632"/>
                  </a:lnTo>
                  <a:lnTo>
                    <a:pt x="265" y="629"/>
                  </a:lnTo>
                  <a:lnTo>
                    <a:pt x="276" y="625"/>
                  </a:lnTo>
                  <a:lnTo>
                    <a:pt x="288" y="620"/>
                  </a:lnTo>
                  <a:lnTo>
                    <a:pt x="300" y="613"/>
                  </a:lnTo>
                  <a:lnTo>
                    <a:pt x="312" y="605"/>
                  </a:lnTo>
                  <a:lnTo>
                    <a:pt x="324" y="597"/>
                  </a:lnTo>
                  <a:lnTo>
                    <a:pt x="336" y="587"/>
                  </a:lnTo>
                  <a:lnTo>
                    <a:pt x="347" y="575"/>
                  </a:lnTo>
                  <a:lnTo>
                    <a:pt x="359" y="563"/>
                  </a:lnTo>
                  <a:close/>
                </a:path>
              </a:pathLst>
            </a:custGeom>
            <a:solidFill>
              <a:srgbClr val="91C5E9"/>
            </a:solidFill>
            <a:ln w="9525">
              <a:noFill/>
              <a:round/>
              <a:headEnd/>
              <a:tailEnd/>
            </a:ln>
          </p:spPr>
          <p:txBody>
            <a:bodyPr/>
            <a:lstStyle/>
            <a:p>
              <a:pPr>
                <a:defRPr/>
              </a:pPr>
              <a:endParaRPr lang="zh-CN" altLang="en-US">
                <a:latin typeface="Arial" charset="0"/>
                <a:ea typeface="宋体" charset="-122"/>
              </a:endParaRPr>
            </a:p>
          </p:txBody>
        </p:sp>
      </p:grpSp>
      <p:grpSp>
        <p:nvGrpSpPr>
          <p:cNvPr id="21" name="Group 33"/>
          <p:cNvGrpSpPr>
            <a:grpSpLocks/>
          </p:cNvGrpSpPr>
          <p:nvPr userDrawn="1"/>
        </p:nvGrpSpPr>
        <p:grpSpPr bwMode="auto">
          <a:xfrm>
            <a:off x="0" y="879475"/>
            <a:ext cx="9144000" cy="144463"/>
            <a:chOff x="1519" y="554"/>
            <a:chExt cx="4241" cy="91"/>
          </a:xfrm>
        </p:grpSpPr>
        <p:sp>
          <p:nvSpPr>
            <p:cNvPr id="22" name="Line 3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p:spPr>
          <p:txBody>
            <a:bodyPr/>
            <a:lstStyle/>
            <a:p>
              <a:pPr>
                <a:defRPr/>
              </a:pPr>
              <a:endParaRPr lang="zh-CN" altLang="en-US">
                <a:latin typeface="Arial" charset="0"/>
                <a:ea typeface="宋体" charset="-122"/>
              </a:endParaRPr>
            </a:p>
          </p:txBody>
        </p:sp>
        <p:sp>
          <p:nvSpPr>
            <p:cNvPr id="23" name="Line 3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p:spPr>
          <p:txBody>
            <a:bodyPr/>
            <a:lstStyle/>
            <a:p>
              <a:pPr>
                <a:defRPr/>
              </a:pPr>
              <a:endParaRPr lang="zh-CN" altLang="en-US">
                <a:latin typeface="Arial" charset="0"/>
                <a:ea typeface="宋体" charset="-122"/>
              </a:endParaRPr>
            </a:p>
          </p:txBody>
        </p:sp>
        <p:sp>
          <p:nvSpPr>
            <p:cNvPr id="24" name="Line 3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p:spPr>
          <p:txBody>
            <a:bodyPr/>
            <a:lstStyle/>
            <a:p>
              <a:pPr>
                <a:defRPr/>
              </a:pPr>
              <a:endParaRPr lang="zh-CN" altLang="en-US">
                <a:latin typeface="Arial" charset="0"/>
                <a:ea typeface="宋体" charset="-122"/>
              </a:endParaRPr>
            </a:p>
          </p:txBody>
        </p:sp>
      </p:grpSp>
    </p:spTree>
    <p:extLst>
      <p:ext uri="{BB962C8B-B14F-4D97-AF65-F5344CB8AC3E}">
        <p14:creationId xmlns:p14="http://schemas.microsoft.com/office/powerpoint/2010/main" val="40883545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21A23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99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9FF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3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1755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4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FCA82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70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2F79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09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6C1D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79234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C1DA"/>
        </a:solidFill>
        <a:effectLst/>
      </p:bgPr>
    </p:bg>
    <p:spTree>
      <p:nvGrpSpPr>
        <p:cNvPr id="1" name=""/>
        <p:cNvGrpSpPr/>
        <p:nvPr/>
      </p:nvGrpSpPr>
      <p:grpSpPr>
        <a:xfrm>
          <a:off x="0" y="0"/>
          <a:ext cx="0" cy="0"/>
          <a:chOff x="0" y="0"/>
          <a:chExt cx="0" cy="0"/>
        </a:xfrm>
      </p:grpSpPr>
      <p:grpSp>
        <p:nvGrpSpPr>
          <p:cNvPr id="187" name="组 186"/>
          <p:cNvGrpSpPr/>
          <p:nvPr/>
        </p:nvGrpSpPr>
        <p:grpSpPr>
          <a:xfrm>
            <a:off x="0" y="-7447"/>
            <a:ext cx="9144000" cy="5150948"/>
            <a:chOff x="0" y="-7447"/>
            <a:chExt cx="9144000" cy="5150948"/>
          </a:xfrm>
        </p:grpSpPr>
        <p:cxnSp>
          <p:nvCxnSpPr>
            <p:cNvPr id="100" name="直线连接符 99"/>
            <p:cNvCxnSpPr/>
            <p:nvPr/>
          </p:nvCxnSpPr>
          <p:spPr>
            <a:xfrm>
              <a:off x="0" y="0"/>
              <a:ext cx="1396002"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1" name="直线连接符 100"/>
            <p:cNvCxnSpPr/>
            <p:nvPr/>
          </p:nvCxnSpPr>
          <p:spPr>
            <a:xfrm flipV="1">
              <a:off x="732049" y="326292"/>
              <a:ext cx="663953" cy="9096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2" name="直线连接符 101"/>
            <p:cNvCxnSpPr/>
            <p:nvPr/>
          </p:nvCxnSpPr>
          <p:spPr>
            <a:xfrm>
              <a:off x="0" y="0"/>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3" name="直线连接符 102"/>
            <p:cNvCxnSpPr/>
            <p:nvPr/>
          </p:nvCxnSpPr>
          <p:spPr>
            <a:xfrm>
              <a:off x="0" y="1693188"/>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4" name="直线连接符 103"/>
            <p:cNvCxnSpPr/>
            <p:nvPr/>
          </p:nvCxnSpPr>
          <p:spPr>
            <a:xfrm flipV="1">
              <a:off x="1396002" y="0"/>
              <a:ext cx="1205861"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5" name="直线连接符 104"/>
            <p:cNvCxnSpPr/>
            <p:nvPr/>
          </p:nvCxnSpPr>
          <p:spPr>
            <a:xfrm flipV="1">
              <a:off x="1975651" y="0"/>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6" name="直线连接符 105"/>
            <p:cNvCxnSpPr/>
            <p:nvPr/>
          </p:nvCxnSpPr>
          <p:spPr>
            <a:xfrm flipH="1" flipV="1">
              <a:off x="1396003" y="326292"/>
              <a:ext cx="579648" cy="175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7" name="直线连接符 106"/>
            <p:cNvCxnSpPr/>
            <p:nvPr/>
          </p:nvCxnSpPr>
          <p:spPr>
            <a:xfrm>
              <a:off x="732049" y="1235988"/>
              <a:ext cx="1243602" cy="84659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8" name="直线连接符 107"/>
            <p:cNvCxnSpPr/>
            <p:nvPr/>
          </p:nvCxnSpPr>
          <p:spPr>
            <a:xfrm flipV="1">
              <a:off x="573292" y="2082584"/>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9" name="直线连接符 108"/>
            <p:cNvCxnSpPr/>
            <p:nvPr/>
          </p:nvCxnSpPr>
          <p:spPr>
            <a:xfrm>
              <a:off x="6676641" y="3311124"/>
              <a:ext cx="1561117" cy="2780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0" name="直线连接符 109"/>
            <p:cNvCxnSpPr/>
            <p:nvPr/>
          </p:nvCxnSpPr>
          <p:spPr>
            <a:xfrm flipH="1">
              <a:off x="1975651" y="1693188"/>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1" name="直线连接符 110"/>
            <p:cNvCxnSpPr/>
            <p:nvPr/>
          </p:nvCxnSpPr>
          <p:spPr>
            <a:xfrm>
              <a:off x="2601863" y="0"/>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2" name="直线连接符 111"/>
            <p:cNvCxnSpPr/>
            <p:nvPr/>
          </p:nvCxnSpPr>
          <p:spPr>
            <a:xfrm>
              <a:off x="574727" y="2980718"/>
              <a:ext cx="1321545" cy="396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3" name="直线连接符 112"/>
            <p:cNvCxnSpPr/>
            <p:nvPr/>
          </p:nvCxnSpPr>
          <p:spPr>
            <a:xfrm flipH="1">
              <a:off x="1896273" y="2082584"/>
              <a:ext cx="79378" cy="128752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4" name="直线连接符 113"/>
            <p:cNvCxnSpPr/>
            <p:nvPr/>
          </p:nvCxnSpPr>
          <p:spPr>
            <a:xfrm>
              <a:off x="0" y="2980717"/>
              <a:ext cx="573294"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5" name="直线连接符 114"/>
            <p:cNvCxnSpPr/>
            <p:nvPr/>
          </p:nvCxnSpPr>
          <p:spPr>
            <a:xfrm>
              <a:off x="0" y="1693188"/>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6" name="直线连接符 115"/>
            <p:cNvCxnSpPr/>
            <p:nvPr/>
          </p:nvCxnSpPr>
          <p:spPr>
            <a:xfrm flipV="1">
              <a:off x="0" y="1235988"/>
              <a:ext cx="732049"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7" name="直线连接符 116"/>
            <p:cNvCxnSpPr/>
            <p:nvPr/>
          </p:nvCxnSpPr>
          <p:spPr>
            <a:xfrm>
              <a:off x="8237759" y="3589204"/>
              <a:ext cx="906241"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8" name="直线连接符 117"/>
            <p:cNvCxnSpPr/>
            <p:nvPr/>
          </p:nvCxnSpPr>
          <p:spPr>
            <a:xfrm flipV="1">
              <a:off x="8237758" y="1587364"/>
              <a:ext cx="906242" cy="2001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9" name="直线连接符 118"/>
            <p:cNvCxnSpPr/>
            <p:nvPr/>
          </p:nvCxnSpPr>
          <p:spPr>
            <a:xfrm>
              <a:off x="7496889" y="2151760"/>
              <a:ext cx="740870" cy="143744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0" name="直线连接符 119"/>
            <p:cNvCxnSpPr/>
            <p:nvPr/>
          </p:nvCxnSpPr>
          <p:spPr>
            <a:xfrm>
              <a:off x="2601862" y="0"/>
              <a:ext cx="1658135" cy="108469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1" name="直线连接符 120"/>
            <p:cNvCxnSpPr/>
            <p:nvPr/>
          </p:nvCxnSpPr>
          <p:spPr>
            <a:xfrm flipV="1">
              <a:off x="3448569" y="1084699"/>
              <a:ext cx="811428" cy="151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2" name="直线连接符 121"/>
            <p:cNvCxnSpPr/>
            <p:nvPr/>
          </p:nvCxnSpPr>
          <p:spPr>
            <a:xfrm>
              <a:off x="2601863" y="0"/>
              <a:ext cx="846706" cy="12285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3" name="直线连接符 122"/>
            <p:cNvCxnSpPr/>
            <p:nvPr/>
          </p:nvCxnSpPr>
          <p:spPr>
            <a:xfrm>
              <a:off x="3034035" y="1685741"/>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4" name="直线连接符 123"/>
            <p:cNvCxnSpPr/>
            <p:nvPr/>
          </p:nvCxnSpPr>
          <p:spPr>
            <a:xfrm flipV="1">
              <a:off x="4259997" y="-7446"/>
              <a:ext cx="1375901" cy="109214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5" name="直线连接符 124"/>
            <p:cNvCxnSpPr/>
            <p:nvPr/>
          </p:nvCxnSpPr>
          <p:spPr>
            <a:xfrm flipV="1">
              <a:off x="5009686" y="-7447"/>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6" name="直线连接符 125"/>
            <p:cNvCxnSpPr/>
            <p:nvPr/>
          </p:nvCxnSpPr>
          <p:spPr>
            <a:xfrm flipH="1" flipV="1">
              <a:off x="4259997" y="1084699"/>
              <a:ext cx="749689" cy="99043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7" name="直线连接符 126"/>
            <p:cNvCxnSpPr/>
            <p:nvPr/>
          </p:nvCxnSpPr>
          <p:spPr>
            <a:xfrm>
              <a:off x="3448569" y="1235989"/>
              <a:ext cx="1561117" cy="83914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8" name="直线连接符 127"/>
            <p:cNvCxnSpPr/>
            <p:nvPr/>
          </p:nvCxnSpPr>
          <p:spPr>
            <a:xfrm flipV="1">
              <a:off x="3607327" y="2075137"/>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9" name="直线连接符 128"/>
            <p:cNvCxnSpPr/>
            <p:nvPr/>
          </p:nvCxnSpPr>
          <p:spPr>
            <a:xfrm flipH="1">
              <a:off x="5009686" y="1685741"/>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0" name="直线连接符 129"/>
            <p:cNvCxnSpPr/>
            <p:nvPr/>
          </p:nvCxnSpPr>
          <p:spPr>
            <a:xfrm>
              <a:off x="5635898" y="-7447"/>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1" name="直线连接符 130"/>
            <p:cNvCxnSpPr/>
            <p:nvPr/>
          </p:nvCxnSpPr>
          <p:spPr>
            <a:xfrm flipH="1" flipV="1">
              <a:off x="1975651" y="2082584"/>
              <a:ext cx="1633111" cy="8906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2" name="直线连接符 131"/>
            <p:cNvCxnSpPr/>
            <p:nvPr/>
          </p:nvCxnSpPr>
          <p:spPr>
            <a:xfrm flipH="1">
              <a:off x="4259999" y="326292"/>
              <a:ext cx="95536" cy="75840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3" name="直线连接符 132"/>
            <p:cNvCxnSpPr/>
            <p:nvPr/>
          </p:nvCxnSpPr>
          <p:spPr>
            <a:xfrm flipV="1">
              <a:off x="1896272" y="2973271"/>
              <a:ext cx="1711057" cy="4042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4" name="直线连接符 133"/>
            <p:cNvCxnSpPr/>
            <p:nvPr/>
          </p:nvCxnSpPr>
          <p:spPr>
            <a:xfrm>
              <a:off x="3034035" y="1685741"/>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5" name="直线连接符 134"/>
            <p:cNvCxnSpPr/>
            <p:nvPr/>
          </p:nvCxnSpPr>
          <p:spPr>
            <a:xfrm flipV="1">
              <a:off x="3034035" y="1235989"/>
              <a:ext cx="414534" cy="44975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6" name="直线连接符 135"/>
            <p:cNvCxnSpPr/>
            <p:nvPr/>
          </p:nvCxnSpPr>
          <p:spPr>
            <a:xfrm flipH="1">
              <a:off x="5741735" y="1693188"/>
              <a:ext cx="326335" cy="161793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7" name="直线连接符 136"/>
            <p:cNvCxnSpPr/>
            <p:nvPr/>
          </p:nvCxnSpPr>
          <p:spPr>
            <a:xfrm flipH="1" flipV="1">
              <a:off x="5635898" y="0"/>
              <a:ext cx="1616497"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8" name="直线连接符 137"/>
            <p:cNvCxnSpPr/>
            <p:nvPr/>
          </p:nvCxnSpPr>
          <p:spPr>
            <a:xfrm>
              <a:off x="5009686" y="2075135"/>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9" name="直线连接符 138"/>
            <p:cNvCxnSpPr/>
            <p:nvPr/>
          </p:nvCxnSpPr>
          <p:spPr>
            <a:xfrm flipH="1" flipV="1">
              <a:off x="1" y="2973270"/>
              <a:ext cx="574726"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0" name="直线连接符 139"/>
            <p:cNvCxnSpPr/>
            <p:nvPr/>
          </p:nvCxnSpPr>
          <p:spPr>
            <a:xfrm flipV="1">
              <a:off x="7252395" y="0"/>
              <a:ext cx="985363" cy="48943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1" name="直线连接符 140"/>
            <p:cNvCxnSpPr/>
            <p:nvPr/>
          </p:nvCxnSpPr>
          <p:spPr>
            <a:xfrm flipV="1">
              <a:off x="7690926" y="0"/>
              <a:ext cx="546832"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2" name="直线连接符 141"/>
            <p:cNvCxnSpPr/>
            <p:nvPr/>
          </p:nvCxnSpPr>
          <p:spPr>
            <a:xfrm flipH="1" flipV="1">
              <a:off x="7108816" y="0"/>
              <a:ext cx="143579"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3" name="直线连接符 142"/>
            <p:cNvCxnSpPr/>
            <p:nvPr/>
          </p:nvCxnSpPr>
          <p:spPr>
            <a:xfrm flipV="1">
              <a:off x="6068070" y="478692"/>
              <a:ext cx="1184325" cy="121449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4" name="直线连接符 143"/>
            <p:cNvCxnSpPr/>
            <p:nvPr/>
          </p:nvCxnSpPr>
          <p:spPr>
            <a:xfrm flipV="1">
              <a:off x="573292" y="3370112"/>
              <a:ext cx="1322980" cy="39546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5" name="直线连接符 144"/>
            <p:cNvCxnSpPr/>
            <p:nvPr/>
          </p:nvCxnSpPr>
          <p:spPr>
            <a:xfrm flipH="1" flipV="1">
              <a:off x="7252396" y="489438"/>
              <a:ext cx="438530" cy="73910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6" name="直线连接符 145"/>
            <p:cNvCxnSpPr/>
            <p:nvPr/>
          </p:nvCxnSpPr>
          <p:spPr>
            <a:xfrm flipV="1">
              <a:off x="6068070" y="1235988"/>
              <a:ext cx="1622856"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7" name="直线连接符 146"/>
            <p:cNvCxnSpPr/>
            <p:nvPr/>
          </p:nvCxnSpPr>
          <p:spPr>
            <a:xfrm flipH="1" flipV="1">
              <a:off x="1896273" y="3377558"/>
              <a:ext cx="961365" cy="7936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8" name="直线连接符 147"/>
            <p:cNvCxnSpPr/>
            <p:nvPr/>
          </p:nvCxnSpPr>
          <p:spPr>
            <a:xfrm flipH="1">
              <a:off x="573292" y="2973270"/>
              <a:ext cx="1435"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9" name="直线连接符 148"/>
            <p:cNvCxnSpPr/>
            <p:nvPr/>
          </p:nvCxnSpPr>
          <p:spPr>
            <a:xfrm>
              <a:off x="3607327" y="2993390"/>
              <a:ext cx="2134408" cy="3177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0" name="直线连接符 149"/>
            <p:cNvCxnSpPr/>
            <p:nvPr/>
          </p:nvCxnSpPr>
          <p:spPr>
            <a:xfrm flipH="1">
              <a:off x="2857638" y="2973270"/>
              <a:ext cx="749689" cy="11979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1" name="直线连接符 150"/>
            <p:cNvCxnSpPr/>
            <p:nvPr/>
          </p:nvCxnSpPr>
          <p:spPr>
            <a:xfrm flipV="1">
              <a:off x="2857638" y="4171240"/>
              <a:ext cx="1322980"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2" name="直线连接符 151"/>
            <p:cNvCxnSpPr/>
            <p:nvPr/>
          </p:nvCxnSpPr>
          <p:spPr>
            <a:xfrm>
              <a:off x="6068070" y="1693189"/>
              <a:ext cx="608571" cy="161793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3" name="直线连接符 152"/>
            <p:cNvCxnSpPr/>
            <p:nvPr/>
          </p:nvCxnSpPr>
          <p:spPr>
            <a:xfrm flipV="1">
              <a:off x="6676641" y="2151760"/>
              <a:ext cx="820248" cy="1159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4" name="直线连接符 153"/>
            <p:cNvCxnSpPr/>
            <p:nvPr/>
          </p:nvCxnSpPr>
          <p:spPr>
            <a:xfrm>
              <a:off x="5741735" y="3311123"/>
              <a:ext cx="934906"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5" name="直线连接符 154"/>
            <p:cNvCxnSpPr/>
            <p:nvPr/>
          </p:nvCxnSpPr>
          <p:spPr>
            <a:xfrm flipV="1">
              <a:off x="8237759" y="3311123"/>
              <a:ext cx="906241" cy="2780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6" name="直线连接符 155"/>
            <p:cNvCxnSpPr/>
            <p:nvPr/>
          </p:nvCxnSpPr>
          <p:spPr>
            <a:xfrm flipV="1">
              <a:off x="7496889" y="1235989"/>
              <a:ext cx="194037" cy="91577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7" name="直线连接符 156"/>
            <p:cNvCxnSpPr/>
            <p:nvPr/>
          </p:nvCxnSpPr>
          <p:spPr>
            <a:xfrm flipV="1">
              <a:off x="7496889" y="1587364"/>
              <a:ext cx="1647111" cy="564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8" name="直线连接符 157"/>
            <p:cNvCxnSpPr/>
            <p:nvPr/>
          </p:nvCxnSpPr>
          <p:spPr>
            <a:xfrm flipH="1" flipV="1">
              <a:off x="6068071" y="1693190"/>
              <a:ext cx="1428818" cy="4585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9" name="直线连接符 158"/>
            <p:cNvCxnSpPr/>
            <p:nvPr/>
          </p:nvCxnSpPr>
          <p:spPr>
            <a:xfrm flipV="1">
              <a:off x="4180618" y="3311124"/>
              <a:ext cx="1561117" cy="86011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0" name="直线连接符 159"/>
            <p:cNvCxnSpPr/>
            <p:nvPr/>
          </p:nvCxnSpPr>
          <p:spPr>
            <a:xfrm flipH="1" flipV="1">
              <a:off x="5741735" y="3311124"/>
              <a:ext cx="493913"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1" name="直线连接符 160"/>
            <p:cNvCxnSpPr/>
            <p:nvPr/>
          </p:nvCxnSpPr>
          <p:spPr>
            <a:xfrm>
              <a:off x="8237759" y="0"/>
              <a:ext cx="906241" cy="1587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2" name="直线连接符 161"/>
            <p:cNvCxnSpPr/>
            <p:nvPr/>
          </p:nvCxnSpPr>
          <p:spPr>
            <a:xfrm>
              <a:off x="7690926" y="1235989"/>
              <a:ext cx="1453074" cy="35137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3" name="直线连接符 162"/>
            <p:cNvCxnSpPr/>
            <p:nvPr/>
          </p:nvCxnSpPr>
          <p:spPr>
            <a:xfrm flipH="1">
              <a:off x="1825713" y="3370111"/>
              <a:ext cx="70560" cy="147134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4" name="直线连接符 163"/>
            <p:cNvCxnSpPr/>
            <p:nvPr/>
          </p:nvCxnSpPr>
          <p:spPr>
            <a:xfrm>
              <a:off x="573292" y="3765580"/>
              <a:ext cx="1252421" cy="10758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5" name="直线连接符 164"/>
            <p:cNvCxnSpPr/>
            <p:nvPr/>
          </p:nvCxnSpPr>
          <p:spPr>
            <a:xfrm flipV="1">
              <a:off x="1825713" y="4171240"/>
              <a:ext cx="1031925" cy="67022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6" name="直线连接符 165"/>
            <p:cNvCxnSpPr/>
            <p:nvPr/>
          </p:nvCxnSpPr>
          <p:spPr>
            <a:xfrm flipH="1">
              <a:off x="1" y="3765580"/>
              <a:ext cx="573291" cy="52912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7" name="直线连接符 166"/>
            <p:cNvCxnSpPr/>
            <p:nvPr/>
          </p:nvCxnSpPr>
          <p:spPr>
            <a:xfrm flipH="1" flipV="1">
              <a:off x="3607328" y="2993390"/>
              <a:ext cx="573290" cy="11778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8" name="直线连接符 167"/>
            <p:cNvCxnSpPr/>
            <p:nvPr/>
          </p:nvCxnSpPr>
          <p:spPr>
            <a:xfrm>
              <a:off x="4180618" y="4171241"/>
              <a:ext cx="2055030"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9" name="直线连接符 168"/>
            <p:cNvCxnSpPr/>
            <p:nvPr/>
          </p:nvCxnSpPr>
          <p:spPr>
            <a:xfrm flipH="1">
              <a:off x="5971052" y="4903191"/>
              <a:ext cx="264597"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0" name="直线连接符 169"/>
            <p:cNvCxnSpPr/>
            <p:nvPr/>
          </p:nvCxnSpPr>
          <p:spPr>
            <a:xfrm flipH="1">
              <a:off x="6235649" y="3311124"/>
              <a:ext cx="440992"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1" name="直线连接符 170"/>
            <p:cNvCxnSpPr/>
            <p:nvPr/>
          </p:nvCxnSpPr>
          <p:spPr>
            <a:xfrm flipH="1" flipV="1">
              <a:off x="6235649" y="4903191"/>
              <a:ext cx="1528298"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2" name="直线连接符 171"/>
            <p:cNvCxnSpPr/>
            <p:nvPr/>
          </p:nvCxnSpPr>
          <p:spPr>
            <a:xfrm flipH="1">
              <a:off x="7763947" y="3589204"/>
              <a:ext cx="473812"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3" name="直线连接符 172"/>
            <p:cNvCxnSpPr/>
            <p:nvPr/>
          </p:nvCxnSpPr>
          <p:spPr>
            <a:xfrm>
              <a:off x="6676641" y="3311124"/>
              <a:ext cx="1087306" cy="183237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4" name="直线连接符 173"/>
            <p:cNvCxnSpPr/>
            <p:nvPr/>
          </p:nvCxnSpPr>
          <p:spPr>
            <a:xfrm flipH="1" flipV="1">
              <a:off x="573293" y="3765581"/>
              <a:ext cx="560196" cy="137791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5" name="直线连接符 174"/>
            <p:cNvCxnSpPr/>
            <p:nvPr/>
          </p:nvCxnSpPr>
          <p:spPr>
            <a:xfrm flipH="1" flipV="1">
              <a:off x="2857639" y="4171241"/>
              <a:ext cx="590930" cy="97225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6" name="直线连接符 175"/>
            <p:cNvCxnSpPr/>
            <p:nvPr/>
          </p:nvCxnSpPr>
          <p:spPr>
            <a:xfrm flipH="1" flipV="1">
              <a:off x="1" y="4294702"/>
              <a:ext cx="1133488" cy="84879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7" name="直线连接符 176"/>
            <p:cNvCxnSpPr/>
            <p:nvPr/>
          </p:nvCxnSpPr>
          <p:spPr>
            <a:xfrm flipV="1">
              <a:off x="3448569" y="4171241"/>
              <a:ext cx="732049" cy="97226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8" name="直线连接符 177"/>
            <p:cNvCxnSpPr/>
            <p:nvPr/>
          </p:nvCxnSpPr>
          <p:spPr>
            <a:xfrm>
              <a:off x="1825713" y="4841460"/>
              <a:ext cx="1622856"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9" name="直线连接符 178"/>
            <p:cNvCxnSpPr/>
            <p:nvPr/>
          </p:nvCxnSpPr>
          <p:spPr>
            <a:xfrm flipH="1">
              <a:off x="1133491" y="4841460"/>
              <a:ext cx="692222" cy="3020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0" name="直线连接符 179"/>
            <p:cNvCxnSpPr/>
            <p:nvPr/>
          </p:nvCxnSpPr>
          <p:spPr>
            <a:xfrm>
              <a:off x="4544450" y="4903191"/>
              <a:ext cx="1426602"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1" name="直线连接符 180"/>
            <p:cNvCxnSpPr/>
            <p:nvPr/>
          </p:nvCxnSpPr>
          <p:spPr>
            <a:xfrm flipV="1">
              <a:off x="3448569" y="4903192"/>
              <a:ext cx="1095881" cy="24030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2" name="直线连接符 181"/>
            <p:cNvCxnSpPr/>
            <p:nvPr/>
          </p:nvCxnSpPr>
          <p:spPr>
            <a:xfrm flipH="1" flipV="1">
              <a:off x="4180619" y="4171241"/>
              <a:ext cx="363831"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3" name="直线连接符 182"/>
            <p:cNvCxnSpPr/>
            <p:nvPr/>
          </p:nvCxnSpPr>
          <p:spPr>
            <a:xfrm flipV="1">
              <a:off x="4355535" y="2"/>
              <a:ext cx="1280362" cy="32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4" name="直线连接符 183"/>
            <p:cNvCxnSpPr/>
            <p:nvPr/>
          </p:nvCxnSpPr>
          <p:spPr>
            <a:xfrm flipH="1" flipV="1">
              <a:off x="2601864" y="3"/>
              <a:ext cx="1753671" cy="3262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5" name="直线连接符 184"/>
            <p:cNvCxnSpPr/>
            <p:nvPr/>
          </p:nvCxnSpPr>
          <p:spPr>
            <a:xfrm flipV="1">
              <a:off x="4544450" y="4903191"/>
              <a:ext cx="1691198"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6" name="直线连接符 185"/>
            <p:cNvCxnSpPr/>
            <p:nvPr/>
          </p:nvCxnSpPr>
          <p:spPr>
            <a:xfrm flipH="1" flipV="1">
              <a:off x="1825714" y="4841460"/>
              <a:ext cx="294330"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93" name="组 92"/>
          <p:cNvGrpSpPr/>
          <p:nvPr/>
        </p:nvGrpSpPr>
        <p:grpSpPr>
          <a:xfrm>
            <a:off x="2257885" y="356696"/>
            <a:ext cx="4393217" cy="4393217"/>
            <a:chOff x="942673" y="622206"/>
            <a:chExt cx="2065543" cy="2065543"/>
          </a:xfrm>
          <a:effectLst/>
        </p:grpSpPr>
        <p:sp>
          <p:nvSpPr>
            <p:cNvPr id="94" name="Freeform 5"/>
            <p:cNvSpPr>
              <a:spLocks/>
            </p:cNvSpPr>
            <p:nvPr/>
          </p:nvSpPr>
          <p:spPr bwMode="auto">
            <a:xfrm>
              <a:off x="942673" y="622206"/>
              <a:ext cx="2065543" cy="2065543"/>
            </a:xfrm>
            <a:custGeom>
              <a:avLst/>
              <a:gdLst>
                <a:gd name="T0" fmla="*/ 1580 w 1582"/>
                <a:gd name="T1" fmla="*/ 832 h 1582"/>
                <a:gd name="T2" fmla="*/ 1566 w 1582"/>
                <a:gd name="T3" fmla="*/ 952 h 1582"/>
                <a:gd name="T4" fmla="*/ 1534 w 1582"/>
                <a:gd name="T5" fmla="*/ 1064 h 1582"/>
                <a:gd name="T6" fmla="*/ 1486 w 1582"/>
                <a:gd name="T7" fmla="*/ 1168 h 1582"/>
                <a:gd name="T8" fmla="*/ 1424 w 1582"/>
                <a:gd name="T9" fmla="*/ 1266 h 1582"/>
                <a:gd name="T10" fmla="*/ 1350 w 1582"/>
                <a:gd name="T11" fmla="*/ 1352 h 1582"/>
                <a:gd name="T12" fmla="*/ 1264 w 1582"/>
                <a:gd name="T13" fmla="*/ 1426 h 1582"/>
                <a:gd name="T14" fmla="*/ 1168 w 1582"/>
                <a:gd name="T15" fmla="*/ 1488 h 1582"/>
                <a:gd name="T16" fmla="*/ 1062 w 1582"/>
                <a:gd name="T17" fmla="*/ 1534 h 1582"/>
                <a:gd name="T18" fmla="*/ 950 w 1582"/>
                <a:gd name="T19" fmla="*/ 1566 h 1582"/>
                <a:gd name="T20" fmla="*/ 832 w 1582"/>
                <a:gd name="T21" fmla="*/ 1582 h 1582"/>
                <a:gd name="T22" fmla="*/ 750 w 1582"/>
                <a:gd name="T23" fmla="*/ 1582 h 1582"/>
                <a:gd name="T24" fmla="*/ 632 w 1582"/>
                <a:gd name="T25" fmla="*/ 1566 h 1582"/>
                <a:gd name="T26" fmla="*/ 518 w 1582"/>
                <a:gd name="T27" fmla="*/ 1534 h 1582"/>
                <a:gd name="T28" fmla="*/ 414 w 1582"/>
                <a:gd name="T29" fmla="*/ 1488 h 1582"/>
                <a:gd name="T30" fmla="*/ 318 w 1582"/>
                <a:gd name="T31" fmla="*/ 1426 h 1582"/>
                <a:gd name="T32" fmla="*/ 232 w 1582"/>
                <a:gd name="T33" fmla="*/ 1352 h 1582"/>
                <a:gd name="T34" fmla="*/ 156 w 1582"/>
                <a:gd name="T35" fmla="*/ 1266 h 1582"/>
                <a:gd name="T36" fmla="*/ 96 w 1582"/>
                <a:gd name="T37" fmla="*/ 1168 h 1582"/>
                <a:gd name="T38" fmla="*/ 48 w 1582"/>
                <a:gd name="T39" fmla="*/ 1064 h 1582"/>
                <a:gd name="T40" fmla="*/ 16 w 1582"/>
                <a:gd name="T41" fmla="*/ 952 h 1582"/>
                <a:gd name="T42" fmla="*/ 0 w 1582"/>
                <a:gd name="T43" fmla="*/ 832 h 1582"/>
                <a:gd name="T44" fmla="*/ 0 w 1582"/>
                <a:gd name="T45" fmla="*/ 752 h 1582"/>
                <a:gd name="T46" fmla="*/ 16 w 1582"/>
                <a:gd name="T47" fmla="*/ 632 h 1582"/>
                <a:gd name="T48" fmla="*/ 48 w 1582"/>
                <a:gd name="T49" fmla="*/ 520 h 1582"/>
                <a:gd name="T50" fmla="*/ 96 w 1582"/>
                <a:gd name="T51" fmla="*/ 414 h 1582"/>
                <a:gd name="T52" fmla="*/ 156 w 1582"/>
                <a:gd name="T53" fmla="*/ 318 h 1582"/>
                <a:gd name="T54" fmla="*/ 232 w 1582"/>
                <a:gd name="T55" fmla="*/ 232 h 1582"/>
                <a:gd name="T56" fmla="*/ 318 w 1582"/>
                <a:gd name="T57" fmla="*/ 158 h 1582"/>
                <a:gd name="T58" fmla="*/ 414 w 1582"/>
                <a:gd name="T59" fmla="*/ 96 h 1582"/>
                <a:gd name="T60" fmla="*/ 518 w 1582"/>
                <a:gd name="T61" fmla="*/ 48 h 1582"/>
                <a:gd name="T62" fmla="*/ 632 w 1582"/>
                <a:gd name="T63" fmla="*/ 16 h 1582"/>
                <a:gd name="T64" fmla="*/ 750 w 1582"/>
                <a:gd name="T65" fmla="*/ 2 h 1582"/>
                <a:gd name="T66" fmla="*/ 832 w 1582"/>
                <a:gd name="T67" fmla="*/ 2 h 1582"/>
                <a:gd name="T68" fmla="*/ 950 w 1582"/>
                <a:gd name="T69" fmla="*/ 16 h 1582"/>
                <a:gd name="T70" fmla="*/ 1062 w 1582"/>
                <a:gd name="T71" fmla="*/ 48 h 1582"/>
                <a:gd name="T72" fmla="*/ 1168 w 1582"/>
                <a:gd name="T73" fmla="*/ 96 h 1582"/>
                <a:gd name="T74" fmla="*/ 1264 w 1582"/>
                <a:gd name="T75" fmla="*/ 158 h 1582"/>
                <a:gd name="T76" fmla="*/ 1350 w 1582"/>
                <a:gd name="T77" fmla="*/ 232 h 1582"/>
                <a:gd name="T78" fmla="*/ 1424 w 1582"/>
                <a:gd name="T79" fmla="*/ 318 h 1582"/>
                <a:gd name="T80" fmla="*/ 1486 w 1582"/>
                <a:gd name="T81" fmla="*/ 414 h 1582"/>
                <a:gd name="T82" fmla="*/ 1534 w 1582"/>
                <a:gd name="T83" fmla="*/ 520 h 1582"/>
                <a:gd name="T84" fmla="*/ 1566 w 1582"/>
                <a:gd name="T85" fmla="*/ 632 h 1582"/>
                <a:gd name="T86" fmla="*/ 1580 w 1582"/>
                <a:gd name="T87" fmla="*/ 75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2" h="1582">
                  <a:moveTo>
                    <a:pt x="1582" y="792"/>
                  </a:moveTo>
                  <a:lnTo>
                    <a:pt x="1582" y="792"/>
                  </a:lnTo>
                  <a:lnTo>
                    <a:pt x="1580" y="832"/>
                  </a:lnTo>
                  <a:lnTo>
                    <a:pt x="1578" y="872"/>
                  </a:lnTo>
                  <a:lnTo>
                    <a:pt x="1572" y="912"/>
                  </a:lnTo>
                  <a:lnTo>
                    <a:pt x="1566" y="952"/>
                  </a:lnTo>
                  <a:lnTo>
                    <a:pt x="1556" y="990"/>
                  </a:lnTo>
                  <a:lnTo>
                    <a:pt x="1546" y="1028"/>
                  </a:lnTo>
                  <a:lnTo>
                    <a:pt x="1534" y="1064"/>
                  </a:lnTo>
                  <a:lnTo>
                    <a:pt x="1520" y="1100"/>
                  </a:lnTo>
                  <a:lnTo>
                    <a:pt x="1504" y="1134"/>
                  </a:lnTo>
                  <a:lnTo>
                    <a:pt x="1486" y="1168"/>
                  </a:lnTo>
                  <a:lnTo>
                    <a:pt x="1468" y="1202"/>
                  </a:lnTo>
                  <a:lnTo>
                    <a:pt x="1446" y="1234"/>
                  </a:lnTo>
                  <a:lnTo>
                    <a:pt x="1424" y="1266"/>
                  </a:lnTo>
                  <a:lnTo>
                    <a:pt x="1402" y="1294"/>
                  </a:lnTo>
                  <a:lnTo>
                    <a:pt x="1376" y="1324"/>
                  </a:lnTo>
                  <a:lnTo>
                    <a:pt x="1350" y="1352"/>
                  </a:lnTo>
                  <a:lnTo>
                    <a:pt x="1322" y="1378"/>
                  </a:lnTo>
                  <a:lnTo>
                    <a:pt x="1294" y="1402"/>
                  </a:lnTo>
                  <a:lnTo>
                    <a:pt x="1264" y="1426"/>
                  </a:lnTo>
                  <a:lnTo>
                    <a:pt x="1234" y="1448"/>
                  </a:lnTo>
                  <a:lnTo>
                    <a:pt x="1200" y="1468"/>
                  </a:lnTo>
                  <a:lnTo>
                    <a:pt x="1168" y="1488"/>
                  </a:lnTo>
                  <a:lnTo>
                    <a:pt x="1134" y="1504"/>
                  </a:lnTo>
                  <a:lnTo>
                    <a:pt x="1098" y="1520"/>
                  </a:lnTo>
                  <a:lnTo>
                    <a:pt x="1062" y="1534"/>
                  </a:lnTo>
                  <a:lnTo>
                    <a:pt x="1026" y="1548"/>
                  </a:lnTo>
                  <a:lnTo>
                    <a:pt x="988" y="1558"/>
                  </a:lnTo>
                  <a:lnTo>
                    <a:pt x="950" y="1566"/>
                  </a:lnTo>
                  <a:lnTo>
                    <a:pt x="912" y="1574"/>
                  </a:lnTo>
                  <a:lnTo>
                    <a:pt x="872" y="1578"/>
                  </a:lnTo>
                  <a:lnTo>
                    <a:pt x="832" y="1582"/>
                  </a:lnTo>
                  <a:lnTo>
                    <a:pt x="790" y="1582"/>
                  </a:lnTo>
                  <a:lnTo>
                    <a:pt x="790" y="1582"/>
                  </a:lnTo>
                  <a:lnTo>
                    <a:pt x="750" y="1582"/>
                  </a:lnTo>
                  <a:lnTo>
                    <a:pt x="710" y="1578"/>
                  </a:lnTo>
                  <a:lnTo>
                    <a:pt x="670" y="1574"/>
                  </a:lnTo>
                  <a:lnTo>
                    <a:pt x="632" y="1566"/>
                  </a:lnTo>
                  <a:lnTo>
                    <a:pt x="594" y="1558"/>
                  </a:lnTo>
                  <a:lnTo>
                    <a:pt x="556" y="1548"/>
                  </a:lnTo>
                  <a:lnTo>
                    <a:pt x="518" y="1534"/>
                  </a:lnTo>
                  <a:lnTo>
                    <a:pt x="482" y="1520"/>
                  </a:lnTo>
                  <a:lnTo>
                    <a:pt x="448" y="1504"/>
                  </a:lnTo>
                  <a:lnTo>
                    <a:pt x="414" y="1488"/>
                  </a:lnTo>
                  <a:lnTo>
                    <a:pt x="380" y="1468"/>
                  </a:lnTo>
                  <a:lnTo>
                    <a:pt x="348" y="1448"/>
                  </a:lnTo>
                  <a:lnTo>
                    <a:pt x="318" y="1426"/>
                  </a:lnTo>
                  <a:lnTo>
                    <a:pt x="288" y="1402"/>
                  </a:lnTo>
                  <a:lnTo>
                    <a:pt x="258" y="1378"/>
                  </a:lnTo>
                  <a:lnTo>
                    <a:pt x="232" y="1352"/>
                  </a:lnTo>
                  <a:lnTo>
                    <a:pt x="206" y="1324"/>
                  </a:lnTo>
                  <a:lnTo>
                    <a:pt x="180" y="1294"/>
                  </a:lnTo>
                  <a:lnTo>
                    <a:pt x="156" y="1266"/>
                  </a:lnTo>
                  <a:lnTo>
                    <a:pt x="134" y="1234"/>
                  </a:lnTo>
                  <a:lnTo>
                    <a:pt x="114" y="1202"/>
                  </a:lnTo>
                  <a:lnTo>
                    <a:pt x="96" y="1168"/>
                  </a:lnTo>
                  <a:lnTo>
                    <a:pt x="78" y="1134"/>
                  </a:lnTo>
                  <a:lnTo>
                    <a:pt x="62" y="1100"/>
                  </a:lnTo>
                  <a:lnTo>
                    <a:pt x="48" y="1064"/>
                  </a:lnTo>
                  <a:lnTo>
                    <a:pt x="36" y="1028"/>
                  </a:lnTo>
                  <a:lnTo>
                    <a:pt x="24" y="990"/>
                  </a:lnTo>
                  <a:lnTo>
                    <a:pt x="16" y="952"/>
                  </a:lnTo>
                  <a:lnTo>
                    <a:pt x="8" y="912"/>
                  </a:lnTo>
                  <a:lnTo>
                    <a:pt x="4" y="872"/>
                  </a:lnTo>
                  <a:lnTo>
                    <a:pt x="0" y="832"/>
                  </a:lnTo>
                  <a:lnTo>
                    <a:pt x="0" y="792"/>
                  </a:lnTo>
                  <a:lnTo>
                    <a:pt x="0" y="792"/>
                  </a:lnTo>
                  <a:lnTo>
                    <a:pt x="0" y="752"/>
                  </a:lnTo>
                  <a:lnTo>
                    <a:pt x="4" y="710"/>
                  </a:lnTo>
                  <a:lnTo>
                    <a:pt x="8" y="672"/>
                  </a:lnTo>
                  <a:lnTo>
                    <a:pt x="16" y="632"/>
                  </a:lnTo>
                  <a:lnTo>
                    <a:pt x="24" y="594"/>
                  </a:lnTo>
                  <a:lnTo>
                    <a:pt x="36" y="556"/>
                  </a:lnTo>
                  <a:lnTo>
                    <a:pt x="48" y="520"/>
                  </a:lnTo>
                  <a:lnTo>
                    <a:pt x="62" y="484"/>
                  </a:lnTo>
                  <a:lnTo>
                    <a:pt x="78" y="448"/>
                  </a:lnTo>
                  <a:lnTo>
                    <a:pt x="96" y="414"/>
                  </a:lnTo>
                  <a:lnTo>
                    <a:pt x="114" y="382"/>
                  </a:lnTo>
                  <a:lnTo>
                    <a:pt x="134" y="350"/>
                  </a:lnTo>
                  <a:lnTo>
                    <a:pt x="156" y="318"/>
                  </a:lnTo>
                  <a:lnTo>
                    <a:pt x="180" y="288"/>
                  </a:lnTo>
                  <a:lnTo>
                    <a:pt x="206" y="260"/>
                  </a:lnTo>
                  <a:lnTo>
                    <a:pt x="232" y="232"/>
                  </a:lnTo>
                  <a:lnTo>
                    <a:pt x="258" y="206"/>
                  </a:lnTo>
                  <a:lnTo>
                    <a:pt x="288" y="182"/>
                  </a:lnTo>
                  <a:lnTo>
                    <a:pt x="318" y="158"/>
                  </a:lnTo>
                  <a:lnTo>
                    <a:pt x="348" y="136"/>
                  </a:lnTo>
                  <a:lnTo>
                    <a:pt x="380" y="116"/>
                  </a:lnTo>
                  <a:lnTo>
                    <a:pt x="414" y="96"/>
                  </a:lnTo>
                  <a:lnTo>
                    <a:pt x="448" y="78"/>
                  </a:lnTo>
                  <a:lnTo>
                    <a:pt x="482" y="62"/>
                  </a:lnTo>
                  <a:lnTo>
                    <a:pt x="518" y="48"/>
                  </a:lnTo>
                  <a:lnTo>
                    <a:pt x="556" y="36"/>
                  </a:lnTo>
                  <a:lnTo>
                    <a:pt x="594" y="26"/>
                  </a:lnTo>
                  <a:lnTo>
                    <a:pt x="632" y="16"/>
                  </a:lnTo>
                  <a:lnTo>
                    <a:pt x="670" y="10"/>
                  </a:lnTo>
                  <a:lnTo>
                    <a:pt x="710" y="4"/>
                  </a:lnTo>
                  <a:lnTo>
                    <a:pt x="750" y="2"/>
                  </a:lnTo>
                  <a:lnTo>
                    <a:pt x="790" y="0"/>
                  </a:lnTo>
                  <a:lnTo>
                    <a:pt x="790" y="0"/>
                  </a:lnTo>
                  <a:lnTo>
                    <a:pt x="832" y="2"/>
                  </a:lnTo>
                  <a:lnTo>
                    <a:pt x="872" y="4"/>
                  </a:lnTo>
                  <a:lnTo>
                    <a:pt x="912" y="10"/>
                  </a:lnTo>
                  <a:lnTo>
                    <a:pt x="950" y="16"/>
                  </a:lnTo>
                  <a:lnTo>
                    <a:pt x="988" y="26"/>
                  </a:lnTo>
                  <a:lnTo>
                    <a:pt x="1026" y="36"/>
                  </a:lnTo>
                  <a:lnTo>
                    <a:pt x="1062" y="48"/>
                  </a:lnTo>
                  <a:lnTo>
                    <a:pt x="1098" y="62"/>
                  </a:lnTo>
                  <a:lnTo>
                    <a:pt x="1134" y="78"/>
                  </a:lnTo>
                  <a:lnTo>
                    <a:pt x="1168" y="96"/>
                  </a:lnTo>
                  <a:lnTo>
                    <a:pt x="1200" y="116"/>
                  </a:lnTo>
                  <a:lnTo>
                    <a:pt x="1234" y="136"/>
                  </a:lnTo>
                  <a:lnTo>
                    <a:pt x="1264" y="158"/>
                  </a:lnTo>
                  <a:lnTo>
                    <a:pt x="1294" y="182"/>
                  </a:lnTo>
                  <a:lnTo>
                    <a:pt x="1322" y="206"/>
                  </a:lnTo>
                  <a:lnTo>
                    <a:pt x="1350" y="232"/>
                  </a:lnTo>
                  <a:lnTo>
                    <a:pt x="1376" y="260"/>
                  </a:lnTo>
                  <a:lnTo>
                    <a:pt x="1402" y="288"/>
                  </a:lnTo>
                  <a:lnTo>
                    <a:pt x="1424" y="318"/>
                  </a:lnTo>
                  <a:lnTo>
                    <a:pt x="1446" y="350"/>
                  </a:lnTo>
                  <a:lnTo>
                    <a:pt x="1468" y="382"/>
                  </a:lnTo>
                  <a:lnTo>
                    <a:pt x="1486" y="414"/>
                  </a:lnTo>
                  <a:lnTo>
                    <a:pt x="1504" y="448"/>
                  </a:lnTo>
                  <a:lnTo>
                    <a:pt x="1520" y="484"/>
                  </a:lnTo>
                  <a:lnTo>
                    <a:pt x="1534" y="520"/>
                  </a:lnTo>
                  <a:lnTo>
                    <a:pt x="1546" y="556"/>
                  </a:lnTo>
                  <a:lnTo>
                    <a:pt x="1556" y="594"/>
                  </a:lnTo>
                  <a:lnTo>
                    <a:pt x="1566" y="632"/>
                  </a:lnTo>
                  <a:lnTo>
                    <a:pt x="1572" y="672"/>
                  </a:lnTo>
                  <a:lnTo>
                    <a:pt x="1578" y="710"/>
                  </a:lnTo>
                  <a:lnTo>
                    <a:pt x="1580" y="752"/>
                  </a:lnTo>
                  <a:lnTo>
                    <a:pt x="1582" y="792"/>
                  </a:lnTo>
                  <a:lnTo>
                    <a:pt x="1582" y="792"/>
                  </a:lnTo>
                  <a:close/>
                </a:path>
              </a:pathLst>
            </a:custGeom>
            <a:solidFill>
              <a:srgbClr val="007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6"/>
            <p:cNvSpPr>
              <a:spLocks/>
            </p:cNvSpPr>
            <p:nvPr/>
          </p:nvSpPr>
          <p:spPr bwMode="auto">
            <a:xfrm>
              <a:off x="1305645" y="776273"/>
              <a:ext cx="1415328" cy="1856638"/>
            </a:xfrm>
            <a:custGeom>
              <a:avLst/>
              <a:gdLst>
                <a:gd name="T0" fmla="*/ 1024 w 1084"/>
                <a:gd name="T1" fmla="*/ 902 h 1422"/>
                <a:gd name="T2" fmla="*/ 868 w 1084"/>
                <a:gd name="T3" fmla="*/ 822 h 1422"/>
                <a:gd name="T4" fmla="*/ 764 w 1084"/>
                <a:gd name="T5" fmla="*/ 854 h 1422"/>
                <a:gd name="T6" fmla="*/ 710 w 1084"/>
                <a:gd name="T7" fmla="*/ 788 h 1422"/>
                <a:gd name="T8" fmla="*/ 664 w 1084"/>
                <a:gd name="T9" fmla="*/ 788 h 1422"/>
                <a:gd name="T10" fmla="*/ 634 w 1084"/>
                <a:gd name="T11" fmla="*/ 712 h 1422"/>
                <a:gd name="T12" fmla="*/ 576 w 1084"/>
                <a:gd name="T13" fmla="*/ 724 h 1422"/>
                <a:gd name="T14" fmla="*/ 576 w 1084"/>
                <a:gd name="T15" fmla="*/ 626 h 1422"/>
                <a:gd name="T16" fmla="*/ 724 w 1084"/>
                <a:gd name="T17" fmla="*/ 682 h 1422"/>
                <a:gd name="T18" fmla="*/ 762 w 1084"/>
                <a:gd name="T19" fmla="*/ 600 h 1422"/>
                <a:gd name="T20" fmla="*/ 806 w 1084"/>
                <a:gd name="T21" fmla="*/ 504 h 1422"/>
                <a:gd name="T22" fmla="*/ 926 w 1084"/>
                <a:gd name="T23" fmla="*/ 238 h 1422"/>
                <a:gd name="T24" fmla="*/ 844 w 1084"/>
                <a:gd name="T25" fmla="*/ 144 h 1422"/>
                <a:gd name="T26" fmla="*/ 800 w 1084"/>
                <a:gd name="T27" fmla="*/ 286 h 1422"/>
                <a:gd name="T28" fmla="*/ 628 w 1084"/>
                <a:gd name="T29" fmla="*/ 182 h 1422"/>
                <a:gd name="T30" fmla="*/ 752 w 1084"/>
                <a:gd name="T31" fmla="*/ 114 h 1422"/>
                <a:gd name="T32" fmla="*/ 714 w 1084"/>
                <a:gd name="T33" fmla="*/ 20 h 1422"/>
                <a:gd name="T34" fmla="*/ 440 w 1084"/>
                <a:gd name="T35" fmla="*/ 42 h 1422"/>
                <a:gd name="T36" fmla="*/ 272 w 1084"/>
                <a:gd name="T37" fmla="*/ 42 h 1422"/>
                <a:gd name="T38" fmla="*/ 48 w 1084"/>
                <a:gd name="T39" fmla="*/ 58 h 1422"/>
                <a:gd name="T40" fmla="*/ 28 w 1084"/>
                <a:gd name="T41" fmla="*/ 92 h 1422"/>
                <a:gd name="T42" fmla="*/ 60 w 1084"/>
                <a:gd name="T43" fmla="*/ 134 h 1422"/>
                <a:gd name="T44" fmla="*/ 22 w 1084"/>
                <a:gd name="T45" fmla="*/ 204 h 1422"/>
                <a:gd name="T46" fmla="*/ 32 w 1084"/>
                <a:gd name="T47" fmla="*/ 290 h 1422"/>
                <a:gd name="T48" fmla="*/ 136 w 1084"/>
                <a:gd name="T49" fmla="*/ 184 h 1422"/>
                <a:gd name="T50" fmla="*/ 308 w 1084"/>
                <a:gd name="T51" fmla="*/ 320 h 1422"/>
                <a:gd name="T52" fmla="*/ 370 w 1084"/>
                <a:gd name="T53" fmla="*/ 604 h 1422"/>
                <a:gd name="T54" fmla="*/ 534 w 1084"/>
                <a:gd name="T55" fmla="*/ 762 h 1422"/>
                <a:gd name="T56" fmla="*/ 698 w 1084"/>
                <a:gd name="T57" fmla="*/ 882 h 1422"/>
                <a:gd name="T58" fmla="*/ 740 w 1084"/>
                <a:gd name="T59" fmla="*/ 890 h 1422"/>
                <a:gd name="T60" fmla="*/ 742 w 1084"/>
                <a:gd name="T61" fmla="*/ 1056 h 1422"/>
                <a:gd name="T62" fmla="*/ 784 w 1084"/>
                <a:gd name="T63" fmla="*/ 1158 h 1422"/>
                <a:gd name="T64" fmla="*/ 694 w 1084"/>
                <a:gd name="T65" fmla="*/ 1422 h 1422"/>
                <a:gd name="T66" fmla="*/ 958 w 1084"/>
                <a:gd name="T67" fmla="*/ 1244 h 1422"/>
                <a:gd name="T68" fmla="*/ 1046 w 1084"/>
                <a:gd name="T69" fmla="*/ 1164 h 1422"/>
                <a:gd name="T70" fmla="*/ 1024 w 1084"/>
                <a:gd name="T71" fmla="*/ 962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1422">
                  <a:moveTo>
                    <a:pt x="1024" y="962"/>
                  </a:moveTo>
                  <a:lnTo>
                    <a:pt x="1024" y="902"/>
                  </a:lnTo>
                  <a:lnTo>
                    <a:pt x="968" y="854"/>
                  </a:lnTo>
                  <a:lnTo>
                    <a:pt x="868" y="822"/>
                  </a:lnTo>
                  <a:lnTo>
                    <a:pt x="784" y="822"/>
                  </a:lnTo>
                  <a:lnTo>
                    <a:pt x="764" y="854"/>
                  </a:lnTo>
                  <a:lnTo>
                    <a:pt x="730" y="834"/>
                  </a:lnTo>
                  <a:lnTo>
                    <a:pt x="710" y="788"/>
                  </a:lnTo>
                  <a:lnTo>
                    <a:pt x="664" y="788"/>
                  </a:lnTo>
                  <a:lnTo>
                    <a:pt x="664" y="788"/>
                  </a:lnTo>
                  <a:lnTo>
                    <a:pt x="688" y="712"/>
                  </a:lnTo>
                  <a:lnTo>
                    <a:pt x="634" y="712"/>
                  </a:lnTo>
                  <a:lnTo>
                    <a:pt x="604" y="744"/>
                  </a:lnTo>
                  <a:lnTo>
                    <a:pt x="576" y="724"/>
                  </a:lnTo>
                  <a:lnTo>
                    <a:pt x="576" y="682"/>
                  </a:lnTo>
                  <a:lnTo>
                    <a:pt x="576" y="626"/>
                  </a:lnTo>
                  <a:lnTo>
                    <a:pt x="700" y="596"/>
                  </a:lnTo>
                  <a:lnTo>
                    <a:pt x="724" y="682"/>
                  </a:lnTo>
                  <a:lnTo>
                    <a:pt x="762" y="654"/>
                  </a:lnTo>
                  <a:lnTo>
                    <a:pt x="762" y="600"/>
                  </a:lnTo>
                  <a:lnTo>
                    <a:pt x="784" y="578"/>
                  </a:lnTo>
                  <a:lnTo>
                    <a:pt x="806" y="504"/>
                  </a:lnTo>
                  <a:lnTo>
                    <a:pt x="1014" y="432"/>
                  </a:lnTo>
                  <a:lnTo>
                    <a:pt x="926" y="238"/>
                  </a:lnTo>
                  <a:lnTo>
                    <a:pt x="888" y="228"/>
                  </a:lnTo>
                  <a:lnTo>
                    <a:pt x="844" y="144"/>
                  </a:lnTo>
                  <a:lnTo>
                    <a:pt x="776" y="144"/>
                  </a:lnTo>
                  <a:lnTo>
                    <a:pt x="800" y="286"/>
                  </a:lnTo>
                  <a:lnTo>
                    <a:pt x="752" y="286"/>
                  </a:lnTo>
                  <a:lnTo>
                    <a:pt x="628" y="182"/>
                  </a:lnTo>
                  <a:lnTo>
                    <a:pt x="650" y="134"/>
                  </a:lnTo>
                  <a:lnTo>
                    <a:pt x="752" y="114"/>
                  </a:lnTo>
                  <a:lnTo>
                    <a:pt x="752" y="42"/>
                  </a:lnTo>
                  <a:lnTo>
                    <a:pt x="714" y="20"/>
                  </a:lnTo>
                  <a:lnTo>
                    <a:pt x="542" y="42"/>
                  </a:lnTo>
                  <a:lnTo>
                    <a:pt x="440" y="42"/>
                  </a:lnTo>
                  <a:lnTo>
                    <a:pt x="362" y="20"/>
                  </a:lnTo>
                  <a:lnTo>
                    <a:pt x="272" y="42"/>
                  </a:lnTo>
                  <a:lnTo>
                    <a:pt x="136" y="0"/>
                  </a:lnTo>
                  <a:lnTo>
                    <a:pt x="48" y="58"/>
                  </a:lnTo>
                  <a:lnTo>
                    <a:pt x="72" y="92"/>
                  </a:lnTo>
                  <a:lnTo>
                    <a:pt x="28" y="92"/>
                  </a:lnTo>
                  <a:lnTo>
                    <a:pt x="28" y="134"/>
                  </a:lnTo>
                  <a:lnTo>
                    <a:pt x="60" y="134"/>
                  </a:lnTo>
                  <a:lnTo>
                    <a:pt x="0" y="168"/>
                  </a:lnTo>
                  <a:lnTo>
                    <a:pt x="22" y="204"/>
                  </a:lnTo>
                  <a:lnTo>
                    <a:pt x="54" y="204"/>
                  </a:lnTo>
                  <a:lnTo>
                    <a:pt x="32" y="290"/>
                  </a:lnTo>
                  <a:lnTo>
                    <a:pt x="68" y="258"/>
                  </a:lnTo>
                  <a:lnTo>
                    <a:pt x="136" y="184"/>
                  </a:lnTo>
                  <a:lnTo>
                    <a:pt x="240" y="212"/>
                  </a:lnTo>
                  <a:lnTo>
                    <a:pt x="308" y="320"/>
                  </a:lnTo>
                  <a:lnTo>
                    <a:pt x="294" y="486"/>
                  </a:lnTo>
                  <a:lnTo>
                    <a:pt x="370" y="604"/>
                  </a:lnTo>
                  <a:lnTo>
                    <a:pt x="416" y="724"/>
                  </a:lnTo>
                  <a:lnTo>
                    <a:pt x="534" y="762"/>
                  </a:lnTo>
                  <a:lnTo>
                    <a:pt x="606" y="800"/>
                  </a:lnTo>
                  <a:lnTo>
                    <a:pt x="698" y="882"/>
                  </a:lnTo>
                  <a:lnTo>
                    <a:pt x="730" y="882"/>
                  </a:lnTo>
                  <a:lnTo>
                    <a:pt x="740" y="890"/>
                  </a:lnTo>
                  <a:lnTo>
                    <a:pt x="720" y="948"/>
                  </a:lnTo>
                  <a:lnTo>
                    <a:pt x="742" y="1056"/>
                  </a:lnTo>
                  <a:lnTo>
                    <a:pt x="720" y="1110"/>
                  </a:lnTo>
                  <a:lnTo>
                    <a:pt x="784" y="1158"/>
                  </a:lnTo>
                  <a:lnTo>
                    <a:pt x="808" y="1194"/>
                  </a:lnTo>
                  <a:lnTo>
                    <a:pt x="694" y="1422"/>
                  </a:lnTo>
                  <a:lnTo>
                    <a:pt x="850" y="1370"/>
                  </a:lnTo>
                  <a:lnTo>
                    <a:pt x="958" y="1244"/>
                  </a:lnTo>
                  <a:lnTo>
                    <a:pt x="980" y="1172"/>
                  </a:lnTo>
                  <a:lnTo>
                    <a:pt x="1046" y="1164"/>
                  </a:lnTo>
                  <a:lnTo>
                    <a:pt x="1084" y="996"/>
                  </a:lnTo>
                  <a:lnTo>
                    <a:pt x="1024" y="962"/>
                  </a:lnTo>
                  <a:close/>
                </a:path>
              </a:pathLst>
            </a:custGeom>
            <a:solidFill>
              <a:srgbClr val="91D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7" name="文本框 96"/>
          <p:cNvSpPr txBox="1"/>
          <p:nvPr/>
        </p:nvSpPr>
        <p:spPr>
          <a:xfrm>
            <a:off x="416313" y="2265982"/>
            <a:ext cx="8497228"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lnSpc>
                <a:spcPct val="90000"/>
              </a:lnSpc>
            </a:pPr>
            <a:r>
              <a:rPr kumimoji="1" lang="zh-CN" altLang="en-US" sz="4000" b="1" dirty="0" smtClean="0">
                <a:solidFill>
                  <a:srgbClr val="FFFFFF"/>
                </a:solidFill>
                <a:latin typeface="Arial"/>
                <a:cs typeface="Arial"/>
              </a:rPr>
              <a:t>民航长水机场复杂天气下的气象服务</a:t>
            </a:r>
            <a:endParaRPr kumimoji="1" lang="zh-CN" altLang="en-US" sz="4000" b="1" dirty="0">
              <a:solidFill>
                <a:srgbClr val="FFFFFF"/>
              </a:solidFill>
              <a:latin typeface="Arial"/>
              <a:cs typeface="Arial"/>
            </a:endParaRPr>
          </a:p>
        </p:txBody>
      </p:sp>
      <p:sp>
        <p:nvSpPr>
          <p:cNvPr id="98" name="文本框 97"/>
          <p:cNvSpPr txBox="1"/>
          <p:nvPr/>
        </p:nvSpPr>
        <p:spPr>
          <a:xfrm>
            <a:off x="1047104" y="3459228"/>
            <a:ext cx="6804961" cy="4801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lnSpc>
                <a:spcPct val="90000"/>
              </a:lnSpc>
            </a:pPr>
            <a:r>
              <a:rPr kumimoji="1" lang="zh-CN" altLang="en-US" sz="2800" b="1" dirty="0" smtClean="0">
                <a:solidFill>
                  <a:srgbClr val="FFFFFF"/>
                </a:solidFill>
                <a:latin typeface="Arial"/>
                <a:cs typeface="Arial"/>
              </a:rPr>
              <a:t>民航西南空管局   牟艳彬</a:t>
            </a:r>
            <a:endParaRPr kumimoji="1" lang="zh-CN" altLang="en-US" sz="2800" b="1" dirty="0">
              <a:solidFill>
                <a:srgbClr val="FFFFFF"/>
              </a:solidFill>
              <a:latin typeface="Arial"/>
              <a:cs typeface="Arial"/>
            </a:endParaRPr>
          </a:p>
        </p:txBody>
      </p:sp>
    </p:spTree>
    <p:extLst>
      <p:ext uri="{BB962C8B-B14F-4D97-AF65-F5344CB8AC3E}">
        <p14:creationId xmlns:p14="http://schemas.microsoft.com/office/powerpoint/2010/main" val="905616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cxnSp>
        <p:nvCxnSpPr>
          <p:cNvPr id="25" name="直线连接符 24"/>
          <p:cNvCxnSpPr/>
          <p:nvPr/>
        </p:nvCxnSpPr>
        <p:spPr>
          <a:xfrm rot="5400000">
            <a:off x="6511456" y="1439982"/>
            <a:ext cx="445173" cy="235256"/>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2451100" y="315913"/>
            <a:ext cx="6692900" cy="523220"/>
          </a:xfrm>
          <a:prstGeom prst="rect">
            <a:avLst/>
          </a:prstGeom>
        </p:spPr>
        <p:txBody>
          <a:bodyPr wrap="square">
            <a:spAutoFit/>
          </a:bodyPr>
          <a:lstStyle/>
          <a:p>
            <a:pPr fontAlgn="auto">
              <a:spcBef>
                <a:spcPts val="0"/>
              </a:spcBef>
              <a:spcAft>
                <a:spcPts val="0"/>
              </a:spcAft>
              <a:defRPr/>
            </a:pPr>
            <a:r>
              <a:rPr lang="zh-CN" altLang="en-US" sz="28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影响长水机场的航班正常运行的主要天气</a:t>
            </a:r>
            <a:endParaRPr lang="en-US" altLang="zh-CN" sz="28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graphicFrame>
        <p:nvGraphicFramePr>
          <p:cNvPr id="2" name="图示 1"/>
          <p:cNvGraphicFramePr/>
          <p:nvPr>
            <p:extLst>
              <p:ext uri="{D42A27DB-BD31-4B8C-83A1-F6EECF244321}">
                <p14:modId xmlns:p14="http://schemas.microsoft.com/office/powerpoint/2010/main" val="233170085"/>
              </p:ext>
            </p:extLst>
          </p:nvPr>
        </p:nvGraphicFramePr>
        <p:xfrm>
          <a:off x="6350" y="1152593"/>
          <a:ext cx="9017000" cy="3990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049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05" b="45945"/>
          <a:stretch/>
        </p:blipFill>
        <p:spPr bwMode="auto">
          <a:xfrm>
            <a:off x="0" y="-32084"/>
            <a:ext cx="9144000" cy="517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5711"/>
          <a:stretch/>
        </p:blipFill>
        <p:spPr bwMode="auto">
          <a:xfrm>
            <a:off x="0" y="-381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0" y="4620280"/>
            <a:ext cx="9144000" cy="523220"/>
          </a:xfrm>
          <a:prstGeom prst="rect">
            <a:avLst/>
          </a:prstGeom>
          <a:solidFill>
            <a:schemeClr val="dk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zh-CN" altLang="en-US" sz="2800" dirty="0" smtClean="0"/>
              <a:t>昆明长水机场大雾天气</a:t>
            </a:r>
            <a:endParaRPr kumimoji="1" lang="en-US" altLang="zh-CN" sz="2800" b="1" dirty="0">
              <a:latin typeface="Century Gothic"/>
              <a:ea typeface="微软雅黑"/>
            </a:endParaRPr>
          </a:p>
        </p:txBody>
      </p:sp>
    </p:spTree>
    <p:extLst>
      <p:ext uri="{BB962C8B-B14F-4D97-AF65-F5344CB8AC3E}">
        <p14:creationId xmlns:p14="http://schemas.microsoft.com/office/powerpoint/2010/main" val="2656614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9" name="图片 8"/>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13" name="文本框 12"/>
          <p:cNvSpPr txBox="1"/>
          <p:nvPr/>
        </p:nvSpPr>
        <p:spPr>
          <a:xfrm>
            <a:off x="0" y="4620280"/>
            <a:ext cx="9144000" cy="523220"/>
          </a:xfrm>
          <a:prstGeom prst="rect">
            <a:avLst/>
          </a:prstGeom>
          <a:solidFill>
            <a:schemeClr val="dk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zh-CN" altLang="en-US" sz="2800" dirty="0" smtClean="0"/>
              <a:t>昆明长水机场冰雪天气</a:t>
            </a:r>
            <a:endParaRPr kumimoji="1" lang="en-US" altLang="zh-CN" sz="2800" b="1" dirty="0">
              <a:latin typeface="Century Gothic"/>
              <a:ea typeface="微软雅黑"/>
            </a:endParaRPr>
          </a:p>
        </p:txBody>
      </p:sp>
    </p:spTree>
    <p:extLst>
      <p:ext uri="{BB962C8B-B14F-4D97-AF65-F5344CB8AC3E}">
        <p14:creationId xmlns:p14="http://schemas.microsoft.com/office/powerpoint/2010/main" val="290869657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8824" y="-88901"/>
            <a:ext cx="9172824" cy="5232401"/>
          </a:xfrm>
          <a:prstGeom prst="rect">
            <a:avLst/>
          </a:prstGeom>
        </p:spPr>
      </p:pic>
      <p:sp>
        <p:nvSpPr>
          <p:cNvPr id="3" name="文本框 2"/>
          <p:cNvSpPr txBox="1"/>
          <p:nvPr/>
        </p:nvSpPr>
        <p:spPr>
          <a:xfrm>
            <a:off x="-28824" y="4620280"/>
            <a:ext cx="9172824" cy="523220"/>
          </a:xfrm>
          <a:prstGeom prst="rect">
            <a:avLst/>
          </a:prstGeom>
          <a:solidFill>
            <a:schemeClr val="dk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zh-CN" altLang="en-US" sz="2800" dirty="0" smtClean="0"/>
              <a:t>昆明长水机场雷雨天气</a:t>
            </a:r>
            <a:endParaRPr kumimoji="1" lang="en-US" altLang="zh-CN" sz="2800" b="1" dirty="0">
              <a:latin typeface="Century Gothic"/>
              <a:ea typeface="微软雅黑"/>
            </a:endParaRPr>
          </a:p>
        </p:txBody>
      </p:sp>
    </p:spTree>
    <p:extLst>
      <p:ext uri="{BB962C8B-B14F-4D97-AF65-F5344CB8AC3E}">
        <p14:creationId xmlns:p14="http://schemas.microsoft.com/office/powerpoint/2010/main" val="29398029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0"/>
          <a:stretch/>
        </p:blipFill>
        <p:spPr bwMode="auto">
          <a:xfrm>
            <a:off x="-28824" y="-76200"/>
            <a:ext cx="9201648" cy="52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8824" y="4620280"/>
            <a:ext cx="9172824" cy="523220"/>
          </a:xfrm>
          <a:prstGeom prst="rect">
            <a:avLst/>
          </a:prstGeom>
          <a:solidFill>
            <a:schemeClr val="dk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zh-CN" altLang="en-US" sz="2800" dirty="0" smtClean="0"/>
              <a:t>昆明长水机场大风天气</a:t>
            </a:r>
            <a:endParaRPr kumimoji="1" lang="en-US" altLang="zh-CN" sz="2800" b="1" dirty="0">
              <a:latin typeface="Century Gothic"/>
              <a:ea typeface="微软雅黑"/>
            </a:endParaRPr>
          </a:p>
        </p:txBody>
      </p:sp>
      <p:pic>
        <p:nvPicPr>
          <p:cNvPr id="4" name="图表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914"/>
            <a:ext cx="9144000" cy="470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Tree>
    <p:extLst>
      <p:ext uri="{BB962C8B-B14F-4D97-AF65-F5344CB8AC3E}">
        <p14:creationId xmlns:p14="http://schemas.microsoft.com/office/powerpoint/2010/main" val="1666889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2" name="组 6"/>
          <p:cNvGrpSpPr/>
          <p:nvPr/>
        </p:nvGrpSpPr>
        <p:grpSpPr>
          <a:xfrm>
            <a:off x="0" y="-7447"/>
            <a:ext cx="9144000" cy="5150948"/>
            <a:chOff x="0" y="-7447"/>
            <a:chExt cx="9144000" cy="5150948"/>
          </a:xfrm>
        </p:grpSpPr>
        <p:cxnSp>
          <p:nvCxnSpPr>
            <p:cNvPr id="8" name="直线连接符 7"/>
            <p:cNvCxnSpPr/>
            <p:nvPr/>
          </p:nvCxnSpPr>
          <p:spPr>
            <a:xfrm>
              <a:off x="0" y="0"/>
              <a:ext cx="1396002"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flipV="1">
              <a:off x="732049" y="326292"/>
              <a:ext cx="663953" cy="9096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0" y="0"/>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直线连接符 10"/>
            <p:cNvCxnSpPr/>
            <p:nvPr/>
          </p:nvCxnSpPr>
          <p:spPr>
            <a:xfrm>
              <a:off x="0" y="1693188"/>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11"/>
            <p:cNvCxnSpPr/>
            <p:nvPr/>
          </p:nvCxnSpPr>
          <p:spPr>
            <a:xfrm flipV="1">
              <a:off x="1396002" y="0"/>
              <a:ext cx="1205861"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12"/>
            <p:cNvCxnSpPr/>
            <p:nvPr/>
          </p:nvCxnSpPr>
          <p:spPr>
            <a:xfrm flipV="1">
              <a:off x="1975651" y="0"/>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13"/>
            <p:cNvCxnSpPr/>
            <p:nvPr/>
          </p:nvCxnSpPr>
          <p:spPr>
            <a:xfrm flipH="1" flipV="1">
              <a:off x="1396003" y="326292"/>
              <a:ext cx="579648" cy="175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732049" y="1235988"/>
              <a:ext cx="1243602" cy="84659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flipV="1">
              <a:off x="573292" y="2082584"/>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 name="直线连接符 16"/>
            <p:cNvCxnSpPr/>
            <p:nvPr/>
          </p:nvCxnSpPr>
          <p:spPr>
            <a:xfrm>
              <a:off x="6676641" y="3311124"/>
              <a:ext cx="1561117" cy="2780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直线连接符 17"/>
            <p:cNvCxnSpPr/>
            <p:nvPr/>
          </p:nvCxnSpPr>
          <p:spPr>
            <a:xfrm flipH="1">
              <a:off x="1975651" y="1693188"/>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直线连接符 18"/>
            <p:cNvCxnSpPr/>
            <p:nvPr/>
          </p:nvCxnSpPr>
          <p:spPr>
            <a:xfrm>
              <a:off x="2601863" y="0"/>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0" name="直线连接符 19"/>
            <p:cNvCxnSpPr/>
            <p:nvPr/>
          </p:nvCxnSpPr>
          <p:spPr>
            <a:xfrm>
              <a:off x="574727" y="2980718"/>
              <a:ext cx="1321545" cy="396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1" name="直线连接符 20"/>
            <p:cNvCxnSpPr/>
            <p:nvPr/>
          </p:nvCxnSpPr>
          <p:spPr>
            <a:xfrm flipH="1">
              <a:off x="1896273" y="2082584"/>
              <a:ext cx="79378" cy="128752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2" name="直线连接符 21"/>
            <p:cNvCxnSpPr/>
            <p:nvPr/>
          </p:nvCxnSpPr>
          <p:spPr>
            <a:xfrm>
              <a:off x="0" y="2980717"/>
              <a:ext cx="573294"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直线连接符 22"/>
            <p:cNvCxnSpPr/>
            <p:nvPr/>
          </p:nvCxnSpPr>
          <p:spPr>
            <a:xfrm>
              <a:off x="0" y="1693188"/>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4" name="直线连接符 23"/>
            <p:cNvCxnSpPr/>
            <p:nvPr/>
          </p:nvCxnSpPr>
          <p:spPr>
            <a:xfrm flipV="1">
              <a:off x="0" y="1235988"/>
              <a:ext cx="732049"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5" name="直线连接符 24"/>
            <p:cNvCxnSpPr/>
            <p:nvPr/>
          </p:nvCxnSpPr>
          <p:spPr>
            <a:xfrm>
              <a:off x="8237759" y="3589204"/>
              <a:ext cx="906241"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6" name="直线连接符 25"/>
            <p:cNvCxnSpPr/>
            <p:nvPr/>
          </p:nvCxnSpPr>
          <p:spPr>
            <a:xfrm flipV="1">
              <a:off x="8237758" y="1587364"/>
              <a:ext cx="906242" cy="2001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7" name="直线连接符 26"/>
            <p:cNvCxnSpPr/>
            <p:nvPr/>
          </p:nvCxnSpPr>
          <p:spPr>
            <a:xfrm>
              <a:off x="7496889" y="2151760"/>
              <a:ext cx="740870" cy="143744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8" name="直线连接符 27"/>
            <p:cNvCxnSpPr/>
            <p:nvPr/>
          </p:nvCxnSpPr>
          <p:spPr>
            <a:xfrm>
              <a:off x="2601862" y="0"/>
              <a:ext cx="1658135" cy="108469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p:nvCxnSpPr>
          <p:spPr>
            <a:xfrm flipV="1">
              <a:off x="3448569" y="1084699"/>
              <a:ext cx="811428" cy="151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0" name="直线连接符 29"/>
            <p:cNvCxnSpPr/>
            <p:nvPr/>
          </p:nvCxnSpPr>
          <p:spPr>
            <a:xfrm>
              <a:off x="2601863" y="0"/>
              <a:ext cx="846706" cy="12285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1" name="直线连接符 30"/>
            <p:cNvCxnSpPr/>
            <p:nvPr/>
          </p:nvCxnSpPr>
          <p:spPr>
            <a:xfrm>
              <a:off x="3034035" y="1685741"/>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2" name="直线连接符 31"/>
            <p:cNvCxnSpPr/>
            <p:nvPr/>
          </p:nvCxnSpPr>
          <p:spPr>
            <a:xfrm flipV="1">
              <a:off x="4259997" y="-7446"/>
              <a:ext cx="1375901" cy="109214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3" name="直线连接符 32"/>
            <p:cNvCxnSpPr/>
            <p:nvPr/>
          </p:nvCxnSpPr>
          <p:spPr>
            <a:xfrm flipV="1">
              <a:off x="5009686" y="-7447"/>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4" name="直线连接符 33"/>
            <p:cNvCxnSpPr/>
            <p:nvPr/>
          </p:nvCxnSpPr>
          <p:spPr>
            <a:xfrm flipH="1" flipV="1">
              <a:off x="4259997" y="1084699"/>
              <a:ext cx="749689" cy="99043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p:nvCxnSpPr>
          <p:spPr>
            <a:xfrm>
              <a:off x="3448569" y="1235989"/>
              <a:ext cx="1561117" cy="83914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p:nvCxnSpPr>
          <p:spPr>
            <a:xfrm flipV="1">
              <a:off x="3607327" y="2075137"/>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p:nvCxnSpPr>
          <p:spPr>
            <a:xfrm flipH="1">
              <a:off x="5009686" y="1685741"/>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a:off x="5635898" y="-7447"/>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p:nvCxnSpPr>
          <p:spPr>
            <a:xfrm flipH="1" flipV="1">
              <a:off x="1975651" y="2082584"/>
              <a:ext cx="1633111" cy="8906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p:nvCxnSpPr>
          <p:spPr>
            <a:xfrm flipH="1">
              <a:off x="4259999" y="326292"/>
              <a:ext cx="95536" cy="75840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p:nvCxnSpPr>
          <p:spPr>
            <a:xfrm flipV="1">
              <a:off x="1896272" y="2973271"/>
              <a:ext cx="1711057" cy="4042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p:nvCxnSpPr>
          <p:spPr>
            <a:xfrm>
              <a:off x="3034035" y="1685741"/>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p:nvCxnSpPr>
          <p:spPr>
            <a:xfrm flipV="1">
              <a:off x="3034035" y="1235989"/>
              <a:ext cx="414534" cy="44975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4" name="直线连接符 43"/>
            <p:cNvCxnSpPr/>
            <p:nvPr/>
          </p:nvCxnSpPr>
          <p:spPr>
            <a:xfrm flipH="1">
              <a:off x="5741735" y="1693188"/>
              <a:ext cx="326335" cy="161793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5" name="直线连接符 44"/>
            <p:cNvCxnSpPr/>
            <p:nvPr/>
          </p:nvCxnSpPr>
          <p:spPr>
            <a:xfrm flipH="1" flipV="1">
              <a:off x="5635898" y="0"/>
              <a:ext cx="1616497"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6" name="直线连接符 45"/>
            <p:cNvCxnSpPr/>
            <p:nvPr/>
          </p:nvCxnSpPr>
          <p:spPr>
            <a:xfrm>
              <a:off x="5009686" y="2075135"/>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7" name="直线连接符 46"/>
            <p:cNvCxnSpPr/>
            <p:nvPr/>
          </p:nvCxnSpPr>
          <p:spPr>
            <a:xfrm flipH="1" flipV="1">
              <a:off x="1" y="2973270"/>
              <a:ext cx="574726"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8" name="直线连接符 47"/>
            <p:cNvCxnSpPr/>
            <p:nvPr/>
          </p:nvCxnSpPr>
          <p:spPr>
            <a:xfrm flipV="1">
              <a:off x="7252395" y="0"/>
              <a:ext cx="985363" cy="48943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9" name="直线连接符 48"/>
            <p:cNvCxnSpPr/>
            <p:nvPr/>
          </p:nvCxnSpPr>
          <p:spPr>
            <a:xfrm flipV="1">
              <a:off x="7690926" y="0"/>
              <a:ext cx="546832"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0" name="直线连接符 49"/>
            <p:cNvCxnSpPr/>
            <p:nvPr/>
          </p:nvCxnSpPr>
          <p:spPr>
            <a:xfrm flipH="1" flipV="1">
              <a:off x="7108816" y="0"/>
              <a:ext cx="143579"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1" name="直线连接符 50"/>
            <p:cNvCxnSpPr/>
            <p:nvPr/>
          </p:nvCxnSpPr>
          <p:spPr>
            <a:xfrm flipV="1">
              <a:off x="6068070" y="478692"/>
              <a:ext cx="1184325" cy="121449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2" name="直线连接符 51"/>
            <p:cNvCxnSpPr/>
            <p:nvPr/>
          </p:nvCxnSpPr>
          <p:spPr>
            <a:xfrm flipV="1">
              <a:off x="573292" y="3370112"/>
              <a:ext cx="1322980" cy="39546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3" name="直线连接符 52"/>
            <p:cNvCxnSpPr/>
            <p:nvPr/>
          </p:nvCxnSpPr>
          <p:spPr>
            <a:xfrm flipH="1" flipV="1">
              <a:off x="7252396" y="489438"/>
              <a:ext cx="438530" cy="73910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4" name="直线连接符 53"/>
            <p:cNvCxnSpPr/>
            <p:nvPr/>
          </p:nvCxnSpPr>
          <p:spPr>
            <a:xfrm flipV="1">
              <a:off x="6068070" y="1235988"/>
              <a:ext cx="1622856"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5" name="直线连接符 54"/>
            <p:cNvCxnSpPr/>
            <p:nvPr/>
          </p:nvCxnSpPr>
          <p:spPr>
            <a:xfrm flipH="1" flipV="1">
              <a:off x="1896273" y="3377558"/>
              <a:ext cx="961365" cy="7936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6" name="直线连接符 55"/>
            <p:cNvCxnSpPr/>
            <p:nvPr/>
          </p:nvCxnSpPr>
          <p:spPr>
            <a:xfrm flipH="1">
              <a:off x="573292" y="2973270"/>
              <a:ext cx="1435"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7" name="直线连接符 56"/>
            <p:cNvCxnSpPr/>
            <p:nvPr/>
          </p:nvCxnSpPr>
          <p:spPr>
            <a:xfrm>
              <a:off x="3607327" y="2993390"/>
              <a:ext cx="2134408" cy="3177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8" name="直线连接符 57"/>
            <p:cNvCxnSpPr/>
            <p:nvPr/>
          </p:nvCxnSpPr>
          <p:spPr>
            <a:xfrm flipH="1">
              <a:off x="2857638" y="2973270"/>
              <a:ext cx="749689" cy="11979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9" name="直线连接符 58"/>
            <p:cNvCxnSpPr/>
            <p:nvPr/>
          </p:nvCxnSpPr>
          <p:spPr>
            <a:xfrm flipV="1">
              <a:off x="2857638" y="4171240"/>
              <a:ext cx="1322980"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0" name="直线连接符 59"/>
            <p:cNvCxnSpPr/>
            <p:nvPr/>
          </p:nvCxnSpPr>
          <p:spPr>
            <a:xfrm>
              <a:off x="6068070" y="1693189"/>
              <a:ext cx="608571" cy="161793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1" name="直线连接符 60"/>
            <p:cNvCxnSpPr/>
            <p:nvPr/>
          </p:nvCxnSpPr>
          <p:spPr>
            <a:xfrm flipV="1">
              <a:off x="6676641" y="2151760"/>
              <a:ext cx="820248" cy="1159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2" name="直线连接符 61"/>
            <p:cNvCxnSpPr/>
            <p:nvPr/>
          </p:nvCxnSpPr>
          <p:spPr>
            <a:xfrm>
              <a:off x="5741735" y="3311123"/>
              <a:ext cx="934906"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3" name="直线连接符 62"/>
            <p:cNvCxnSpPr/>
            <p:nvPr/>
          </p:nvCxnSpPr>
          <p:spPr>
            <a:xfrm flipV="1">
              <a:off x="8237759" y="3311123"/>
              <a:ext cx="906241" cy="2780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4" name="直线连接符 63"/>
            <p:cNvCxnSpPr/>
            <p:nvPr/>
          </p:nvCxnSpPr>
          <p:spPr>
            <a:xfrm flipV="1">
              <a:off x="7496889" y="1235989"/>
              <a:ext cx="194037" cy="91577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5" name="直线连接符 64"/>
            <p:cNvCxnSpPr/>
            <p:nvPr/>
          </p:nvCxnSpPr>
          <p:spPr>
            <a:xfrm flipV="1">
              <a:off x="7496889" y="1587364"/>
              <a:ext cx="1647111" cy="564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6" name="直线连接符 65"/>
            <p:cNvCxnSpPr/>
            <p:nvPr/>
          </p:nvCxnSpPr>
          <p:spPr>
            <a:xfrm flipH="1" flipV="1">
              <a:off x="6068071" y="1693190"/>
              <a:ext cx="1428818" cy="4585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7" name="直线连接符 66"/>
            <p:cNvCxnSpPr/>
            <p:nvPr/>
          </p:nvCxnSpPr>
          <p:spPr>
            <a:xfrm flipV="1">
              <a:off x="4180618" y="3311124"/>
              <a:ext cx="1561117" cy="86011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8" name="直线连接符 67"/>
            <p:cNvCxnSpPr/>
            <p:nvPr/>
          </p:nvCxnSpPr>
          <p:spPr>
            <a:xfrm flipH="1" flipV="1">
              <a:off x="5741735" y="3311124"/>
              <a:ext cx="493913"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9" name="直线连接符 68"/>
            <p:cNvCxnSpPr/>
            <p:nvPr/>
          </p:nvCxnSpPr>
          <p:spPr>
            <a:xfrm>
              <a:off x="8237759" y="0"/>
              <a:ext cx="906241" cy="1587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0" name="直线连接符 69"/>
            <p:cNvCxnSpPr/>
            <p:nvPr/>
          </p:nvCxnSpPr>
          <p:spPr>
            <a:xfrm>
              <a:off x="7690926" y="1235989"/>
              <a:ext cx="1453074" cy="35137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1" name="直线连接符 70"/>
            <p:cNvCxnSpPr/>
            <p:nvPr/>
          </p:nvCxnSpPr>
          <p:spPr>
            <a:xfrm flipH="1">
              <a:off x="1825713" y="3370111"/>
              <a:ext cx="70560" cy="147134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2" name="直线连接符 71"/>
            <p:cNvCxnSpPr/>
            <p:nvPr/>
          </p:nvCxnSpPr>
          <p:spPr>
            <a:xfrm>
              <a:off x="573292" y="3765580"/>
              <a:ext cx="1252421" cy="10758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3" name="直线连接符 72"/>
            <p:cNvCxnSpPr/>
            <p:nvPr/>
          </p:nvCxnSpPr>
          <p:spPr>
            <a:xfrm flipV="1">
              <a:off x="1825713" y="4171240"/>
              <a:ext cx="1031925" cy="67022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4" name="直线连接符 73"/>
            <p:cNvCxnSpPr/>
            <p:nvPr/>
          </p:nvCxnSpPr>
          <p:spPr>
            <a:xfrm flipH="1">
              <a:off x="1" y="3765580"/>
              <a:ext cx="573291" cy="52912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5" name="直线连接符 74"/>
            <p:cNvCxnSpPr/>
            <p:nvPr/>
          </p:nvCxnSpPr>
          <p:spPr>
            <a:xfrm flipH="1" flipV="1">
              <a:off x="3607328" y="2993390"/>
              <a:ext cx="573290" cy="11778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6" name="直线连接符 75"/>
            <p:cNvCxnSpPr/>
            <p:nvPr/>
          </p:nvCxnSpPr>
          <p:spPr>
            <a:xfrm>
              <a:off x="4180618" y="4171241"/>
              <a:ext cx="2055030"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7" name="直线连接符 76"/>
            <p:cNvCxnSpPr/>
            <p:nvPr/>
          </p:nvCxnSpPr>
          <p:spPr>
            <a:xfrm flipH="1">
              <a:off x="5971052" y="4903191"/>
              <a:ext cx="264597"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8" name="直线连接符 77"/>
            <p:cNvCxnSpPr/>
            <p:nvPr/>
          </p:nvCxnSpPr>
          <p:spPr>
            <a:xfrm flipH="1">
              <a:off x="6235649" y="3311124"/>
              <a:ext cx="440992"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9" name="直线连接符 78"/>
            <p:cNvCxnSpPr/>
            <p:nvPr/>
          </p:nvCxnSpPr>
          <p:spPr>
            <a:xfrm flipH="1" flipV="1">
              <a:off x="6235649" y="4903191"/>
              <a:ext cx="1528298"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0" name="直线连接符 79"/>
            <p:cNvCxnSpPr/>
            <p:nvPr/>
          </p:nvCxnSpPr>
          <p:spPr>
            <a:xfrm flipH="1">
              <a:off x="7763947" y="3589204"/>
              <a:ext cx="473812"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1" name="直线连接符 80"/>
            <p:cNvCxnSpPr/>
            <p:nvPr/>
          </p:nvCxnSpPr>
          <p:spPr>
            <a:xfrm>
              <a:off x="6676641" y="3311124"/>
              <a:ext cx="1087306" cy="183237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2" name="直线连接符 81"/>
            <p:cNvCxnSpPr/>
            <p:nvPr/>
          </p:nvCxnSpPr>
          <p:spPr>
            <a:xfrm flipH="1" flipV="1">
              <a:off x="573293" y="3765581"/>
              <a:ext cx="560196" cy="137791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3" name="直线连接符 82"/>
            <p:cNvCxnSpPr/>
            <p:nvPr/>
          </p:nvCxnSpPr>
          <p:spPr>
            <a:xfrm flipH="1" flipV="1">
              <a:off x="2857639" y="4171241"/>
              <a:ext cx="590930" cy="97225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4" name="直线连接符 83"/>
            <p:cNvCxnSpPr/>
            <p:nvPr/>
          </p:nvCxnSpPr>
          <p:spPr>
            <a:xfrm flipH="1" flipV="1">
              <a:off x="1" y="4294702"/>
              <a:ext cx="1133488" cy="84879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5" name="直线连接符 84"/>
            <p:cNvCxnSpPr/>
            <p:nvPr/>
          </p:nvCxnSpPr>
          <p:spPr>
            <a:xfrm flipV="1">
              <a:off x="3448569" y="4171241"/>
              <a:ext cx="732049" cy="97226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6" name="直线连接符 85"/>
            <p:cNvCxnSpPr/>
            <p:nvPr/>
          </p:nvCxnSpPr>
          <p:spPr>
            <a:xfrm>
              <a:off x="1825713" y="4841460"/>
              <a:ext cx="1622856"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7" name="直线连接符 86"/>
            <p:cNvCxnSpPr/>
            <p:nvPr/>
          </p:nvCxnSpPr>
          <p:spPr>
            <a:xfrm flipH="1">
              <a:off x="1133491" y="4841460"/>
              <a:ext cx="692222" cy="3020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8" name="直线连接符 87"/>
            <p:cNvCxnSpPr/>
            <p:nvPr/>
          </p:nvCxnSpPr>
          <p:spPr>
            <a:xfrm>
              <a:off x="4544450" y="4903191"/>
              <a:ext cx="1426602"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9" name="直线连接符 88"/>
            <p:cNvCxnSpPr/>
            <p:nvPr/>
          </p:nvCxnSpPr>
          <p:spPr>
            <a:xfrm flipV="1">
              <a:off x="3448569" y="4903192"/>
              <a:ext cx="1095881" cy="24030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0" name="直线连接符 89"/>
            <p:cNvCxnSpPr/>
            <p:nvPr/>
          </p:nvCxnSpPr>
          <p:spPr>
            <a:xfrm flipH="1" flipV="1">
              <a:off x="4180619" y="4171241"/>
              <a:ext cx="363831"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1" name="直线连接符 90"/>
            <p:cNvCxnSpPr/>
            <p:nvPr/>
          </p:nvCxnSpPr>
          <p:spPr>
            <a:xfrm flipV="1">
              <a:off x="4355535" y="2"/>
              <a:ext cx="1280362" cy="32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2" name="直线连接符 91"/>
            <p:cNvCxnSpPr/>
            <p:nvPr/>
          </p:nvCxnSpPr>
          <p:spPr>
            <a:xfrm flipH="1" flipV="1">
              <a:off x="2601864" y="3"/>
              <a:ext cx="1753671" cy="3262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3" name="直线连接符 92"/>
            <p:cNvCxnSpPr/>
            <p:nvPr/>
          </p:nvCxnSpPr>
          <p:spPr>
            <a:xfrm flipV="1">
              <a:off x="4544450" y="4903191"/>
              <a:ext cx="1691198"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4" name="直线连接符 93"/>
            <p:cNvCxnSpPr/>
            <p:nvPr/>
          </p:nvCxnSpPr>
          <p:spPr>
            <a:xfrm flipH="1" flipV="1">
              <a:off x="1825714" y="4841460"/>
              <a:ext cx="294330"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5" name="组 1"/>
          <p:cNvGrpSpPr/>
          <p:nvPr/>
        </p:nvGrpSpPr>
        <p:grpSpPr>
          <a:xfrm>
            <a:off x="468629" y="970056"/>
            <a:ext cx="2866074" cy="2866074"/>
            <a:chOff x="3131053" y="1062488"/>
            <a:chExt cx="2866074" cy="2866074"/>
          </a:xfrm>
          <a:solidFill>
            <a:srgbClr val="FDCC56"/>
          </a:solidFill>
          <a:effectLst>
            <a:outerShdw blurRad="50800" dist="38100" dir="5400000" algn="t" rotWithShape="0">
              <a:prstClr val="black">
                <a:alpha val="40000"/>
              </a:prstClr>
            </a:outerShdw>
          </a:effectLst>
        </p:grpSpPr>
        <p:sp>
          <p:nvSpPr>
            <p:cNvPr id="3" name="空心弧 2"/>
            <p:cNvSpPr/>
            <p:nvPr/>
          </p:nvSpPr>
          <p:spPr>
            <a:xfrm>
              <a:off x="3131053" y="1062488"/>
              <a:ext cx="2866074" cy="2866074"/>
            </a:xfrm>
            <a:prstGeom prst="blockArc">
              <a:avLst>
                <a:gd name="adj1" fmla="val 13797986"/>
                <a:gd name="adj2" fmla="val 10838748"/>
                <a:gd name="adj3" fmla="val 22684"/>
              </a:avLst>
            </a:prstGeom>
            <a:solidFill>
              <a:srgbClr val="21A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sp>
          <p:nvSpPr>
            <p:cNvPr id="4" name="椭圆 3"/>
            <p:cNvSpPr/>
            <p:nvPr/>
          </p:nvSpPr>
          <p:spPr>
            <a:xfrm>
              <a:off x="3346948" y="1278383"/>
              <a:ext cx="2434284" cy="2434284"/>
            </a:xfrm>
            <a:prstGeom prst="ellipse">
              <a:avLst/>
            </a:prstGeom>
            <a:solidFill>
              <a:srgbClr val="82D6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2000" b="1" dirty="0" smtClean="0"/>
                <a:t>3</a:t>
              </a:r>
              <a:endParaRPr kumimoji="1" lang="zh-CN" altLang="en-US" sz="12000" b="1" dirty="0"/>
            </a:p>
          </p:txBody>
        </p:sp>
      </p:grpSp>
      <p:sp>
        <p:nvSpPr>
          <p:cNvPr id="95" name="文本框 6"/>
          <p:cNvSpPr txBox="1"/>
          <p:nvPr/>
        </p:nvSpPr>
        <p:spPr>
          <a:xfrm>
            <a:off x="3363302" y="2026127"/>
            <a:ext cx="5729918" cy="668516"/>
          </a:xfrm>
          <a:prstGeom prst="rect">
            <a:avLst/>
          </a:prstGeom>
          <a:noFill/>
          <a:effectLst/>
        </p:spPr>
        <p:txBody>
          <a:bodyPr wrap="square" rtlCol="0">
            <a:spAutoFit/>
          </a:bodyPr>
          <a:lstStyle/>
          <a:p>
            <a:pPr algn="ctr">
              <a:lnSpc>
                <a:spcPct val="130000"/>
              </a:lnSpc>
            </a:pPr>
            <a:r>
              <a:rPr lang="zh-CN" altLang="en-US" sz="3200" b="1" dirty="0" smtClean="0"/>
              <a:t>长水机场的复杂天气保障工作</a:t>
            </a:r>
            <a:endParaRPr kumimoji="1" lang="zh-CN" altLang="en-US" sz="3200" b="1" dirty="0"/>
          </a:p>
        </p:txBody>
      </p:sp>
    </p:spTree>
    <p:extLst>
      <p:ext uri="{BB962C8B-B14F-4D97-AF65-F5344CB8AC3E}">
        <p14:creationId xmlns:p14="http://schemas.microsoft.com/office/powerpoint/2010/main" val="18515671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extBox 51"/>
          <p:cNvSpPr txBox="1"/>
          <p:nvPr/>
        </p:nvSpPr>
        <p:spPr>
          <a:xfrm>
            <a:off x="127000" y="1260450"/>
            <a:ext cx="8915400" cy="3016210"/>
          </a:xfrm>
          <a:prstGeom prst="rect">
            <a:avLst/>
          </a:prstGeom>
          <a:noFill/>
          <a:effectLst/>
        </p:spPr>
        <p:txBody>
          <a:bodyPr wrap="square" rtlCol="0">
            <a:spAutoFit/>
          </a:bodyPr>
          <a:lstStyle/>
          <a:p>
            <a:pPr algn="just"/>
            <a:endParaRPr lang="en-US" altLang="zh-CN" sz="2400" dirty="0" smtClean="0">
              <a:ln w="0"/>
              <a:effectLst>
                <a:outerShdw blurRad="38100" dist="19050" dir="2700000" algn="tl" rotWithShape="0">
                  <a:schemeClr val="dk1">
                    <a:alpha val="40000"/>
                  </a:schemeClr>
                </a:outerShdw>
              </a:effectLst>
            </a:endParaRPr>
          </a:p>
          <a:p>
            <a:pPr algn="just"/>
            <a:r>
              <a:rPr lang="zh-CN" altLang="en-US"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一、民航各级机构高度重视长水机场天气保障工作</a:t>
            </a:r>
            <a:endParaRPr lang="en-US" altLang="zh-CN"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algn="just"/>
            <a:endParaRPr lang="en-US" altLang="zh-CN" sz="2400" dirty="0" smtClean="0"/>
          </a:p>
          <a:p>
            <a:pPr algn="just">
              <a:lnSpc>
                <a:spcPct val="150000"/>
              </a:lnSpc>
            </a:pPr>
            <a:r>
              <a:rPr lang="en-US" altLang="zh-CN" sz="2000" dirty="0" smtClean="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多次</a:t>
            </a:r>
            <a:r>
              <a:rPr lang="zh-CN" altLang="en-US" sz="2000" dirty="0">
                <a:latin typeface="楷体" panose="02010609060101010101" pitchFamily="49" charset="-122"/>
                <a:ea typeface="楷体" panose="02010609060101010101" pitchFamily="49" charset="-122"/>
              </a:rPr>
              <a:t>组织气象专家调研考察，召开航空气象运行保障能力提升研讨、专题现场技术交流会等，并且专门提供民航安全能力建设专项资金，支持在长水机场开展激光雷达、毫米波测云雷达、微波辐射计在长水机场的验证运行工作。 </a:t>
            </a:r>
            <a:endParaRPr lang="en-US" altLang="zh-CN" sz="2000" dirty="0">
              <a:latin typeface="楷体" panose="02010609060101010101" pitchFamily="49" charset="-122"/>
              <a:ea typeface="楷体" panose="02010609060101010101" pitchFamily="49" charset="-122"/>
            </a:endParaRPr>
          </a:p>
          <a:p>
            <a:pPr algn="just"/>
            <a:endParaRPr lang="zh-CN" altLang="en-US" sz="2400" dirty="0" smtClean="0"/>
          </a:p>
        </p:txBody>
      </p:sp>
      <p:sp>
        <p:nvSpPr>
          <p:cNvPr id="4" name="矩形 3"/>
          <p:cNvSpPr/>
          <p:nvPr/>
        </p:nvSpPr>
        <p:spPr>
          <a:xfrm>
            <a:off x="3429001" y="214313"/>
            <a:ext cx="5715000" cy="584775"/>
          </a:xfrm>
          <a:prstGeom prst="rect">
            <a:avLst/>
          </a:prstGeom>
        </p:spPr>
        <p:txBody>
          <a:bodyPr wrap="square">
            <a:spAutoFit/>
          </a:bodyPr>
          <a:lstStyle/>
          <a:p>
            <a:pPr fontAlgn="auto">
              <a:spcBef>
                <a:spcPts val="0"/>
              </a:spcBef>
              <a:spcAft>
                <a:spcPts val="0"/>
              </a:spcAft>
              <a:defRPr/>
            </a:pPr>
            <a:r>
              <a:rPr lang="zh-CN" altLang="en-US" sz="32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长水机场的复杂天气保障工作</a:t>
            </a:r>
            <a:endParaRPr lang="en-US" altLang="zh-CN" sz="32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spTree>
    <p:extLst>
      <p:ext uri="{BB962C8B-B14F-4D97-AF65-F5344CB8AC3E}">
        <p14:creationId xmlns:p14="http://schemas.microsoft.com/office/powerpoint/2010/main" val="154460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extBox 51"/>
          <p:cNvSpPr txBox="1"/>
          <p:nvPr/>
        </p:nvSpPr>
        <p:spPr>
          <a:xfrm>
            <a:off x="127000" y="1260450"/>
            <a:ext cx="8915400" cy="2800767"/>
          </a:xfrm>
          <a:prstGeom prst="rect">
            <a:avLst/>
          </a:prstGeom>
          <a:noFill/>
          <a:effectLst/>
        </p:spPr>
        <p:txBody>
          <a:bodyPr wrap="square" rtlCol="0">
            <a:spAutoFit/>
          </a:bodyPr>
          <a:lstStyle/>
          <a:p>
            <a:pPr algn="just"/>
            <a:endParaRPr lang="en-US" altLang="zh-CN" sz="2400" dirty="0" smtClean="0">
              <a:ln w="0"/>
              <a:effectLst>
                <a:outerShdw blurRad="38100" dist="19050" dir="2700000" algn="tl" rotWithShape="0">
                  <a:schemeClr val="dk1">
                    <a:alpha val="40000"/>
                  </a:schemeClr>
                </a:outerShdw>
              </a:effectLst>
            </a:endParaRPr>
          </a:p>
          <a:p>
            <a:pPr algn="just"/>
            <a:r>
              <a:rPr lang="zh-CN" altLang="en-US"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二</a:t>
            </a:r>
            <a:r>
              <a:rPr lang="zh-CN" altLang="en-US" sz="24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、专家提出保障能力提升</a:t>
            </a:r>
            <a:r>
              <a:rPr lang="zh-CN" altLang="en-US"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计划</a:t>
            </a:r>
            <a:endParaRPr lang="en-US" altLang="zh-CN"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algn="just"/>
            <a:endParaRPr lang="en-US" altLang="zh-CN" sz="2400" dirty="0" smtClean="0"/>
          </a:p>
          <a:p>
            <a:pPr>
              <a:lnSpc>
                <a:spcPct val="200000"/>
              </a:lnSpc>
            </a:pPr>
            <a:r>
              <a:rPr lang="en-US" altLang="zh-CN" sz="20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    1</a:t>
            </a:r>
            <a:r>
              <a:rPr lang="zh-CN" altLang="en-US" sz="20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）加快</a:t>
            </a:r>
            <a:r>
              <a:rPr lang="zh-CN" altLang="en-US" sz="20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温、湿</a:t>
            </a:r>
            <a:r>
              <a:rPr lang="zh-CN" altLang="en-US" sz="20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垂直廓线连续观测手段和地面自动观测系统局部组网建设，重点解决低云大雾的实时监测预警问题。</a:t>
            </a:r>
          </a:p>
          <a:p>
            <a:pPr algn="just"/>
            <a:endParaRPr lang="zh-CN" altLang="en-US" sz="2400" dirty="0" smtClean="0"/>
          </a:p>
        </p:txBody>
      </p:sp>
      <p:sp>
        <p:nvSpPr>
          <p:cNvPr id="4" name="矩形 3"/>
          <p:cNvSpPr/>
          <p:nvPr/>
        </p:nvSpPr>
        <p:spPr>
          <a:xfrm>
            <a:off x="3429001" y="214313"/>
            <a:ext cx="5715000" cy="584775"/>
          </a:xfrm>
          <a:prstGeom prst="rect">
            <a:avLst/>
          </a:prstGeom>
        </p:spPr>
        <p:txBody>
          <a:bodyPr wrap="square">
            <a:spAutoFit/>
          </a:bodyPr>
          <a:lstStyle/>
          <a:p>
            <a:pPr fontAlgn="auto">
              <a:spcBef>
                <a:spcPts val="0"/>
              </a:spcBef>
              <a:spcAft>
                <a:spcPts val="0"/>
              </a:spcAft>
              <a:defRPr/>
            </a:pPr>
            <a:r>
              <a:rPr lang="zh-CN" altLang="en-US" sz="32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长水机场的复杂天气保障工作</a:t>
            </a:r>
            <a:endParaRPr lang="en-US" altLang="zh-CN" sz="32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spTree>
    <p:extLst>
      <p:ext uri="{BB962C8B-B14F-4D97-AF65-F5344CB8AC3E}">
        <p14:creationId xmlns:p14="http://schemas.microsoft.com/office/powerpoint/2010/main" val="287519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51"/>
          <p:cNvSpPr txBox="1"/>
          <p:nvPr/>
        </p:nvSpPr>
        <p:spPr>
          <a:xfrm>
            <a:off x="127000" y="1260450"/>
            <a:ext cx="8915400" cy="4031873"/>
          </a:xfrm>
          <a:prstGeom prst="rect">
            <a:avLst/>
          </a:prstGeom>
          <a:noFill/>
          <a:effectLst/>
        </p:spPr>
        <p:txBody>
          <a:bodyPr wrap="square" rtlCol="0">
            <a:spAutoFit/>
          </a:bodyPr>
          <a:lstStyle/>
          <a:p>
            <a:pPr algn="just"/>
            <a:endParaRPr lang="en-US" altLang="zh-CN" sz="2400" dirty="0" smtClean="0">
              <a:ln w="0"/>
              <a:effectLst>
                <a:outerShdw blurRad="38100" dist="19050" dir="2700000" algn="tl" rotWithShape="0">
                  <a:schemeClr val="dk1">
                    <a:alpha val="40000"/>
                  </a:schemeClr>
                </a:outerShdw>
              </a:effectLst>
            </a:endParaRPr>
          </a:p>
          <a:p>
            <a:pPr algn="just"/>
            <a:r>
              <a:rPr lang="zh-CN" altLang="en-US"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二</a:t>
            </a:r>
            <a:r>
              <a:rPr lang="zh-CN" altLang="en-US" sz="24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、专家提出保障能力提升</a:t>
            </a:r>
            <a:r>
              <a:rPr lang="zh-CN" altLang="en-US"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计划</a:t>
            </a:r>
            <a:endParaRPr lang="en-US" altLang="zh-CN"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algn="just"/>
            <a:endParaRPr lang="en-US" altLang="zh-CN" sz="2400" dirty="0" smtClean="0"/>
          </a:p>
          <a:p>
            <a:pPr>
              <a:lnSpc>
                <a:spcPct val="200000"/>
              </a:lnSpc>
            </a:pPr>
            <a:r>
              <a:rPr lang="en-US" altLang="zh-CN" sz="20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    2</a:t>
            </a:r>
            <a:r>
              <a:rPr lang="zh-CN" altLang="en-US" sz="20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）加强</a:t>
            </a:r>
            <a:r>
              <a:rPr lang="zh-CN" altLang="en-US" sz="20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气象台现有设备和资料的综合分析应用，充分挖掘各类观探测手段对中小尺度危险天气监测、预警潜能，针对性提升雷暴、风切变、大雾、低云等极端天气的多传感器联合监测预警能力。</a:t>
            </a:r>
          </a:p>
          <a:p>
            <a:pPr>
              <a:lnSpc>
                <a:spcPct val="200000"/>
              </a:lnSpc>
            </a:pPr>
            <a:endParaRPr lang="zh-CN" altLang="en-US" sz="20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algn="just"/>
            <a:endParaRPr lang="zh-CN" altLang="en-US" sz="2400" dirty="0" smtClean="0"/>
          </a:p>
        </p:txBody>
      </p:sp>
      <p:sp>
        <p:nvSpPr>
          <p:cNvPr id="4" name="矩形 3"/>
          <p:cNvSpPr/>
          <p:nvPr/>
        </p:nvSpPr>
        <p:spPr>
          <a:xfrm>
            <a:off x="3429001" y="214313"/>
            <a:ext cx="5715000" cy="584775"/>
          </a:xfrm>
          <a:prstGeom prst="rect">
            <a:avLst/>
          </a:prstGeom>
        </p:spPr>
        <p:txBody>
          <a:bodyPr wrap="square">
            <a:spAutoFit/>
          </a:bodyPr>
          <a:lstStyle/>
          <a:p>
            <a:pPr fontAlgn="auto">
              <a:spcBef>
                <a:spcPts val="0"/>
              </a:spcBef>
              <a:spcAft>
                <a:spcPts val="0"/>
              </a:spcAft>
              <a:defRPr/>
            </a:pPr>
            <a:r>
              <a:rPr lang="zh-CN" altLang="en-US" sz="32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长水机场的复杂天气保障工作</a:t>
            </a:r>
            <a:endParaRPr lang="en-US" altLang="zh-CN" sz="32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spTree>
    <p:extLst>
      <p:ext uri="{BB962C8B-B14F-4D97-AF65-F5344CB8AC3E}">
        <p14:creationId xmlns:p14="http://schemas.microsoft.com/office/powerpoint/2010/main" val="192321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51"/>
          <p:cNvSpPr txBox="1"/>
          <p:nvPr/>
        </p:nvSpPr>
        <p:spPr>
          <a:xfrm>
            <a:off x="127000" y="1260450"/>
            <a:ext cx="8915400" cy="3416320"/>
          </a:xfrm>
          <a:prstGeom prst="rect">
            <a:avLst/>
          </a:prstGeom>
          <a:noFill/>
          <a:effectLst/>
        </p:spPr>
        <p:txBody>
          <a:bodyPr wrap="square" rtlCol="0">
            <a:spAutoFit/>
          </a:bodyPr>
          <a:lstStyle/>
          <a:p>
            <a:pPr algn="just"/>
            <a:endParaRPr lang="en-US" altLang="zh-CN" sz="2400" dirty="0" smtClean="0">
              <a:ln w="0"/>
              <a:effectLst>
                <a:outerShdw blurRad="38100" dist="19050" dir="2700000" algn="tl" rotWithShape="0">
                  <a:schemeClr val="dk1">
                    <a:alpha val="40000"/>
                  </a:schemeClr>
                </a:outerShdw>
              </a:effectLst>
            </a:endParaRPr>
          </a:p>
          <a:p>
            <a:pPr algn="just"/>
            <a:r>
              <a:rPr lang="zh-CN" altLang="en-US"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二</a:t>
            </a:r>
            <a:r>
              <a:rPr lang="zh-CN" altLang="en-US" sz="24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、专家提出保障能力提升</a:t>
            </a:r>
            <a:r>
              <a:rPr lang="zh-CN" altLang="en-US"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计划</a:t>
            </a:r>
            <a:endParaRPr lang="en-US" altLang="zh-CN" sz="24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algn="just"/>
            <a:endParaRPr lang="en-US" altLang="zh-CN" sz="2400" dirty="0" smtClean="0"/>
          </a:p>
          <a:p>
            <a:pPr>
              <a:lnSpc>
                <a:spcPct val="200000"/>
              </a:lnSpc>
            </a:pPr>
            <a:r>
              <a:rPr lang="en-US" altLang="zh-CN" sz="20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    3</a:t>
            </a:r>
            <a:r>
              <a:rPr lang="zh-CN" altLang="en-US" sz="2000" dirty="0" smtClean="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）启动</a:t>
            </a:r>
            <a:r>
              <a:rPr lang="zh-CN" altLang="en-US" sz="20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大数据再分析进程，整合集成现有独立分散的信息资源，形成实时更新的高价值信息诊断分析平台和产品</a:t>
            </a:r>
            <a:r>
              <a:rPr lang="zh-CN" altLang="en-US" sz="2000" dirty="0">
                <a:ln w="0"/>
                <a:effectLst>
                  <a:outerShdw blurRad="38100" dist="19050" dir="2700000" algn="tl" rotWithShape="0">
                    <a:schemeClr val="dk1">
                      <a:alpha val="40000"/>
                    </a:schemeClr>
                  </a:outerShdw>
                </a:effectLst>
              </a:rPr>
              <a:t>。 </a:t>
            </a:r>
            <a:endParaRPr lang="zh-CN" altLang="en-US" sz="20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a:lnSpc>
                <a:spcPct val="200000"/>
              </a:lnSpc>
            </a:pPr>
            <a:endParaRPr lang="zh-CN" altLang="en-US" sz="2000" dirty="0">
              <a:ln w="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algn="just"/>
            <a:endParaRPr lang="zh-CN" altLang="en-US" sz="2400" dirty="0" smtClean="0"/>
          </a:p>
        </p:txBody>
      </p:sp>
      <p:sp>
        <p:nvSpPr>
          <p:cNvPr id="4" name="矩形 3"/>
          <p:cNvSpPr/>
          <p:nvPr/>
        </p:nvSpPr>
        <p:spPr>
          <a:xfrm>
            <a:off x="3429001" y="214313"/>
            <a:ext cx="5715000" cy="584775"/>
          </a:xfrm>
          <a:prstGeom prst="rect">
            <a:avLst/>
          </a:prstGeom>
        </p:spPr>
        <p:txBody>
          <a:bodyPr wrap="square">
            <a:spAutoFit/>
          </a:bodyPr>
          <a:lstStyle/>
          <a:p>
            <a:pPr fontAlgn="auto">
              <a:spcBef>
                <a:spcPts val="0"/>
              </a:spcBef>
              <a:spcAft>
                <a:spcPts val="0"/>
              </a:spcAft>
              <a:defRPr/>
            </a:pPr>
            <a:r>
              <a:rPr lang="zh-CN" altLang="en-US" sz="32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长水机场的复杂天气保障工作</a:t>
            </a:r>
            <a:endParaRPr lang="en-US" altLang="zh-CN" sz="32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spTree>
    <p:extLst>
      <p:ext uri="{BB962C8B-B14F-4D97-AF65-F5344CB8AC3E}">
        <p14:creationId xmlns:p14="http://schemas.microsoft.com/office/powerpoint/2010/main" val="13337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2" name="组 1"/>
          <p:cNvGrpSpPr/>
          <p:nvPr/>
        </p:nvGrpSpPr>
        <p:grpSpPr>
          <a:xfrm>
            <a:off x="-2571750" y="0"/>
            <a:ext cx="5143500" cy="5143500"/>
            <a:chOff x="942673" y="622206"/>
            <a:chExt cx="2065543" cy="2065543"/>
          </a:xfrm>
        </p:grpSpPr>
        <p:sp>
          <p:nvSpPr>
            <p:cNvPr id="3" name="Freeform 5"/>
            <p:cNvSpPr>
              <a:spLocks/>
            </p:cNvSpPr>
            <p:nvPr/>
          </p:nvSpPr>
          <p:spPr bwMode="auto">
            <a:xfrm>
              <a:off x="942673" y="622206"/>
              <a:ext cx="2065543" cy="2065543"/>
            </a:xfrm>
            <a:custGeom>
              <a:avLst/>
              <a:gdLst>
                <a:gd name="T0" fmla="*/ 1580 w 1582"/>
                <a:gd name="T1" fmla="*/ 832 h 1582"/>
                <a:gd name="T2" fmla="*/ 1566 w 1582"/>
                <a:gd name="T3" fmla="*/ 952 h 1582"/>
                <a:gd name="T4" fmla="*/ 1534 w 1582"/>
                <a:gd name="T5" fmla="*/ 1064 h 1582"/>
                <a:gd name="T6" fmla="*/ 1486 w 1582"/>
                <a:gd name="T7" fmla="*/ 1168 h 1582"/>
                <a:gd name="T8" fmla="*/ 1424 w 1582"/>
                <a:gd name="T9" fmla="*/ 1266 h 1582"/>
                <a:gd name="T10" fmla="*/ 1350 w 1582"/>
                <a:gd name="T11" fmla="*/ 1352 h 1582"/>
                <a:gd name="T12" fmla="*/ 1264 w 1582"/>
                <a:gd name="T13" fmla="*/ 1426 h 1582"/>
                <a:gd name="T14" fmla="*/ 1168 w 1582"/>
                <a:gd name="T15" fmla="*/ 1488 h 1582"/>
                <a:gd name="T16" fmla="*/ 1062 w 1582"/>
                <a:gd name="T17" fmla="*/ 1534 h 1582"/>
                <a:gd name="T18" fmla="*/ 950 w 1582"/>
                <a:gd name="T19" fmla="*/ 1566 h 1582"/>
                <a:gd name="T20" fmla="*/ 832 w 1582"/>
                <a:gd name="T21" fmla="*/ 1582 h 1582"/>
                <a:gd name="T22" fmla="*/ 750 w 1582"/>
                <a:gd name="T23" fmla="*/ 1582 h 1582"/>
                <a:gd name="T24" fmla="*/ 632 w 1582"/>
                <a:gd name="T25" fmla="*/ 1566 h 1582"/>
                <a:gd name="T26" fmla="*/ 518 w 1582"/>
                <a:gd name="T27" fmla="*/ 1534 h 1582"/>
                <a:gd name="T28" fmla="*/ 414 w 1582"/>
                <a:gd name="T29" fmla="*/ 1488 h 1582"/>
                <a:gd name="T30" fmla="*/ 318 w 1582"/>
                <a:gd name="T31" fmla="*/ 1426 h 1582"/>
                <a:gd name="T32" fmla="*/ 232 w 1582"/>
                <a:gd name="T33" fmla="*/ 1352 h 1582"/>
                <a:gd name="T34" fmla="*/ 156 w 1582"/>
                <a:gd name="T35" fmla="*/ 1266 h 1582"/>
                <a:gd name="T36" fmla="*/ 96 w 1582"/>
                <a:gd name="T37" fmla="*/ 1168 h 1582"/>
                <a:gd name="T38" fmla="*/ 48 w 1582"/>
                <a:gd name="T39" fmla="*/ 1064 h 1582"/>
                <a:gd name="T40" fmla="*/ 16 w 1582"/>
                <a:gd name="T41" fmla="*/ 952 h 1582"/>
                <a:gd name="T42" fmla="*/ 0 w 1582"/>
                <a:gd name="T43" fmla="*/ 832 h 1582"/>
                <a:gd name="T44" fmla="*/ 0 w 1582"/>
                <a:gd name="T45" fmla="*/ 752 h 1582"/>
                <a:gd name="T46" fmla="*/ 16 w 1582"/>
                <a:gd name="T47" fmla="*/ 632 h 1582"/>
                <a:gd name="T48" fmla="*/ 48 w 1582"/>
                <a:gd name="T49" fmla="*/ 520 h 1582"/>
                <a:gd name="T50" fmla="*/ 96 w 1582"/>
                <a:gd name="T51" fmla="*/ 414 h 1582"/>
                <a:gd name="T52" fmla="*/ 156 w 1582"/>
                <a:gd name="T53" fmla="*/ 318 h 1582"/>
                <a:gd name="T54" fmla="*/ 232 w 1582"/>
                <a:gd name="T55" fmla="*/ 232 h 1582"/>
                <a:gd name="T56" fmla="*/ 318 w 1582"/>
                <a:gd name="T57" fmla="*/ 158 h 1582"/>
                <a:gd name="T58" fmla="*/ 414 w 1582"/>
                <a:gd name="T59" fmla="*/ 96 h 1582"/>
                <a:gd name="T60" fmla="*/ 518 w 1582"/>
                <a:gd name="T61" fmla="*/ 48 h 1582"/>
                <a:gd name="T62" fmla="*/ 632 w 1582"/>
                <a:gd name="T63" fmla="*/ 16 h 1582"/>
                <a:gd name="T64" fmla="*/ 750 w 1582"/>
                <a:gd name="T65" fmla="*/ 2 h 1582"/>
                <a:gd name="T66" fmla="*/ 832 w 1582"/>
                <a:gd name="T67" fmla="*/ 2 h 1582"/>
                <a:gd name="T68" fmla="*/ 950 w 1582"/>
                <a:gd name="T69" fmla="*/ 16 h 1582"/>
                <a:gd name="T70" fmla="*/ 1062 w 1582"/>
                <a:gd name="T71" fmla="*/ 48 h 1582"/>
                <a:gd name="T72" fmla="*/ 1168 w 1582"/>
                <a:gd name="T73" fmla="*/ 96 h 1582"/>
                <a:gd name="T74" fmla="*/ 1264 w 1582"/>
                <a:gd name="T75" fmla="*/ 158 h 1582"/>
                <a:gd name="T76" fmla="*/ 1350 w 1582"/>
                <a:gd name="T77" fmla="*/ 232 h 1582"/>
                <a:gd name="T78" fmla="*/ 1424 w 1582"/>
                <a:gd name="T79" fmla="*/ 318 h 1582"/>
                <a:gd name="T80" fmla="*/ 1486 w 1582"/>
                <a:gd name="T81" fmla="*/ 414 h 1582"/>
                <a:gd name="T82" fmla="*/ 1534 w 1582"/>
                <a:gd name="T83" fmla="*/ 520 h 1582"/>
                <a:gd name="T84" fmla="*/ 1566 w 1582"/>
                <a:gd name="T85" fmla="*/ 632 h 1582"/>
                <a:gd name="T86" fmla="*/ 1580 w 1582"/>
                <a:gd name="T87" fmla="*/ 75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2" h="1582">
                  <a:moveTo>
                    <a:pt x="1582" y="792"/>
                  </a:moveTo>
                  <a:lnTo>
                    <a:pt x="1582" y="792"/>
                  </a:lnTo>
                  <a:lnTo>
                    <a:pt x="1580" y="832"/>
                  </a:lnTo>
                  <a:lnTo>
                    <a:pt x="1578" y="872"/>
                  </a:lnTo>
                  <a:lnTo>
                    <a:pt x="1572" y="912"/>
                  </a:lnTo>
                  <a:lnTo>
                    <a:pt x="1566" y="952"/>
                  </a:lnTo>
                  <a:lnTo>
                    <a:pt x="1556" y="990"/>
                  </a:lnTo>
                  <a:lnTo>
                    <a:pt x="1546" y="1028"/>
                  </a:lnTo>
                  <a:lnTo>
                    <a:pt x="1534" y="1064"/>
                  </a:lnTo>
                  <a:lnTo>
                    <a:pt x="1520" y="1100"/>
                  </a:lnTo>
                  <a:lnTo>
                    <a:pt x="1504" y="1134"/>
                  </a:lnTo>
                  <a:lnTo>
                    <a:pt x="1486" y="1168"/>
                  </a:lnTo>
                  <a:lnTo>
                    <a:pt x="1468" y="1202"/>
                  </a:lnTo>
                  <a:lnTo>
                    <a:pt x="1446" y="1234"/>
                  </a:lnTo>
                  <a:lnTo>
                    <a:pt x="1424" y="1266"/>
                  </a:lnTo>
                  <a:lnTo>
                    <a:pt x="1402" y="1294"/>
                  </a:lnTo>
                  <a:lnTo>
                    <a:pt x="1376" y="1324"/>
                  </a:lnTo>
                  <a:lnTo>
                    <a:pt x="1350" y="1352"/>
                  </a:lnTo>
                  <a:lnTo>
                    <a:pt x="1322" y="1378"/>
                  </a:lnTo>
                  <a:lnTo>
                    <a:pt x="1294" y="1402"/>
                  </a:lnTo>
                  <a:lnTo>
                    <a:pt x="1264" y="1426"/>
                  </a:lnTo>
                  <a:lnTo>
                    <a:pt x="1234" y="1448"/>
                  </a:lnTo>
                  <a:lnTo>
                    <a:pt x="1200" y="1468"/>
                  </a:lnTo>
                  <a:lnTo>
                    <a:pt x="1168" y="1488"/>
                  </a:lnTo>
                  <a:lnTo>
                    <a:pt x="1134" y="1504"/>
                  </a:lnTo>
                  <a:lnTo>
                    <a:pt x="1098" y="1520"/>
                  </a:lnTo>
                  <a:lnTo>
                    <a:pt x="1062" y="1534"/>
                  </a:lnTo>
                  <a:lnTo>
                    <a:pt x="1026" y="1548"/>
                  </a:lnTo>
                  <a:lnTo>
                    <a:pt x="988" y="1558"/>
                  </a:lnTo>
                  <a:lnTo>
                    <a:pt x="950" y="1566"/>
                  </a:lnTo>
                  <a:lnTo>
                    <a:pt x="912" y="1574"/>
                  </a:lnTo>
                  <a:lnTo>
                    <a:pt x="872" y="1578"/>
                  </a:lnTo>
                  <a:lnTo>
                    <a:pt x="832" y="1582"/>
                  </a:lnTo>
                  <a:lnTo>
                    <a:pt x="790" y="1582"/>
                  </a:lnTo>
                  <a:lnTo>
                    <a:pt x="790" y="1582"/>
                  </a:lnTo>
                  <a:lnTo>
                    <a:pt x="750" y="1582"/>
                  </a:lnTo>
                  <a:lnTo>
                    <a:pt x="710" y="1578"/>
                  </a:lnTo>
                  <a:lnTo>
                    <a:pt x="670" y="1574"/>
                  </a:lnTo>
                  <a:lnTo>
                    <a:pt x="632" y="1566"/>
                  </a:lnTo>
                  <a:lnTo>
                    <a:pt x="594" y="1558"/>
                  </a:lnTo>
                  <a:lnTo>
                    <a:pt x="556" y="1548"/>
                  </a:lnTo>
                  <a:lnTo>
                    <a:pt x="518" y="1534"/>
                  </a:lnTo>
                  <a:lnTo>
                    <a:pt x="482" y="1520"/>
                  </a:lnTo>
                  <a:lnTo>
                    <a:pt x="448" y="1504"/>
                  </a:lnTo>
                  <a:lnTo>
                    <a:pt x="414" y="1488"/>
                  </a:lnTo>
                  <a:lnTo>
                    <a:pt x="380" y="1468"/>
                  </a:lnTo>
                  <a:lnTo>
                    <a:pt x="348" y="1448"/>
                  </a:lnTo>
                  <a:lnTo>
                    <a:pt x="318" y="1426"/>
                  </a:lnTo>
                  <a:lnTo>
                    <a:pt x="288" y="1402"/>
                  </a:lnTo>
                  <a:lnTo>
                    <a:pt x="258" y="1378"/>
                  </a:lnTo>
                  <a:lnTo>
                    <a:pt x="232" y="1352"/>
                  </a:lnTo>
                  <a:lnTo>
                    <a:pt x="206" y="1324"/>
                  </a:lnTo>
                  <a:lnTo>
                    <a:pt x="180" y="1294"/>
                  </a:lnTo>
                  <a:lnTo>
                    <a:pt x="156" y="1266"/>
                  </a:lnTo>
                  <a:lnTo>
                    <a:pt x="134" y="1234"/>
                  </a:lnTo>
                  <a:lnTo>
                    <a:pt x="114" y="1202"/>
                  </a:lnTo>
                  <a:lnTo>
                    <a:pt x="96" y="1168"/>
                  </a:lnTo>
                  <a:lnTo>
                    <a:pt x="78" y="1134"/>
                  </a:lnTo>
                  <a:lnTo>
                    <a:pt x="62" y="1100"/>
                  </a:lnTo>
                  <a:lnTo>
                    <a:pt x="48" y="1064"/>
                  </a:lnTo>
                  <a:lnTo>
                    <a:pt x="36" y="1028"/>
                  </a:lnTo>
                  <a:lnTo>
                    <a:pt x="24" y="990"/>
                  </a:lnTo>
                  <a:lnTo>
                    <a:pt x="16" y="952"/>
                  </a:lnTo>
                  <a:lnTo>
                    <a:pt x="8" y="912"/>
                  </a:lnTo>
                  <a:lnTo>
                    <a:pt x="4" y="872"/>
                  </a:lnTo>
                  <a:lnTo>
                    <a:pt x="0" y="832"/>
                  </a:lnTo>
                  <a:lnTo>
                    <a:pt x="0" y="792"/>
                  </a:lnTo>
                  <a:lnTo>
                    <a:pt x="0" y="792"/>
                  </a:lnTo>
                  <a:lnTo>
                    <a:pt x="0" y="752"/>
                  </a:lnTo>
                  <a:lnTo>
                    <a:pt x="4" y="710"/>
                  </a:lnTo>
                  <a:lnTo>
                    <a:pt x="8" y="672"/>
                  </a:lnTo>
                  <a:lnTo>
                    <a:pt x="16" y="632"/>
                  </a:lnTo>
                  <a:lnTo>
                    <a:pt x="24" y="594"/>
                  </a:lnTo>
                  <a:lnTo>
                    <a:pt x="36" y="556"/>
                  </a:lnTo>
                  <a:lnTo>
                    <a:pt x="48" y="520"/>
                  </a:lnTo>
                  <a:lnTo>
                    <a:pt x="62" y="484"/>
                  </a:lnTo>
                  <a:lnTo>
                    <a:pt x="78" y="448"/>
                  </a:lnTo>
                  <a:lnTo>
                    <a:pt x="96" y="414"/>
                  </a:lnTo>
                  <a:lnTo>
                    <a:pt x="114" y="382"/>
                  </a:lnTo>
                  <a:lnTo>
                    <a:pt x="134" y="350"/>
                  </a:lnTo>
                  <a:lnTo>
                    <a:pt x="156" y="318"/>
                  </a:lnTo>
                  <a:lnTo>
                    <a:pt x="180" y="288"/>
                  </a:lnTo>
                  <a:lnTo>
                    <a:pt x="206" y="260"/>
                  </a:lnTo>
                  <a:lnTo>
                    <a:pt x="232" y="232"/>
                  </a:lnTo>
                  <a:lnTo>
                    <a:pt x="258" y="206"/>
                  </a:lnTo>
                  <a:lnTo>
                    <a:pt x="288" y="182"/>
                  </a:lnTo>
                  <a:lnTo>
                    <a:pt x="318" y="158"/>
                  </a:lnTo>
                  <a:lnTo>
                    <a:pt x="348" y="136"/>
                  </a:lnTo>
                  <a:lnTo>
                    <a:pt x="380" y="116"/>
                  </a:lnTo>
                  <a:lnTo>
                    <a:pt x="414" y="96"/>
                  </a:lnTo>
                  <a:lnTo>
                    <a:pt x="448" y="78"/>
                  </a:lnTo>
                  <a:lnTo>
                    <a:pt x="482" y="62"/>
                  </a:lnTo>
                  <a:lnTo>
                    <a:pt x="518" y="48"/>
                  </a:lnTo>
                  <a:lnTo>
                    <a:pt x="556" y="36"/>
                  </a:lnTo>
                  <a:lnTo>
                    <a:pt x="594" y="26"/>
                  </a:lnTo>
                  <a:lnTo>
                    <a:pt x="632" y="16"/>
                  </a:lnTo>
                  <a:lnTo>
                    <a:pt x="670" y="10"/>
                  </a:lnTo>
                  <a:lnTo>
                    <a:pt x="710" y="4"/>
                  </a:lnTo>
                  <a:lnTo>
                    <a:pt x="750" y="2"/>
                  </a:lnTo>
                  <a:lnTo>
                    <a:pt x="790" y="0"/>
                  </a:lnTo>
                  <a:lnTo>
                    <a:pt x="790" y="0"/>
                  </a:lnTo>
                  <a:lnTo>
                    <a:pt x="832" y="2"/>
                  </a:lnTo>
                  <a:lnTo>
                    <a:pt x="872" y="4"/>
                  </a:lnTo>
                  <a:lnTo>
                    <a:pt x="912" y="10"/>
                  </a:lnTo>
                  <a:lnTo>
                    <a:pt x="950" y="16"/>
                  </a:lnTo>
                  <a:lnTo>
                    <a:pt x="988" y="26"/>
                  </a:lnTo>
                  <a:lnTo>
                    <a:pt x="1026" y="36"/>
                  </a:lnTo>
                  <a:lnTo>
                    <a:pt x="1062" y="48"/>
                  </a:lnTo>
                  <a:lnTo>
                    <a:pt x="1098" y="62"/>
                  </a:lnTo>
                  <a:lnTo>
                    <a:pt x="1134" y="78"/>
                  </a:lnTo>
                  <a:lnTo>
                    <a:pt x="1168" y="96"/>
                  </a:lnTo>
                  <a:lnTo>
                    <a:pt x="1200" y="116"/>
                  </a:lnTo>
                  <a:lnTo>
                    <a:pt x="1234" y="136"/>
                  </a:lnTo>
                  <a:lnTo>
                    <a:pt x="1264" y="158"/>
                  </a:lnTo>
                  <a:lnTo>
                    <a:pt x="1294" y="182"/>
                  </a:lnTo>
                  <a:lnTo>
                    <a:pt x="1322" y="206"/>
                  </a:lnTo>
                  <a:lnTo>
                    <a:pt x="1350" y="232"/>
                  </a:lnTo>
                  <a:lnTo>
                    <a:pt x="1376" y="260"/>
                  </a:lnTo>
                  <a:lnTo>
                    <a:pt x="1402" y="288"/>
                  </a:lnTo>
                  <a:lnTo>
                    <a:pt x="1424" y="318"/>
                  </a:lnTo>
                  <a:lnTo>
                    <a:pt x="1446" y="350"/>
                  </a:lnTo>
                  <a:lnTo>
                    <a:pt x="1468" y="382"/>
                  </a:lnTo>
                  <a:lnTo>
                    <a:pt x="1486" y="414"/>
                  </a:lnTo>
                  <a:lnTo>
                    <a:pt x="1504" y="448"/>
                  </a:lnTo>
                  <a:lnTo>
                    <a:pt x="1520" y="484"/>
                  </a:lnTo>
                  <a:lnTo>
                    <a:pt x="1534" y="520"/>
                  </a:lnTo>
                  <a:lnTo>
                    <a:pt x="1546" y="556"/>
                  </a:lnTo>
                  <a:lnTo>
                    <a:pt x="1556" y="594"/>
                  </a:lnTo>
                  <a:lnTo>
                    <a:pt x="1566" y="632"/>
                  </a:lnTo>
                  <a:lnTo>
                    <a:pt x="1572" y="672"/>
                  </a:lnTo>
                  <a:lnTo>
                    <a:pt x="1578" y="710"/>
                  </a:lnTo>
                  <a:lnTo>
                    <a:pt x="1580" y="752"/>
                  </a:lnTo>
                  <a:lnTo>
                    <a:pt x="1582" y="792"/>
                  </a:lnTo>
                  <a:lnTo>
                    <a:pt x="1582" y="792"/>
                  </a:lnTo>
                  <a:close/>
                </a:path>
              </a:pathLst>
            </a:custGeom>
            <a:solidFill>
              <a:srgbClr val="007EA8"/>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6"/>
            <p:cNvSpPr>
              <a:spLocks/>
            </p:cNvSpPr>
            <p:nvPr/>
          </p:nvSpPr>
          <p:spPr bwMode="auto">
            <a:xfrm>
              <a:off x="1305645" y="776273"/>
              <a:ext cx="1415328" cy="1856638"/>
            </a:xfrm>
            <a:custGeom>
              <a:avLst/>
              <a:gdLst>
                <a:gd name="T0" fmla="*/ 1024 w 1084"/>
                <a:gd name="T1" fmla="*/ 902 h 1422"/>
                <a:gd name="T2" fmla="*/ 868 w 1084"/>
                <a:gd name="T3" fmla="*/ 822 h 1422"/>
                <a:gd name="T4" fmla="*/ 764 w 1084"/>
                <a:gd name="T5" fmla="*/ 854 h 1422"/>
                <a:gd name="T6" fmla="*/ 710 w 1084"/>
                <a:gd name="T7" fmla="*/ 788 h 1422"/>
                <a:gd name="T8" fmla="*/ 664 w 1084"/>
                <a:gd name="T9" fmla="*/ 788 h 1422"/>
                <a:gd name="T10" fmla="*/ 634 w 1084"/>
                <a:gd name="T11" fmla="*/ 712 h 1422"/>
                <a:gd name="T12" fmla="*/ 576 w 1084"/>
                <a:gd name="T13" fmla="*/ 724 h 1422"/>
                <a:gd name="T14" fmla="*/ 576 w 1084"/>
                <a:gd name="T15" fmla="*/ 626 h 1422"/>
                <a:gd name="T16" fmla="*/ 724 w 1084"/>
                <a:gd name="T17" fmla="*/ 682 h 1422"/>
                <a:gd name="T18" fmla="*/ 762 w 1084"/>
                <a:gd name="T19" fmla="*/ 600 h 1422"/>
                <a:gd name="T20" fmla="*/ 806 w 1084"/>
                <a:gd name="T21" fmla="*/ 504 h 1422"/>
                <a:gd name="T22" fmla="*/ 926 w 1084"/>
                <a:gd name="T23" fmla="*/ 238 h 1422"/>
                <a:gd name="T24" fmla="*/ 844 w 1084"/>
                <a:gd name="T25" fmla="*/ 144 h 1422"/>
                <a:gd name="T26" fmla="*/ 800 w 1084"/>
                <a:gd name="T27" fmla="*/ 286 h 1422"/>
                <a:gd name="T28" fmla="*/ 628 w 1084"/>
                <a:gd name="T29" fmla="*/ 182 h 1422"/>
                <a:gd name="T30" fmla="*/ 752 w 1084"/>
                <a:gd name="T31" fmla="*/ 114 h 1422"/>
                <a:gd name="T32" fmla="*/ 714 w 1084"/>
                <a:gd name="T33" fmla="*/ 20 h 1422"/>
                <a:gd name="T34" fmla="*/ 440 w 1084"/>
                <a:gd name="T35" fmla="*/ 42 h 1422"/>
                <a:gd name="T36" fmla="*/ 272 w 1084"/>
                <a:gd name="T37" fmla="*/ 42 h 1422"/>
                <a:gd name="T38" fmla="*/ 48 w 1084"/>
                <a:gd name="T39" fmla="*/ 58 h 1422"/>
                <a:gd name="T40" fmla="*/ 28 w 1084"/>
                <a:gd name="T41" fmla="*/ 92 h 1422"/>
                <a:gd name="T42" fmla="*/ 60 w 1084"/>
                <a:gd name="T43" fmla="*/ 134 h 1422"/>
                <a:gd name="T44" fmla="*/ 22 w 1084"/>
                <a:gd name="T45" fmla="*/ 204 h 1422"/>
                <a:gd name="T46" fmla="*/ 32 w 1084"/>
                <a:gd name="T47" fmla="*/ 290 h 1422"/>
                <a:gd name="T48" fmla="*/ 136 w 1084"/>
                <a:gd name="T49" fmla="*/ 184 h 1422"/>
                <a:gd name="T50" fmla="*/ 308 w 1084"/>
                <a:gd name="T51" fmla="*/ 320 h 1422"/>
                <a:gd name="T52" fmla="*/ 370 w 1084"/>
                <a:gd name="T53" fmla="*/ 604 h 1422"/>
                <a:gd name="T54" fmla="*/ 534 w 1084"/>
                <a:gd name="T55" fmla="*/ 762 h 1422"/>
                <a:gd name="T56" fmla="*/ 698 w 1084"/>
                <a:gd name="T57" fmla="*/ 882 h 1422"/>
                <a:gd name="T58" fmla="*/ 740 w 1084"/>
                <a:gd name="T59" fmla="*/ 890 h 1422"/>
                <a:gd name="T60" fmla="*/ 742 w 1084"/>
                <a:gd name="T61" fmla="*/ 1056 h 1422"/>
                <a:gd name="T62" fmla="*/ 784 w 1084"/>
                <a:gd name="T63" fmla="*/ 1158 h 1422"/>
                <a:gd name="T64" fmla="*/ 694 w 1084"/>
                <a:gd name="T65" fmla="*/ 1422 h 1422"/>
                <a:gd name="T66" fmla="*/ 958 w 1084"/>
                <a:gd name="T67" fmla="*/ 1244 h 1422"/>
                <a:gd name="T68" fmla="*/ 1046 w 1084"/>
                <a:gd name="T69" fmla="*/ 1164 h 1422"/>
                <a:gd name="T70" fmla="*/ 1024 w 1084"/>
                <a:gd name="T71" fmla="*/ 962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1422">
                  <a:moveTo>
                    <a:pt x="1024" y="962"/>
                  </a:moveTo>
                  <a:lnTo>
                    <a:pt x="1024" y="902"/>
                  </a:lnTo>
                  <a:lnTo>
                    <a:pt x="968" y="854"/>
                  </a:lnTo>
                  <a:lnTo>
                    <a:pt x="868" y="822"/>
                  </a:lnTo>
                  <a:lnTo>
                    <a:pt x="784" y="822"/>
                  </a:lnTo>
                  <a:lnTo>
                    <a:pt x="764" y="854"/>
                  </a:lnTo>
                  <a:lnTo>
                    <a:pt x="730" y="834"/>
                  </a:lnTo>
                  <a:lnTo>
                    <a:pt x="710" y="788"/>
                  </a:lnTo>
                  <a:lnTo>
                    <a:pt x="664" y="788"/>
                  </a:lnTo>
                  <a:lnTo>
                    <a:pt x="664" y="788"/>
                  </a:lnTo>
                  <a:lnTo>
                    <a:pt x="688" y="712"/>
                  </a:lnTo>
                  <a:lnTo>
                    <a:pt x="634" y="712"/>
                  </a:lnTo>
                  <a:lnTo>
                    <a:pt x="604" y="744"/>
                  </a:lnTo>
                  <a:lnTo>
                    <a:pt x="576" y="724"/>
                  </a:lnTo>
                  <a:lnTo>
                    <a:pt x="576" y="682"/>
                  </a:lnTo>
                  <a:lnTo>
                    <a:pt x="576" y="626"/>
                  </a:lnTo>
                  <a:lnTo>
                    <a:pt x="700" y="596"/>
                  </a:lnTo>
                  <a:lnTo>
                    <a:pt x="724" y="682"/>
                  </a:lnTo>
                  <a:lnTo>
                    <a:pt x="762" y="654"/>
                  </a:lnTo>
                  <a:lnTo>
                    <a:pt x="762" y="600"/>
                  </a:lnTo>
                  <a:lnTo>
                    <a:pt x="784" y="578"/>
                  </a:lnTo>
                  <a:lnTo>
                    <a:pt x="806" y="504"/>
                  </a:lnTo>
                  <a:lnTo>
                    <a:pt x="1014" y="432"/>
                  </a:lnTo>
                  <a:lnTo>
                    <a:pt x="926" y="238"/>
                  </a:lnTo>
                  <a:lnTo>
                    <a:pt x="888" y="228"/>
                  </a:lnTo>
                  <a:lnTo>
                    <a:pt x="844" y="144"/>
                  </a:lnTo>
                  <a:lnTo>
                    <a:pt x="776" y="144"/>
                  </a:lnTo>
                  <a:lnTo>
                    <a:pt x="800" y="286"/>
                  </a:lnTo>
                  <a:lnTo>
                    <a:pt x="752" y="286"/>
                  </a:lnTo>
                  <a:lnTo>
                    <a:pt x="628" y="182"/>
                  </a:lnTo>
                  <a:lnTo>
                    <a:pt x="650" y="134"/>
                  </a:lnTo>
                  <a:lnTo>
                    <a:pt x="752" y="114"/>
                  </a:lnTo>
                  <a:lnTo>
                    <a:pt x="752" y="42"/>
                  </a:lnTo>
                  <a:lnTo>
                    <a:pt x="714" y="20"/>
                  </a:lnTo>
                  <a:lnTo>
                    <a:pt x="542" y="42"/>
                  </a:lnTo>
                  <a:lnTo>
                    <a:pt x="440" y="42"/>
                  </a:lnTo>
                  <a:lnTo>
                    <a:pt x="362" y="20"/>
                  </a:lnTo>
                  <a:lnTo>
                    <a:pt x="272" y="42"/>
                  </a:lnTo>
                  <a:lnTo>
                    <a:pt x="136" y="0"/>
                  </a:lnTo>
                  <a:lnTo>
                    <a:pt x="48" y="58"/>
                  </a:lnTo>
                  <a:lnTo>
                    <a:pt x="72" y="92"/>
                  </a:lnTo>
                  <a:lnTo>
                    <a:pt x="28" y="92"/>
                  </a:lnTo>
                  <a:lnTo>
                    <a:pt x="28" y="134"/>
                  </a:lnTo>
                  <a:lnTo>
                    <a:pt x="60" y="134"/>
                  </a:lnTo>
                  <a:lnTo>
                    <a:pt x="0" y="168"/>
                  </a:lnTo>
                  <a:lnTo>
                    <a:pt x="22" y="204"/>
                  </a:lnTo>
                  <a:lnTo>
                    <a:pt x="54" y="204"/>
                  </a:lnTo>
                  <a:lnTo>
                    <a:pt x="32" y="290"/>
                  </a:lnTo>
                  <a:lnTo>
                    <a:pt x="68" y="258"/>
                  </a:lnTo>
                  <a:lnTo>
                    <a:pt x="136" y="184"/>
                  </a:lnTo>
                  <a:lnTo>
                    <a:pt x="240" y="212"/>
                  </a:lnTo>
                  <a:lnTo>
                    <a:pt x="308" y="320"/>
                  </a:lnTo>
                  <a:lnTo>
                    <a:pt x="294" y="486"/>
                  </a:lnTo>
                  <a:lnTo>
                    <a:pt x="370" y="604"/>
                  </a:lnTo>
                  <a:lnTo>
                    <a:pt x="416" y="724"/>
                  </a:lnTo>
                  <a:lnTo>
                    <a:pt x="534" y="762"/>
                  </a:lnTo>
                  <a:lnTo>
                    <a:pt x="606" y="800"/>
                  </a:lnTo>
                  <a:lnTo>
                    <a:pt x="698" y="882"/>
                  </a:lnTo>
                  <a:lnTo>
                    <a:pt x="730" y="882"/>
                  </a:lnTo>
                  <a:lnTo>
                    <a:pt x="740" y="890"/>
                  </a:lnTo>
                  <a:lnTo>
                    <a:pt x="720" y="948"/>
                  </a:lnTo>
                  <a:lnTo>
                    <a:pt x="742" y="1056"/>
                  </a:lnTo>
                  <a:lnTo>
                    <a:pt x="720" y="1110"/>
                  </a:lnTo>
                  <a:lnTo>
                    <a:pt x="784" y="1158"/>
                  </a:lnTo>
                  <a:lnTo>
                    <a:pt x="808" y="1194"/>
                  </a:lnTo>
                  <a:lnTo>
                    <a:pt x="694" y="1422"/>
                  </a:lnTo>
                  <a:lnTo>
                    <a:pt x="850" y="1370"/>
                  </a:lnTo>
                  <a:lnTo>
                    <a:pt x="958" y="1244"/>
                  </a:lnTo>
                  <a:lnTo>
                    <a:pt x="980" y="1172"/>
                  </a:lnTo>
                  <a:lnTo>
                    <a:pt x="1046" y="1164"/>
                  </a:lnTo>
                  <a:lnTo>
                    <a:pt x="1084" y="996"/>
                  </a:lnTo>
                  <a:lnTo>
                    <a:pt x="1024" y="962"/>
                  </a:lnTo>
                  <a:close/>
                </a:path>
              </a:pathLst>
            </a:custGeom>
            <a:solidFill>
              <a:srgbClr val="91D04F"/>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文本框 4"/>
          <p:cNvSpPr txBox="1"/>
          <p:nvPr/>
        </p:nvSpPr>
        <p:spPr>
          <a:xfrm>
            <a:off x="7612380" y="91261"/>
            <a:ext cx="1005403" cy="584775"/>
          </a:xfrm>
          <a:prstGeom prst="rect">
            <a:avLst/>
          </a:prstGeom>
          <a:noFill/>
          <a:effectLst/>
        </p:spPr>
        <p:txBody>
          <a:bodyPr wrap="none" rtlCol="0">
            <a:spAutoFit/>
          </a:bodyPr>
          <a:lstStyle/>
          <a:p>
            <a:r>
              <a:rPr kumimoji="1" lang="zh-CN" altLang="en-US" sz="3200" b="1" dirty="0" smtClean="0"/>
              <a:t>目录</a:t>
            </a:r>
            <a:endParaRPr kumimoji="1" lang="zh-CN" altLang="en-US" sz="3200" b="1" dirty="0"/>
          </a:p>
        </p:txBody>
      </p:sp>
      <p:sp>
        <p:nvSpPr>
          <p:cNvPr id="6" name="文本框 5"/>
          <p:cNvSpPr txBox="1"/>
          <p:nvPr/>
        </p:nvSpPr>
        <p:spPr>
          <a:xfrm>
            <a:off x="3108960" y="494931"/>
            <a:ext cx="866944" cy="830997"/>
          </a:xfrm>
          <a:prstGeom prst="rect">
            <a:avLst/>
          </a:prstGeom>
          <a:noFill/>
          <a:effectLst/>
        </p:spPr>
        <p:txBody>
          <a:bodyPr wrap="none" rtlCol="0">
            <a:spAutoFit/>
          </a:bodyPr>
          <a:lstStyle/>
          <a:p>
            <a:r>
              <a:rPr kumimoji="1" lang="en-US" altLang="zh-CN" sz="4800" b="1" dirty="0" smtClean="0"/>
              <a:t>01</a:t>
            </a:r>
            <a:endParaRPr kumimoji="1" lang="zh-CN" altLang="en-US" sz="4800" b="1" dirty="0"/>
          </a:p>
        </p:txBody>
      </p:sp>
      <p:sp>
        <p:nvSpPr>
          <p:cNvPr id="7" name="文本框 6"/>
          <p:cNvSpPr txBox="1"/>
          <p:nvPr/>
        </p:nvSpPr>
        <p:spPr>
          <a:xfrm>
            <a:off x="4185058" y="710374"/>
            <a:ext cx="3015380" cy="377155"/>
          </a:xfrm>
          <a:prstGeom prst="rect">
            <a:avLst/>
          </a:prstGeom>
          <a:noFill/>
          <a:effectLst/>
        </p:spPr>
        <p:txBody>
          <a:bodyPr wrap="square" rtlCol="0">
            <a:spAutoFit/>
          </a:bodyPr>
          <a:lstStyle/>
          <a:p>
            <a:pPr>
              <a:lnSpc>
                <a:spcPct val="130000"/>
              </a:lnSpc>
            </a:pPr>
            <a:r>
              <a:rPr kumimoji="1" lang="zh-CN" altLang="en-US" sz="1600" b="1" dirty="0" smtClean="0"/>
              <a:t>长水机场概况</a:t>
            </a:r>
            <a:endParaRPr kumimoji="1" lang="zh-CN" altLang="en-US" sz="1600" b="1" dirty="0"/>
          </a:p>
        </p:txBody>
      </p:sp>
      <p:cxnSp>
        <p:nvCxnSpPr>
          <p:cNvPr id="8" name="直线连接符 7"/>
          <p:cNvCxnSpPr/>
          <p:nvPr/>
        </p:nvCxnSpPr>
        <p:spPr>
          <a:xfrm>
            <a:off x="3994407" y="710374"/>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文本框 8"/>
          <p:cNvSpPr txBox="1"/>
          <p:nvPr/>
        </p:nvSpPr>
        <p:spPr>
          <a:xfrm>
            <a:off x="4185058" y="1600929"/>
            <a:ext cx="3015380" cy="377155"/>
          </a:xfrm>
          <a:prstGeom prst="rect">
            <a:avLst/>
          </a:prstGeom>
          <a:noFill/>
          <a:effectLst/>
        </p:spPr>
        <p:txBody>
          <a:bodyPr wrap="square" rtlCol="0">
            <a:spAutoFit/>
          </a:bodyPr>
          <a:lstStyle/>
          <a:p>
            <a:pPr>
              <a:lnSpc>
                <a:spcPct val="130000"/>
              </a:lnSpc>
            </a:pPr>
            <a:r>
              <a:rPr kumimoji="1" lang="zh-CN" altLang="en-US" sz="1600" b="1" dirty="0" smtClean="0"/>
              <a:t>长水机场地理天气特点</a:t>
            </a:r>
            <a:endParaRPr kumimoji="1" lang="zh-CN" altLang="en-US" sz="1600" b="1" dirty="0"/>
          </a:p>
        </p:txBody>
      </p:sp>
      <p:sp>
        <p:nvSpPr>
          <p:cNvPr id="10" name="文本框 9"/>
          <p:cNvSpPr txBox="1"/>
          <p:nvPr/>
        </p:nvSpPr>
        <p:spPr>
          <a:xfrm>
            <a:off x="3108960" y="1385486"/>
            <a:ext cx="866944" cy="830997"/>
          </a:xfrm>
          <a:prstGeom prst="rect">
            <a:avLst/>
          </a:prstGeom>
          <a:noFill/>
          <a:effectLst/>
        </p:spPr>
        <p:txBody>
          <a:bodyPr wrap="none" rtlCol="0">
            <a:spAutoFit/>
          </a:bodyPr>
          <a:lstStyle/>
          <a:p>
            <a:r>
              <a:rPr kumimoji="1" lang="en-US" altLang="zh-CN" sz="4800" b="1" dirty="0" smtClean="0"/>
              <a:t>02</a:t>
            </a:r>
            <a:endParaRPr kumimoji="1" lang="zh-CN" altLang="en-US" sz="4800" b="1" dirty="0"/>
          </a:p>
        </p:txBody>
      </p:sp>
      <p:cxnSp>
        <p:nvCxnSpPr>
          <p:cNvPr id="11" name="直线连接符 10"/>
          <p:cNvCxnSpPr/>
          <p:nvPr/>
        </p:nvCxnSpPr>
        <p:spPr>
          <a:xfrm>
            <a:off x="3994407" y="1560543"/>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文本框 12"/>
          <p:cNvSpPr txBox="1"/>
          <p:nvPr/>
        </p:nvSpPr>
        <p:spPr>
          <a:xfrm>
            <a:off x="3108960" y="2276041"/>
            <a:ext cx="866944" cy="830997"/>
          </a:xfrm>
          <a:prstGeom prst="rect">
            <a:avLst/>
          </a:prstGeom>
          <a:noFill/>
          <a:effectLst/>
        </p:spPr>
        <p:txBody>
          <a:bodyPr wrap="none" rtlCol="0">
            <a:spAutoFit/>
          </a:bodyPr>
          <a:lstStyle/>
          <a:p>
            <a:r>
              <a:rPr kumimoji="1" lang="en-US" altLang="zh-CN" sz="4800" b="1" dirty="0" smtClean="0"/>
              <a:t>03</a:t>
            </a:r>
            <a:endParaRPr kumimoji="1" lang="zh-CN" altLang="en-US" sz="4800" b="1" dirty="0"/>
          </a:p>
        </p:txBody>
      </p:sp>
      <p:cxnSp>
        <p:nvCxnSpPr>
          <p:cNvPr id="14" name="直线连接符 13"/>
          <p:cNvCxnSpPr/>
          <p:nvPr/>
        </p:nvCxnSpPr>
        <p:spPr>
          <a:xfrm>
            <a:off x="3994407" y="2451098"/>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4185059" y="2451099"/>
            <a:ext cx="3015380" cy="412421"/>
          </a:xfrm>
          <a:prstGeom prst="rect">
            <a:avLst/>
          </a:prstGeom>
          <a:noFill/>
          <a:effectLst/>
        </p:spPr>
        <p:txBody>
          <a:bodyPr wrap="square" rtlCol="0">
            <a:spAutoFit/>
          </a:bodyPr>
          <a:lstStyle/>
          <a:p>
            <a:pPr>
              <a:lnSpc>
                <a:spcPct val="130000"/>
              </a:lnSpc>
            </a:pPr>
            <a:r>
              <a:rPr kumimoji="1" lang="zh-CN" altLang="en-US" sz="1600" b="1" dirty="0" smtClean="0"/>
              <a:t>长水机场复杂天气保障工作</a:t>
            </a:r>
            <a:endParaRPr kumimoji="1" lang="zh-CN" altLang="en-US" sz="1600" b="1" dirty="0"/>
          </a:p>
        </p:txBody>
      </p:sp>
      <p:sp>
        <p:nvSpPr>
          <p:cNvPr id="16" name="文本框 15"/>
          <p:cNvSpPr txBox="1"/>
          <p:nvPr/>
        </p:nvSpPr>
        <p:spPr>
          <a:xfrm>
            <a:off x="3108960" y="3166596"/>
            <a:ext cx="866944" cy="830997"/>
          </a:xfrm>
          <a:prstGeom prst="rect">
            <a:avLst/>
          </a:prstGeom>
          <a:noFill/>
          <a:effectLst/>
        </p:spPr>
        <p:txBody>
          <a:bodyPr wrap="none" rtlCol="0">
            <a:spAutoFit/>
          </a:bodyPr>
          <a:lstStyle/>
          <a:p>
            <a:r>
              <a:rPr kumimoji="1" lang="en-US" altLang="zh-CN" sz="4800" b="1" dirty="0" smtClean="0"/>
              <a:t>04</a:t>
            </a:r>
            <a:endParaRPr kumimoji="1" lang="zh-CN" altLang="en-US" sz="4800" b="1" dirty="0"/>
          </a:p>
        </p:txBody>
      </p:sp>
      <p:cxnSp>
        <p:nvCxnSpPr>
          <p:cNvPr id="17" name="直线连接符 16"/>
          <p:cNvCxnSpPr/>
          <p:nvPr/>
        </p:nvCxnSpPr>
        <p:spPr>
          <a:xfrm>
            <a:off x="3994407" y="3341653"/>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文本框 17"/>
          <p:cNvSpPr txBox="1"/>
          <p:nvPr/>
        </p:nvSpPr>
        <p:spPr>
          <a:xfrm>
            <a:off x="7385970" y="4653568"/>
            <a:ext cx="1506208" cy="284693"/>
          </a:xfrm>
          <a:prstGeom prst="rect">
            <a:avLst/>
          </a:prstGeom>
          <a:noFill/>
        </p:spPr>
        <p:txBody>
          <a:bodyPr wrap="square" rtlCol="0">
            <a:spAutoFit/>
          </a:bodyPr>
          <a:lstStyle/>
          <a:p>
            <a:pPr algn="r">
              <a:lnSpc>
                <a:spcPct val="130000"/>
              </a:lnSpc>
            </a:pPr>
            <a:r>
              <a:rPr lang="en-US" altLang="zh-CN" sz="1000" dirty="0" smtClean="0">
                <a:solidFill>
                  <a:srgbClr val="103154"/>
                </a:solidFill>
              </a:rPr>
              <a:t>COMPANY</a:t>
            </a:r>
            <a:r>
              <a:rPr lang="zh-CN" altLang="en-US" sz="1000" dirty="0" smtClean="0">
                <a:solidFill>
                  <a:srgbClr val="103154"/>
                </a:solidFill>
              </a:rPr>
              <a:t>  </a:t>
            </a:r>
            <a:r>
              <a:rPr lang="zh-CN" altLang="zh-CN" sz="1000" dirty="0" smtClean="0">
                <a:solidFill>
                  <a:srgbClr val="103154"/>
                </a:solidFill>
              </a:rPr>
              <a:t>|</a:t>
            </a:r>
            <a:r>
              <a:rPr lang="zh-CN" altLang="en-US" sz="1000" dirty="0" smtClean="0">
                <a:solidFill>
                  <a:srgbClr val="103154"/>
                </a:solidFill>
              </a:rPr>
              <a:t>  </a:t>
            </a:r>
            <a:r>
              <a:rPr lang="en-US" altLang="zh-CN" sz="1000" dirty="0" smtClean="0">
                <a:solidFill>
                  <a:srgbClr val="103154"/>
                </a:solidFill>
              </a:rPr>
              <a:t>LOGO</a:t>
            </a:r>
            <a:endParaRPr kumimoji="1" lang="zh-CN" altLang="en-US" sz="1000" dirty="0">
              <a:solidFill>
                <a:srgbClr val="103154"/>
              </a:solidFill>
            </a:endParaRPr>
          </a:p>
        </p:txBody>
      </p:sp>
      <p:sp>
        <p:nvSpPr>
          <p:cNvPr id="19" name="文本框 14"/>
          <p:cNvSpPr txBox="1"/>
          <p:nvPr/>
        </p:nvSpPr>
        <p:spPr>
          <a:xfrm>
            <a:off x="4203562" y="3341653"/>
            <a:ext cx="3015380" cy="412421"/>
          </a:xfrm>
          <a:prstGeom prst="rect">
            <a:avLst/>
          </a:prstGeom>
          <a:noFill/>
          <a:effectLst/>
        </p:spPr>
        <p:txBody>
          <a:bodyPr wrap="square" rtlCol="0">
            <a:spAutoFit/>
          </a:bodyPr>
          <a:lstStyle/>
          <a:p>
            <a:pPr>
              <a:lnSpc>
                <a:spcPct val="130000"/>
              </a:lnSpc>
            </a:pPr>
            <a:r>
              <a:rPr kumimoji="1" lang="zh-CN" altLang="en-US" sz="1600" b="1" dirty="0" smtClean="0"/>
              <a:t>结语</a:t>
            </a:r>
            <a:r>
              <a:rPr kumimoji="1" lang="en-US" altLang="zh-CN" sz="1600" b="1" dirty="0" smtClean="0"/>
              <a:t>——</a:t>
            </a:r>
            <a:r>
              <a:rPr kumimoji="1" lang="zh-CN" altLang="en-US" sz="1600" b="1" dirty="0" smtClean="0"/>
              <a:t>未来计划的工作</a:t>
            </a:r>
            <a:endParaRPr kumimoji="1" lang="zh-CN" altLang="en-US" sz="1600" b="1" dirty="0"/>
          </a:p>
        </p:txBody>
      </p:sp>
      <p:cxnSp>
        <p:nvCxnSpPr>
          <p:cNvPr id="21" name="直线连接符 16"/>
          <p:cNvCxnSpPr/>
          <p:nvPr/>
        </p:nvCxnSpPr>
        <p:spPr>
          <a:xfrm>
            <a:off x="4012910" y="4282321"/>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9248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extBox 51"/>
          <p:cNvSpPr txBox="1"/>
          <p:nvPr/>
        </p:nvSpPr>
        <p:spPr>
          <a:xfrm>
            <a:off x="164742" y="1258907"/>
            <a:ext cx="8969734" cy="3508653"/>
          </a:xfrm>
          <a:prstGeom prst="rect">
            <a:avLst/>
          </a:prstGeom>
          <a:noFill/>
          <a:effectLst/>
        </p:spPr>
        <p:txBody>
          <a:bodyPr wrap="square" rtlCol="0">
            <a:spAutoFit/>
          </a:bodyPr>
          <a:lstStyle>
            <a:defPPr>
              <a:defRPr lang="zh-CN"/>
            </a:defPPr>
            <a:lvl1pPr algn="just">
              <a:defRPr sz="2400"/>
            </a:lvl1pPr>
          </a:lstStyle>
          <a:p>
            <a:endParaRPr lang="en-US" altLang="zh-CN" dirty="0" smtClean="0">
              <a:effectLst>
                <a:outerShdw blurRad="38100" dist="38100" dir="2700000" algn="tl">
                  <a:srgbClr val="000000">
                    <a:alpha val="43137"/>
                  </a:srgbClr>
                </a:outerShdw>
              </a:effectLst>
            </a:endParaRPr>
          </a:p>
          <a:p>
            <a:r>
              <a:rPr lang="zh-CN" altLang="en-US"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三、机场</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气象台采取的</a:t>
            </a:r>
            <a:r>
              <a:rPr lang="zh-CN" altLang="en-US"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措施</a:t>
            </a:r>
            <a:endPar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en-US" altLang="zh-CN" dirty="0">
              <a:effectLst>
                <a:outerShdw blurRad="38100" dist="38100" dir="2700000" algn="tl">
                  <a:srgbClr val="000000">
                    <a:alpha val="43137"/>
                  </a:srgbClr>
                </a:outerShdw>
              </a:effectLst>
            </a:endParaRPr>
          </a:p>
          <a:p>
            <a:pPr>
              <a:lnSpc>
                <a:spcPct val="150000"/>
              </a:lnSpc>
            </a:pPr>
            <a:r>
              <a:rPr lang="en-US" sz="200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1) </a:t>
            </a:r>
            <a:r>
              <a:rPr lang="zh-CN" altLang="en-US" sz="200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快速</a:t>
            </a:r>
            <a:r>
              <a:rPr lang="zh-CN" altLang="en-US" sz="2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认识天气特点、快速总结预报经验、快速应用于保障实践</a:t>
            </a:r>
          </a:p>
          <a:p>
            <a:pPr>
              <a:lnSpc>
                <a:spcPct val="150000"/>
              </a:lnSpc>
            </a:pPr>
            <a:r>
              <a:rPr lang="en-US" sz="200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2) </a:t>
            </a:r>
            <a:r>
              <a:rPr lang="zh-CN" altLang="en-US" sz="200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开展</a:t>
            </a:r>
            <a:r>
              <a:rPr lang="zh-CN" altLang="en-US" sz="2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非常</a:t>
            </a:r>
            <a:r>
              <a:rPr lang="en-US" sz="2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2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加</a:t>
            </a:r>
            <a:r>
              <a:rPr lang="en-US" sz="2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2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天气会商</a:t>
            </a:r>
          </a:p>
          <a:p>
            <a:pPr>
              <a:lnSpc>
                <a:spcPct val="150000"/>
              </a:lnSpc>
            </a:pPr>
            <a:r>
              <a:rPr lang="en-US" sz="200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3</a:t>
            </a:r>
            <a:r>
              <a:rPr lang="zh-CN" altLang="en-US" sz="2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）创新工作方式，丰富预警信息</a:t>
            </a:r>
          </a:p>
          <a:p>
            <a:pPr>
              <a:lnSpc>
                <a:spcPct val="150000"/>
              </a:lnSpc>
            </a:pPr>
            <a:r>
              <a:rPr lang="en-US" sz="200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4</a:t>
            </a:r>
            <a:r>
              <a:rPr lang="zh-CN" altLang="en-US" sz="2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）气象预报技术支持小组</a:t>
            </a:r>
          </a:p>
          <a:p>
            <a:pPr>
              <a:lnSpc>
                <a:spcPct val="150000"/>
              </a:lnSpc>
            </a:pPr>
            <a:r>
              <a:rPr lang="en-US" sz="2000"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5</a:t>
            </a:r>
            <a:r>
              <a:rPr lang="zh-CN" altLang="en-US" sz="2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）重要天气保障“四步曲”</a:t>
            </a:r>
          </a:p>
        </p:txBody>
      </p:sp>
      <p:sp>
        <p:nvSpPr>
          <p:cNvPr id="4" name="矩形 3"/>
          <p:cNvSpPr/>
          <p:nvPr/>
        </p:nvSpPr>
        <p:spPr>
          <a:xfrm>
            <a:off x="3429001" y="214313"/>
            <a:ext cx="5715000" cy="584775"/>
          </a:xfrm>
          <a:prstGeom prst="rect">
            <a:avLst/>
          </a:prstGeom>
        </p:spPr>
        <p:txBody>
          <a:bodyPr wrap="square">
            <a:spAutoFit/>
          </a:bodyPr>
          <a:lstStyle/>
          <a:p>
            <a:pPr fontAlgn="auto">
              <a:spcBef>
                <a:spcPts val="0"/>
              </a:spcBef>
              <a:spcAft>
                <a:spcPts val="0"/>
              </a:spcAft>
              <a:defRPr/>
            </a:pPr>
            <a:r>
              <a:rPr lang="zh-CN" altLang="en-US" sz="32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长水机场的复杂天气保障工作</a:t>
            </a:r>
            <a:endParaRPr lang="en-US" altLang="zh-CN" sz="32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spTree>
    <p:extLst>
      <p:ext uri="{BB962C8B-B14F-4D97-AF65-F5344CB8AC3E}">
        <p14:creationId xmlns:p14="http://schemas.microsoft.com/office/powerpoint/2010/main" val="287519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2" name="组 6"/>
          <p:cNvGrpSpPr/>
          <p:nvPr/>
        </p:nvGrpSpPr>
        <p:grpSpPr>
          <a:xfrm>
            <a:off x="0" y="-7447"/>
            <a:ext cx="9144000" cy="5150948"/>
            <a:chOff x="0" y="-7447"/>
            <a:chExt cx="9144000" cy="5150948"/>
          </a:xfrm>
        </p:grpSpPr>
        <p:cxnSp>
          <p:nvCxnSpPr>
            <p:cNvPr id="8" name="直线连接符 7"/>
            <p:cNvCxnSpPr/>
            <p:nvPr/>
          </p:nvCxnSpPr>
          <p:spPr>
            <a:xfrm>
              <a:off x="0" y="0"/>
              <a:ext cx="1396002"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flipV="1">
              <a:off x="732049" y="326292"/>
              <a:ext cx="663953" cy="9096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0" y="0"/>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直线连接符 10"/>
            <p:cNvCxnSpPr/>
            <p:nvPr/>
          </p:nvCxnSpPr>
          <p:spPr>
            <a:xfrm>
              <a:off x="0" y="1693188"/>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11"/>
            <p:cNvCxnSpPr/>
            <p:nvPr/>
          </p:nvCxnSpPr>
          <p:spPr>
            <a:xfrm flipV="1">
              <a:off x="1396002" y="0"/>
              <a:ext cx="1205861"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12"/>
            <p:cNvCxnSpPr/>
            <p:nvPr/>
          </p:nvCxnSpPr>
          <p:spPr>
            <a:xfrm flipV="1">
              <a:off x="1975651" y="0"/>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13"/>
            <p:cNvCxnSpPr/>
            <p:nvPr/>
          </p:nvCxnSpPr>
          <p:spPr>
            <a:xfrm flipH="1" flipV="1">
              <a:off x="1396003" y="326292"/>
              <a:ext cx="579648" cy="175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732049" y="1235988"/>
              <a:ext cx="1243602" cy="84659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flipV="1">
              <a:off x="573292" y="2082584"/>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 name="直线连接符 16"/>
            <p:cNvCxnSpPr/>
            <p:nvPr/>
          </p:nvCxnSpPr>
          <p:spPr>
            <a:xfrm>
              <a:off x="6676641" y="3311124"/>
              <a:ext cx="1561117" cy="2780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直线连接符 17"/>
            <p:cNvCxnSpPr/>
            <p:nvPr/>
          </p:nvCxnSpPr>
          <p:spPr>
            <a:xfrm flipH="1">
              <a:off x="1975651" y="1693188"/>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直线连接符 18"/>
            <p:cNvCxnSpPr/>
            <p:nvPr/>
          </p:nvCxnSpPr>
          <p:spPr>
            <a:xfrm>
              <a:off x="2601863" y="0"/>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0" name="直线连接符 19"/>
            <p:cNvCxnSpPr/>
            <p:nvPr/>
          </p:nvCxnSpPr>
          <p:spPr>
            <a:xfrm>
              <a:off x="574727" y="2980718"/>
              <a:ext cx="1321545" cy="396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1" name="直线连接符 20"/>
            <p:cNvCxnSpPr/>
            <p:nvPr/>
          </p:nvCxnSpPr>
          <p:spPr>
            <a:xfrm flipH="1">
              <a:off x="1896273" y="2082584"/>
              <a:ext cx="79378" cy="128752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2" name="直线连接符 21"/>
            <p:cNvCxnSpPr/>
            <p:nvPr/>
          </p:nvCxnSpPr>
          <p:spPr>
            <a:xfrm>
              <a:off x="0" y="2980717"/>
              <a:ext cx="573294"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直线连接符 22"/>
            <p:cNvCxnSpPr/>
            <p:nvPr/>
          </p:nvCxnSpPr>
          <p:spPr>
            <a:xfrm>
              <a:off x="0" y="1693188"/>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4" name="直线连接符 23"/>
            <p:cNvCxnSpPr/>
            <p:nvPr/>
          </p:nvCxnSpPr>
          <p:spPr>
            <a:xfrm flipV="1">
              <a:off x="0" y="1235988"/>
              <a:ext cx="732049"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5" name="直线连接符 24"/>
            <p:cNvCxnSpPr/>
            <p:nvPr/>
          </p:nvCxnSpPr>
          <p:spPr>
            <a:xfrm>
              <a:off x="8237759" y="3589204"/>
              <a:ext cx="906241"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6" name="直线连接符 25"/>
            <p:cNvCxnSpPr/>
            <p:nvPr/>
          </p:nvCxnSpPr>
          <p:spPr>
            <a:xfrm flipV="1">
              <a:off x="8237758" y="1587364"/>
              <a:ext cx="906242" cy="2001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7" name="直线连接符 26"/>
            <p:cNvCxnSpPr/>
            <p:nvPr/>
          </p:nvCxnSpPr>
          <p:spPr>
            <a:xfrm>
              <a:off x="7496889" y="2151760"/>
              <a:ext cx="740870" cy="143744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8" name="直线连接符 27"/>
            <p:cNvCxnSpPr/>
            <p:nvPr/>
          </p:nvCxnSpPr>
          <p:spPr>
            <a:xfrm>
              <a:off x="2601862" y="0"/>
              <a:ext cx="1658135" cy="108469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p:nvCxnSpPr>
          <p:spPr>
            <a:xfrm flipV="1">
              <a:off x="3448569" y="1084699"/>
              <a:ext cx="811428" cy="151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0" name="直线连接符 29"/>
            <p:cNvCxnSpPr/>
            <p:nvPr/>
          </p:nvCxnSpPr>
          <p:spPr>
            <a:xfrm>
              <a:off x="2601863" y="0"/>
              <a:ext cx="846706" cy="12285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1" name="直线连接符 30"/>
            <p:cNvCxnSpPr/>
            <p:nvPr/>
          </p:nvCxnSpPr>
          <p:spPr>
            <a:xfrm>
              <a:off x="3034035" y="1685741"/>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2" name="直线连接符 31"/>
            <p:cNvCxnSpPr/>
            <p:nvPr/>
          </p:nvCxnSpPr>
          <p:spPr>
            <a:xfrm flipV="1">
              <a:off x="4259997" y="-7446"/>
              <a:ext cx="1375901" cy="109214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3" name="直线连接符 32"/>
            <p:cNvCxnSpPr/>
            <p:nvPr/>
          </p:nvCxnSpPr>
          <p:spPr>
            <a:xfrm flipV="1">
              <a:off x="5009686" y="-7447"/>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4" name="直线连接符 33"/>
            <p:cNvCxnSpPr/>
            <p:nvPr/>
          </p:nvCxnSpPr>
          <p:spPr>
            <a:xfrm flipH="1" flipV="1">
              <a:off x="4259997" y="1084699"/>
              <a:ext cx="749689" cy="99043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p:nvCxnSpPr>
          <p:spPr>
            <a:xfrm>
              <a:off x="3448569" y="1235989"/>
              <a:ext cx="1561117" cy="83914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p:nvCxnSpPr>
          <p:spPr>
            <a:xfrm flipV="1">
              <a:off x="3607327" y="2075137"/>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p:nvCxnSpPr>
          <p:spPr>
            <a:xfrm flipH="1">
              <a:off x="5009686" y="1685741"/>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a:off x="5635898" y="-7447"/>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p:nvCxnSpPr>
          <p:spPr>
            <a:xfrm flipH="1" flipV="1">
              <a:off x="1975651" y="2082584"/>
              <a:ext cx="1633111" cy="8906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p:nvCxnSpPr>
          <p:spPr>
            <a:xfrm flipH="1">
              <a:off x="4259999" y="326292"/>
              <a:ext cx="95536" cy="75840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p:nvCxnSpPr>
          <p:spPr>
            <a:xfrm flipV="1">
              <a:off x="1896272" y="2973271"/>
              <a:ext cx="1711057" cy="4042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p:nvCxnSpPr>
          <p:spPr>
            <a:xfrm>
              <a:off x="3034035" y="1685741"/>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p:nvCxnSpPr>
          <p:spPr>
            <a:xfrm flipV="1">
              <a:off x="3034035" y="1235989"/>
              <a:ext cx="414534" cy="44975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4" name="直线连接符 43"/>
            <p:cNvCxnSpPr/>
            <p:nvPr/>
          </p:nvCxnSpPr>
          <p:spPr>
            <a:xfrm flipH="1">
              <a:off x="5741735" y="1693188"/>
              <a:ext cx="326335" cy="161793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5" name="直线连接符 44"/>
            <p:cNvCxnSpPr/>
            <p:nvPr/>
          </p:nvCxnSpPr>
          <p:spPr>
            <a:xfrm flipH="1" flipV="1">
              <a:off x="5635898" y="0"/>
              <a:ext cx="1616497"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6" name="直线连接符 45"/>
            <p:cNvCxnSpPr/>
            <p:nvPr/>
          </p:nvCxnSpPr>
          <p:spPr>
            <a:xfrm>
              <a:off x="5009686" y="2075135"/>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7" name="直线连接符 46"/>
            <p:cNvCxnSpPr/>
            <p:nvPr/>
          </p:nvCxnSpPr>
          <p:spPr>
            <a:xfrm flipH="1" flipV="1">
              <a:off x="1" y="2973270"/>
              <a:ext cx="574726"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8" name="直线连接符 47"/>
            <p:cNvCxnSpPr/>
            <p:nvPr/>
          </p:nvCxnSpPr>
          <p:spPr>
            <a:xfrm flipV="1">
              <a:off x="7252395" y="0"/>
              <a:ext cx="985363" cy="48943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9" name="直线连接符 48"/>
            <p:cNvCxnSpPr/>
            <p:nvPr/>
          </p:nvCxnSpPr>
          <p:spPr>
            <a:xfrm flipV="1">
              <a:off x="7690926" y="0"/>
              <a:ext cx="546832"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0" name="直线连接符 49"/>
            <p:cNvCxnSpPr/>
            <p:nvPr/>
          </p:nvCxnSpPr>
          <p:spPr>
            <a:xfrm flipH="1" flipV="1">
              <a:off x="7108816" y="0"/>
              <a:ext cx="143579"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1" name="直线连接符 50"/>
            <p:cNvCxnSpPr/>
            <p:nvPr/>
          </p:nvCxnSpPr>
          <p:spPr>
            <a:xfrm flipV="1">
              <a:off x="6068070" y="478692"/>
              <a:ext cx="1184325" cy="121449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2" name="直线连接符 51"/>
            <p:cNvCxnSpPr/>
            <p:nvPr/>
          </p:nvCxnSpPr>
          <p:spPr>
            <a:xfrm flipV="1">
              <a:off x="573292" y="3370112"/>
              <a:ext cx="1322980" cy="39546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3" name="直线连接符 52"/>
            <p:cNvCxnSpPr/>
            <p:nvPr/>
          </p:nvCxnSpPr>
          <p:spPr>
            <a:xfrm flipH="1" flipV="1">
              <a:off x="7252396" y="489438"/>
              <a:ext cx="438530" cy="73910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4" name="直线连接符 53"/>
            <p:cNvCxnSpPr/>
            <p:nvPr/>
          </p:nvCxnSpPr>
          <p:spPr>
            <a:xfrm flipV="1">
              <a:off x="6068070" y="1235988"/>
              <a:ext cx="1622856"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5" name="直线连接符 54"/>
            <p:cNvCxnSpPr/>
            <p:nvPr/>
          </p:nvCxnSpPr>
          <p:spPr>
            <a:xfrm flipH="1" flipV="1">
              <a:off x="1896273" y="3377558"/>
              <a:ext cx="961365" cy="7936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6" name="直线连接符 55"/>
            <p:cNvCxnSpPr/>
            <p:nvPr/>
          </p:nvCxnSpPr>
          <p:spPr>
            <a:xfrm flipH="1">
              <a:off x="573292" y="2973270"/>
              <a:ext cx="1435"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7" name="直线连接符 56"/>
            <p:cNvCxnSpPr/>
            <p:nvPr/>
          </p:nvCxnSpPr>
          <p:spPr>
            <a:xfrm>
              <a:off x="3607327" y="2993390"/>
              <a:ext cx="2134408" cy="3177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8" name="直线连接符 57"/>
            <p:cNvCxnSpPr/>
            <p:nvPr/>
          </p:nvCxnSpPr>
          <p:spPr>
            <a:xfrm flipH="1">
              <a:off x="2857638" y="2973270"/>
              <a:ext cx="749689" cy="11979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9" name="直线连接符 58"/>
            <p:cNvCxnSpPr/>
            <p:nvPr/>
          </p:nvCxnSpPr>
          <p:spPr>
            <a:xfrm flipV="1">
              <a:off x="2857638" y="4171240"/>
              <a:ext cx="1322980"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0" name="直线连接符 59"/>
            <p:cNvCxnSpPr/>
            <p:nvPr/>
          </p:nvCxnSpPr>
          <p:spPr>
            <a:xfrm>
              <a:off x="6068070" y="1693189"/>
              <a:ext cx="608571" cy="161793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1" name="直线连接符 60"/>
            <p:cNvCxnSpPr/>
            <p:nvPr/>
          </p:nvCxnSpPr>
          <p:spPr>
            <a:xfrm flipV="1">
              <a:off x="6676641" y="2151760"/>
              <a:ext cx="820248" cy="1159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2" name="直线连接符 61"/>
            <p:cNvCxnSpPr/>
            <p:nvPr/>
          </p:nvCxnSpPr>
          <p:spPr>
            <a:xfrm>
              <a:off x="5741735" y="3311123"/>
              <a:ext cx="934906"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3" name="直线连接符 62"/>
            <p:cNvCxnSpPr/>
            <p:nvPr/>
          </p:nvCxnSpPr>
          <p:spPr>
            <a:xfrm flipV="1">
              <a:off x="8237759" y="3311123"/>
              <a:ext cx="906241" cy="2780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4" name="直线连接符 63"/>
            <p:cNvCxnSpPr/>
            <p:nvPr/>
          </p:nvCxnSpPr>
          <p:spPr>
            <a:xfrm flipV="1">
              <a:off x="7496889" y="1235989"/>
              <a:ext cx="194037" cy="91577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5" name="直线连接符 64"/>
            <p:cNvCxnSpPr/>
            <p:nvPr/>
          </p:nvCxnSpPr>
          <p:spPr>
            <a:xfrm flipV="1">
              <a:off x="7496889" y="1587364"/>
              <a:ext cx="1647111" cy="564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6" name="直线连接符 65"/>
            <p:cNvCxnSpPr/>
            <p:nvPr/>
          </p:nvCxnSpPr>
          <p:spPr>
            <a:xfrm flipH="1" flipV="1">
              <a:off x="6068071" y="1693190"/>
              <a:ext cx="1428818" cy="4585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7" name="直线连接符 66"/>
            <p:cNvCxnSpPr/>
            <p:nvPr/>
          </p:nvCxnSpPr>
          <p:spPr>
            <a:xfrm flipV="1">
              <a:off x="4180618" y="3311124"/>
              <a:ext cx="1561117" cy="86011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8" name="直线连接符 67"/>
            <p:cNvCxnSpPr/>
            <p:nvPr/>
          </p:nvCxnSpPr>
          <p:spPr>
            <a:xfrm flipH="1" flipV="1">
              <a:off x="5741735" y="3311124"/>
              <a:ext cx="493913"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9" name="直线连接符 68"/>
            <p:cNvCxnSpPr/>
            <p:nvPr/>
          </p:nvCxnSpPr>
          <p:spPr>
            <a:xfrm>
              <a:off x="8237759" y="0"/>
              <a:ext cx="906241" cy="1587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0" name="直线连接符 69"/>
            <p:cNvCxnSpPr/>
            <p:nvPr/>
          </p:nvCxnSpPr>
          <p:spPr>
            <a:xfrm>
              <a:off x="7690926" y="1235989"/>
              <a:ext cx="1453074" cy="35137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1" name="直线连接符 70"/>
            <p:cNvCxnSpPr/>
            <p:nvPr/>
          </p:nvCxnSpPr>
          <p:spPr>
            <a:xfrm flipH="1">
              <a:off x="1825713" y="3370111"/>
              <a:ext cx="70560" cy="147134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2" name="直线连接符 71"/>
            <p:cNvCxnSpPr/>
            <p:nvPr/>
          </p:nvCxnSpPr>
          <p:spPr>
            <a:xfrm>
              <a:off x="573292" y="3765580"/>
              <a:ext cx="1252421" cy="10758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3" name="直线连接符 72"/>
            <p:cNvCxnSpPr/>
            <p:nvPr/>
          </p:nvCxnSpPr>
          <p:spPr>
            <a:xfrm flipV="1">
              <a:off x="1825713" y="4171240"/>
              <a:ext cx="1031925" cy="67022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4" name="直线连接符 73"/>
            <p:cNvCxnSpPr/>
            <p:nvPr/>
          </p:nvCxnSpPr>
          <p:spPr>
            <a:xfrm flipH="1">
              <a:off x="1" y="3765580"/>
              <a:ext cx="573291" cy="52912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5" name="直线连接符 74"/>
            <p:cNvCxnSpPr/>
            <p:nvPr/>
          </p:nvCxnSpPr>
          <p:spPr>
            <a:xfrm flipH="1" flipV="1">
              <a:off x="3607328" y="2993390"/>
              <a:ext cx="573290" cy="11778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6" name="直线连接符 75"/>
            <p:cNvCxnSpPr/>
            <p:nvPr/>
          </p:nvCxnSpPr>
          <p:spPr>
            <a:xfrm>
              <a:off x="4180618" y="4171241"/>
              <a:ext cx="2055030"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7" name="直线连接符 76"/>
            <p:cNvCxnSpPr/>
            <p:nvPr/>
          </p:nvCxnSpPr>
          <p:spPr>
            <a:xfrm flipH="1">
              <a:off x="5971052" y="4903191"/>
              <a:ext cx="264597"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8" name="直线连接符 77"/>
            <p:cNvCxnSpPr/>
            <p:nvPr/>
          </p:nvCxnSpPr>
          <p:spPr>
            <a:xfrm flipH="1">
              <a:off x="6235649" y="3311124"/>
              <a:ext cx="440992"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9" name="直线连接符 78"/>
            <p:cNvCxnSpPr/>
            <p:nvPr/>
          </p:nvCxnSpPr>
          <p:spPr>
            <a:xfrm flipH="1" flipV="1">
              <a:off x="6235649" y="4903191"/>
              <a:ext cx="1528298"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0" name="直线连接符 79"/>
            <p:cNvCxnSpPr/>
            <p:nvPr/>
          </p:nvCxnSpPr>
          <p:spPr>
            <a:xfrm flipH="1">
              <a:off x="7763947" y="3589204"/>
              <a:ext cx="473812"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1" name="直线连接符 80"/>
            <p:cNvCxnSpPr/>
            <p:nvPr/>
          </p:nvCxnSpPr>
          <p:spPr>
            <a:xfrm>
              <a:off x="6676641" y="3311124"/>
              <a:ext cx="1087306" cy="183237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2" name="直线连接符 81"/>
            <p:cNvCxnSpPr/>
            <p:nvPr/>
          </p:nvCxnSpPr>
          <p:spPr>
            <a:xfrm flipH="1" flipV="1">
              <a:off x="573293" y="3765581"/>
              <a:ext cx="560196" cy="137791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3" name="直线连接符 82"/>
            <p:cNvCxnSpPr/>
            <p:nvPr/>
          </p:nvCxnSpPr>
          <p:spPr>
            <a:xfrm flipH="1" flipV="1">
              <a:off x="2857639" y="4171241"/>
              <a:ext cx="590930" cy="97225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4" name="直线连接符 83"/>
            <p:cNvCxnSpPr/>
            <p:nvPr/>
          </p:nvCxnSpPr>
          <p:spPr>
            <a:xfrm flipH="1" flipV="1">
              <a:off x="1" y="4294702"/>
              <a:ext cx="1133488" cy="84879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5" name="直线连接符 84"/>
            <p:cNvCxnSpPr/>
            <p:nvPr/>
          </p:nvCxnSpPr>
          <p:spPr>
            <a:xfrm flipV="1">
              <a:off x="3448569" y="4171241"/>
              <a:ext cx="732049" cy="97226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6" name="直线连接符 85"/>
            <p:cNvCxnSpPr/>
            <p:nvPr/>
          </p:nvCxnSpPr>
          <p:spPr>
            <a:xfrm>
              <a:off x="1825713" y="4841460"/>
              <a:ext cx="1622856"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7" name="直线连接符 86"/>
            <p:cNvCxnSpPr/>
            <p:nvPr/>
          </p:nvCxnSpPr>
          <p:spPr>
            <a:xfrm flipH="1">
              <a:off x="1133491" y="4841460"/>
              <a:ext cx="692222" cy="3020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8" name="直线连接符 87"/>
            <p:cNvCxnSpPr/>
            <p:nvPr/>
          </p:nvCxnSpPr>
          <p:spPr>
            <a:xfrm>
              <a:off x="4544450" y="4903191"/>
              <a:ext cx="1426602"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9" name="直线连接符 88"/>
            <p:cNvCxnSpPr/>
            <p:nvPr/>
          </p:nvCxnSpPr>
          <p:spPr>
            <a:xfrm flipV="1">
              <a:off x="3448569" y="4903192"/>
              <a:ext cx="1095881" cy="24030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0" name="直线连接符 89"/>
            <p:cNvCxnSpPr/>
            <p:nvPr/>
          </p:nvCxnSpPr>
          <p:spPr>
            <a:xfrm flipH="1" flipV="1">
              <a:off x="4180619" y="4171241"/>
              <a:ext cx="363831"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1" name="直线连接符 90"/>
            <p:cNvCxnSpPr/>
            <p:nvPr/>
          </p:nvCxnSpPr>
          <p:spPr>
            <a:xfrm flipV="1">
              <a:off x="4355535" y="2"/>
              <a:ext cx="1280362" cy="32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2" name="直线连接符 91"/>
            <p:cNvCxnSpPr/>
            <p:nvPr/>
          </p:nvCxnSpPr>
          <p:spPr>
            <a:xfrm flipH="1" flipV="1">
              <a:off x="2601864" y="3"/>
              <a:ext cx="1753671" cy="3262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3" name="直线连接符 92"/>
            <p:cNvCxnSpPr/>
            <p:nvPr/>
          </p:nvCxnSpPr>
          <p:spPr>
            <a:xfrm flipV="1">
              <a:off x="4544450" y="4903191"/>
              <a:ext cx="1691198"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4" name="直线连接符 93"/>
            <p:cNvCxnSpPr/>
            <p:nvPr/>
          </p:nvCxnSpPr>
          <p:spPr>
            <a:xfrm flipH="1" flipV="1">
              <a:off x="1825714" y="4841460"/>
              <a:ext cx="294330"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5" name="组 1"/>
          <p:cNvGrpSpPr/>
          <p:nvPr/>
        </p:nvGrpSpPr>
        <p:grpSpPr>
          <a:xfrm>
            <a:off x="1168825" y="922818"/>
            <a:ext cx="2866074" cy="2866074"/>
            <a:chOff x="3131053" y="1062488"/>
            <a:chExt cx="2866074" cy="2866074"/>
          </a:xfrm>
          <a:solidFill>
            <a:srgbClr val="FDCC56"/>
          </a:solidFill>
          <a:effectLst>
            <a:outerShdw blurRad="50800" dist="38100" dir="5400000" algn="t" rotWithShape="0">
              <a:prstClr val="black">
                <a:alpha val="40000"/>
              </a:prstClr>
            </a:outerShdw>
          </a:effectLst>
        </p:grpSpPr>
        <p:sp>
          <p:nvSpPr>
            <p:cNvPr id="3" name="空心弧 2"/>
            <p:cNvSpPr/>
            <p:nvPr/>
          </p:nvSpPr>
          <p:spPr>
            <a:xfrm>
              <a:off x="3131053" y="1062488"/>
              <a:ext cx="2866074" cy="2866074"/>
            </a:xfrm>
            <a:prstGeom prst="blockArc">
              <a:avLst>
                <a:gd name="adj1" fmla="val 13797986"/>
                <a:gd name="adj2" fmla="val 10838748"/>
                <a:gd name="adj3" fmla="val 22684"/>
              </a:avLst>
            </a:prstGeom>
            <a:solidFill>
              <a:srgbClr val="21A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sp>
          <p:nvSpPr>
            <p:cNvPr id="4" name="椭圆 3"/>
            <p:cNvSpPr/>
            <p:nvPr/>
          </p:nvSpPr>
          <p:spPr>
            <a:xfrm>
              <a:off x="3346948" y="1278383"/>
              <a:ext cx="2434284" cy="2434284"/>
            </a:xfrm>
            <a:prstGeom prst="ellipse">
              <a:avLst/>
            </a:prstGeom>
            <a:solidFill>
              <a:srgbClr val="82D6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2000" b="1" dirty="0" smtClean="0"/>
                <a:t>4</a:t>
              </a:r>
              <a:endParaRPr kumimoji="1" lang="zh-CN" altLang="en-US" sz="12000" b="1" dirty="0"/>
            </a:p>
          </p:txBody>
        </p:sp>
      </p:grpSp>
      <p:sp>
        <p:nvSpPr>
          <p:cNvPr id="95" name="文本框 6"/>
          <p:cNvSpPr txBox="1"/>
          <p:nvPr/>
        </p:nvSpPr>
        <p:spPr>
          <a:xfrm>
            <a:off x="4355535" y="1957626"/>
            <a:ext cx="4727505" cy="1532727"/>
          </a:xfrm>
          <a:prstGeom prst="rect">
            <a:avLst/>
          </a:prstGeom>
          <a:noFill/>
          <a:effectLst/>
        </p:spPr>
        <p:txBody>
          <a:bodyPr wrap="square" rtlCol="0">
            <a:spAutoFit/>
          </a:bodyPr>
          <a:lstStyle/>
          <a:p>
            <a:pPr algn="ctr">
              <a:lnSpc>
                <a:spcPct val="130000"/>
              </a:lnSpc>
            </a:pPr>
            <a:r>
              <a:rPr kumimoji="1" lang="zh-CN" altLang="en-US" sz="3600" b="1" dirty="0" smtClean="0"/>
              <a:t>结语</a:t>
            </a:r>
            <a:endParaRPr kumimoji="1" lang="en-US" altLang="zh-CN" sz="3600" b="1" dirty="0" smtClean="0"/>
          </a:p>
          <a:p>
            <a:pPr algn="ctr">
              <a:lnSpc>
                <a:spcPct val="130000"/>
              </a:lnSpc>
            </a:pPr>
            <a:r>
              <a:rPr kumimoji="1" lang="en-US" altLang="zh-CN" sz="3600" b="1" dirty="0"/>
              <a:t>——</a:t>
            </a:r>
            <a:r>
              <a:rPr kumimoji="1" lang="zh-CN" altLang="en-US" sz="3600" b="1" dirty="0" smtClean="0"/>
              <a:t>未来计划的工作</a:t>
            </a:r>
            <a:endParaRPr kumimoji="1" lang="zh-CN" altLang="en-US" sz="3600" b="1" dirty="0"/>
          </a:p>
        </p:txBody>
      </p:sp>
    </p:spTree>
    <p:extLst>
      <p:ext uri="{BB962C8B-B14F-4D97-AF65-F5344CB8AC3E}">
        <p14:creationId xmlns:p14="http://schemas.microsoft.com/office/powerpoint/2010/main" val="18515671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51"/>
          <p:cNvSpPr txBox="1"/>
          <p:nvPr/>
        </p:nvSpPr>
        <p:spPr>
          <a:xfrm>
            <a:off x="269516" y="1649432"/>
            <a:ext cx="8798284" cy="2554545"/>
          </a:xfrm>
          <a:prstGeom prst="rect">
            <a:avLst/>
          </a:prstGeom>
          <a:noFill/>
          <a:effectLst/>
        </p:spPr>
        <p:txBody>
          <a:bodyPr wrap="square" rtlCol="0">
            <a:spAutoFit/>
          </a:bodyPr>
          <a:lstStyle>
            <a:defPPr>
              <a:defRPr lang="zh-CN"/>
            </a:defPPr>
            <a:lvl1pPr algn="just">
              <a:defRPr sz="2400"/>
            </a:lvl1pPr>
          </a:lstStyle>
          <a:p>
            <a:r>
              <a:rPr lang="en-US" altLang="zh-CN" sz="2000" dirty="0" smtClean="0">
                <a:latin typeface="楷体" panose="02010609060101010101" pitchFamily="49" charset="-122"/>
                <a:ea typeface="楷体" panose="02010609060101010101" pitchFamily="49" charset="-122"/>
              </a:rPr>
              <a:t>1</a:t>
            </a:r>
            <a:r>
              <a:rPr lang="zh-CN" altLang="en-US" sz="2000" dirty="0" smtClean="0">
                <a:latin typeface="楷体" panose="02010609060101010101" pitchFamily="49" charset="-122"/>
                <a:ea typeface="楷体" panose="02010609060101010101" pitchFamily="49" charset="-122"/>
              </a:rPr>
              <a:t>）把</a:t>
            </a:r>
            <a:r>
              <a:rPr lang="zh-CN" altLang="en-US" sz="2000" dirty="0">
                <a:latin typeface="楷体" panose="02010609060101010101" pitchFamily="49" charset="-122"/>
                <a:ea typeface="楷体" panose="02010609060101010101" pitchFamily="49" charset="-122"/>
              </a:rPr>
              <a:t>现有会商系统与省台链接，加强和地方气象台天气会商</a:t>
            </a:r>
            <a:endParaRPr lang="en-US" altLang="zh-CN" sz="20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endParaRPr lang="zh-CN" altLang="en-US" sz="2000" dirty="0">
              <a:latin typeface="楷体" panose="02010609060101010101" pitchFamily="49" charset="-122"/>
              <a:ea typeface="楷体" panose="02010609060101010101" pitchFamily="49" charset="-122"/>
            </a:endParaRPr>
          </a:p>
          <a:p>
            <a:r>
              <a:rPr lang="en-US" altLang="zh-CN" sz="2000" smtClean="0">
                <a:latin typeface="楷体" panose="02010609060101010101" pitchFamily="49" charset="-122"/>
                <a:ea typeface="楷体" panose="02010609060101010101" pitchFamily="49" charset="-122"/>
              </a:rPr>
              <a:t>2</a:t>
            </a:r>
            <a:r>
              <a:rPr lang="zh-CN" altLang="en-US" sz="2000" smtClean="0">
                <a:latin typeface="楷体" panose="02010609060101010101" pitchFamily="49" charset="-122"/>
                <a:ea typeface="楷体" panose="02010609060101010101" pitchFamily="49" charset="-122"/>
              </a:rPr>
              <a:t>）加强信息共享力度。一</a:t>
            </a:r>
            <a:r>
              <a:rPr lang="zh-CN" altLang="en-US" sz="2000" dirty="0">
                <a:latin typeface="楷体" panose="02010609060101010101" pitchFamily="49" charset="-122"/>
                <a:ea typeface="楷体" panose="02010609060101010101" pitchFamily="49" charset="-122"/>
              </a:rPr>
              <a:t>是根据服务能力提升需要，积极和省气象局联系，引进我们切实需要的资料</a:t>
            </a:r>
            <a:r>
              <a:rPr lang="zh-CN" altLang="en-US" sz="2000">
                <a:latin typeface="楷体" panose="02010609060101010101" pitchFamily="49" charset="-122"/>
                <a:ea typeface="楷体" panose="02010609060101010101" pitchFamily="49" charset="-122"/>
              </a:rPr>
              <a:t>，</a:t>
            </a:r>
            <a:r>
              <a:rPr lang="zh-CN" altLang="en-US" sz="2000" smtClean="0">
                <a:latin typeface="楷体" panose="02010609060101010101" pitchFamily="49" charset="-122"/>
                <a:ea typeface="楷体" panose="02010609060101010101" pitchFamily="49" charset="-122"/>
              </a:rPr>
              <a:t>丰富气象资料</a:t>
            </a:r>
            <a:r>
              <a:rPr lang="zh-CN" altLang="en-US" sz="2000" dirty="0">
                <a:latin typeface="楷体" panose="02010609060101010101" pitchFamily="49" charset="-122"/>
                <a:ea typeface="楷体" panose="02010609060101010101" pitchFamily="49" charset="-122"/>
              </a:rPr>
              <a:t>来源。二是争取和长水机场上游地方气象台站联系</a:t>
            </a:r>
            <a:r>
              <a:rPr lang="zh-CN" altLang="en-US" sz="2000">
                <a:latin typeface="楷体" panose="02010609060101010101" pitchFamily="49" charset="-122"/>
                <a:ea typeface="楷体" panose="02010609060101010101" pitchFamily="49" charset="-122"/>
              </a:rPr>
              <a:t>，</a:t>
            </a:r>
            <a:r>
              <a:rPr lang="zh-CN" altLang="en-US" sz="2000" smtClean="0">
                <a:latin typeface="楷体" panose="02010609060101010101" pitchFamily="49" charset="-122"/>
                <a:ea typeface="楷体" panose="02010609060101010101" pitchFamily="49" charset="-122"/>
              </a:rPr>
              <a:t>建立重要</a:t>
            </a:r>
            <a:r>
              <a:rPr lang="zh-CN" altLang="en-US" sz="2000" dirty="0">
                <a:latin typeface="楷体" panose="02010609060101010101" pitchFamily="49" charset="-122"/>
                <a:ea typeface="楷体" panose="02010609060101010101" pitchFamily="49" charset="-122"/>
              </a:rPr>
              <a:t>天气通报渠道。</a:t>
            </a:r>
            <a:endParaRPr lang="en-US" altLang="zh-CN" sz="20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endParaRPr lang="zh-CN" altLang="en-US" sz="2000" dirty="0">
              <a:latin typeface="楷体" panose="02010609060101010101" pitchFamily="49" charset="-122"/>
              <a:ea typeface="楷体" panose="02010609060101010101" pitchFamily="49" charset="-122"/>
            </a:endParaRPr>
          </a:p>
          <a:p>
            <a:r>
              <a:rPr lang="en-US" altLang="zh-CN" sz="2000" dirty="0" smtClean="0">
                <a:latin typeface="楷体" panose="02010609060101010101" pitchFamily="49" charset="-122"/>
                <a:ea typeface="楷体" panose="02010609060101010101" pitchFamily="49" charset="-122"/>
              </a:rPr>
              <a:t>3</a:t>
            </a:r>
            <a:r>
              <a:rPr lang="zh-CN" altLang="en-US" sz="2000" dirty="0" smtClean="0">
                <a:latin typeface="楷体" panose="02010609060101010101" pitchFamily="49" charset="-122"/>
                <a:ea typeface="楷体" panose="02010609060101010101" pitchFamily="49" charset="-122"/>
              </a:rPr>
              <a:t>）继续</a:t>
            </a:r>
            <a:r>
              <a:rPr lang="zh-CN" altLang="en-US" sz="2000" dirty="0">
                <a:latin typeface="楷体" panose="02010609060101010101" pitchFamily="49" charset="-122"/>
                <a:ea typeface="楷体" panose="02010609060101010101" pitchFamily="49" charset="-122"/>
              </a:rPr>
              <a:t>加强对长水机场气象规律的研究和总结，不断提升人员保障能力，不断丰富完善预报工作思路。</a:t>
            </a:r>
          </a:p>
        </p:txBody>
      </p:sp>
      <p:sp>
        <p:nvSpPr>
          <p:cNvPr id="4" name="矩形 3"/>
          <p:cNvSpPr/>
          <p:nvPr/>
        </p:nvSpPr>
        <p:spPr>
          <a:xfrm>
            <a:off x="3429001" y="214313"/>
            <a:ext cx="5715000" cy="584775"/>
          </a:xfrm>
          <a:prstGeom prst="rect">
            <a:avLst/>
          </a:prstGeom>
        </p:spPr>
        <p:txBody>
          <a:bodyPr wrap="square">
            <a:spAutoFit/>
          </a:bodyPr>
          <a:lstStyle/>
          <a:p>
            <a:pPr algn="r" fontAlgn="auto">
              <a:spcBef>
                <a:spcPts val="0"/>
              </a:spcBef>
              <a:spcAft>
                <a:spcPts val="0"/>
              </a:spcAft>
              <a:defRPr/>
            </a:pPr>
            <a:r>
              <a:rPr lang="zh-CN" altLang="en-US" sz="32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未来的展望</a:t>
            </a:r>
            <a:r>
              <a:rPr lang="en-US" altLang="zh-CN" sz="3200" b="1" dirty="0">
                <a:solidFill>
                  <a:schemeClr val="bg1"/>
                </a:solidFill>
                <a:effectLst>
                  <a:outerShdw blurRad="38100" dist="38100" dir="2700000" algn="tl">
                    <a:srgbClr val="000000">
                      <a:alpha val="43137"/>
                    </a:srgbClr>
                  </a:outerShdw>
                </a:effectLst>
                <a:latin typeface="仿宋" pitchFamily="49" charset="-122"/>
                <a:ea typeface="仿宋" pitchFamily="49" charset="-122"/>
              </a:rPr>
              <a:t>——</a:t>
            </a:r>
            <a:endParaRPr lang="en-US" altLang="zh-CN" sz="32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spTree>
    <p:extLst>
      <p:ext uri="{BB962C8B-B14F-4D97-AF65-F5344CB8AC3E}">
        <p14:creationId xmlns:p14="http://schemas.microsoft.com/office/powerpoint/2010/main" val="130534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51"/>
          <p:cNvSpPr txBox="1"/>
          <p:nvPr/>
        </p:nvSpPr>
        <p:spPr>
          <a:xfrm>
            <a:off x="269516" y="1649432"/>
            <a:ext cx="8798284" cy="2862322"/>
          </a:xfrm>
          <a:prstGeom prst="rect">
            <a:avLst/>
          </a:prstGeom>
          <a:noFill/>
          <a:effectLst/>
        </p:spPr>
        <p:txBody>
          <a:bodyPr wrap="square" rtlCol="0">
            <a:spAutoFit/>
          </a:bodyPr>
          <a:lstStyle>
            <a:defPPr>
              <a:defRPr lang="zh-CN"/>
            </a:defPPr>
            <a:lvl1pPr algn="just">
              <a:defRPr sz="2400"/>
            </a:lvl1pPr>
          </a:lstStyle>
          <a:p>
            <a:r>
              <a:rPr lang="en-US" altLang="zh-CN" sz="2000" dirty="0" smtClean="0">
                <a:latin typeface="楷体" panose="02010609060101010101" pitchFamily="49" charset="-122"/>
                <a:ea typeface="楷体" panose="02010609060101010101" pitchFamily="49" charset="-122"/>
              </a:rPr>
              <a:t>4</a:t>
            </a:r>
            <a:r>
              <a:rPr lang="zh-CN" altLang="en-US" sz="2000" dirty="0">
                <a:latin typeface="楷体" panose="02010609060101010101" pitchFamily="49" charset="-122"/>
                <a:ea typeface="楷体" panose="02010609060101010101" pitchFamily="49" charset="-122"/>
              </a:rPr>
              <a:t>）积极推进管雷达与天气雷达信息融合、针对管制、及航空用户需求，研究气象服务产品，提升务品质。 </a:t>
            </a:r>
            <a:endParaRPr lang="en-US" altLang="zh-CN" sz="2000" dirty="0">
              <a:latin typeface="楷体" panose="02010609060101010101" pitchFamily="49" charset="-122"/>
              <a:ea typeface="楷体" panose="02010609060101010101" pitchFamily="49" charset="-122"/>
            </a:endParaRPr>
          </a:p>
          <a:p>
            <a:endParaRPr lang="zh-CN" altLang="en-US" sz="2000" dirty="0">
              <a:latin typeface="楷体" panose="02010609060101010101" pitchFamily="49" charset="-122"/>
              <a:ea typeface="楷体" panose="02010609060101010101" pitchFamily="49" charset="-122"/>
            </a:endParaRPr>
          </a:p>
          <a:p>
            <a:r>
              <a:rPr lang="en-US" altLang="zh-CN" sz="2000" dirty="0">
                <a:latin typeface="楷体" panose="02010609060101010101" pitchFamily="49" charset="-122"/>
                <a:ea typeface="楷体" panose="02010609060101010101" pitchFamily="49" charset="-122"/>
              </a:rPr>
              <a:t>5</a:t>
            </a:r>
            <a:r>
              <a:rPr lang="zh-CN" altLang="en-US" sz="2000" dirty="0">
                <a:latin typeface="楷体" panose="02010609060101010101" pitchFamily="49" charset="-122"/>
                <a:ea typeface="楷体" panose="02010609060101010101" pitchFamily="49" charset="-122"/>
              </a:rPr>
              <a:t>）积极推进激光雷达、微波辐射计、测云雷达的试验运行，提高长水本场气象探测能力。加强风廓线雷达、多普勒雷达等新装备的应用研究，提升服务品质的手段。逐步开展探测大数据综合处理和融合再分析。</a:t>
            </a:r>
            <a:endParaRPr lang="en-US" altLang="zh-CN" sz="2000" dirty="0">
              <a:latin typeface="楷体" panose="02010609060101010101" pitchFamily="49" charset="-122"/>
              <a:ea typeface="楷体" panose="02010609060101010101" pitchFamily="49" charset="-122"/>
            </a:endParaRPr>
          </a:p>
          <a:p>
            <a:endParaRPr lang="zh-CN" altLang="en-US" sz="2000" dirty="0">
              <a:latin typeface="楷体" panose="02010609060101010101" pitchFamily="49" charset="-122"/>
              <a:ea typeface="楷体" panose="02010609060101010101" pitchFamily="49" charset="-122"/>
            </a:endParaRPr>
          </a:p>
          <a:p>
            <a:r>
              <a:rPr lang="en-US" altLang="zh-CN" sz="2000" dirty="0">
                <a:latin typeface="楷体" panose="02010609060101010101" pitchFamily="49" charset="-122"/>
                <a:ea typeface="楷体" panose="02010609060101010101" pitchFamily="49" charset="-122"/>
              </a:rPr>
              <a:t>6</a:t>
            </a:r>
            <a:r>
              <a:rPr lang="zh-CN" altLang="en-US" sz="2000" dirty="0">
                <a:latin typeface="楷体" panose="02010609060101010101" pitchFamily="49" charset="-122"/>
                <a:ea typeface="楷体" panose="02010609060101010101" pitchFamily="49" charset="-122"/>
              </a:rPr>
              <a:t>）切实做好“五防”工作（防迟发、防漏发、防忘发、防误发和防被覆盖），确保天气报告和预报、预警信息的及时发布，提高工作质量。</a:t>
            </a:r>
          </a:p>
        </p:txBody>
      </p:sp>
      <p:sp>
        <p:nvSpPr>
          <p:cNvPr id="4" name="矩形 3"/>
          <p:cNvSpPr/>
          <p:nvPr/>
        </p:nvSpPr>
        <p:spPr>
          <a:xfrm>
            <a:off x="3429001" y="214313"/>
            <a:ext cx="5715000" cy="584775"/>
          </a:xfrm>
          <a:prstGeom prst="rect">
            <a:avLst/>
          </a:prstGeom>
        </p:spPr>
        <p:txBody>
          <a:bodyPr wrap="square">
            <a:spAutoFit/>
          </a:bodyPr>
          <a:lstStyle/>
          <a:p>
            <a:pPr algn="r" fontAlgn="auto">
              <a:spcBef>
                <a:spcPts val="0"/>
              </a:spcBef>
              <a:spcAft>
                <a:spcPts val="0"/>
              </a:spcAft>
              <a:defRPr/>
            </a:pPr>
            <a:r>
              <a:rPr lang="zh-CN" altLang="en-US" sz="3200" b="1" dirty="0">
                <a:solidFill>
                  <a:schemeClr val="bg1"/>
                </a:solidFill>
                <a:effectLst>
                  <a:outerShdw blurRad="38100" dist="38100" dir="2700000" algn="tl">
                    <a:srgbClr val="000000">
                      <a:alpha val="43137"/>
                    </a:srgbClr>
                  </a:outerShdw>
                </a:effectLst>
                <a:latin typeface="仿宋" pitchFamily="49" charset="-122"/>
                <a:ea typeface="仿宋" pitchFamily="49" charset="-122"/>
              </a:rPr>
              <a:t>未来的展望</a:t>
            </a:r>
            <a:r>
              <a:rPr lang="en-US" altLang="zh-CN" sz="3200" b="1" dirty="0">
                <a:solidFill>
                  <a:schemeClr val="bg1"/>
                </a:solidFill>
                <a:effectLst>
                  <a:outerShdw blurRad="38100" dist="38100" dir="2700000" algn="tl">
                    <a:srgbClr val="000000">
                      <a:alpha val="43137"/>
                    </a:srgbClr>
                  </a:outerShdw>
                </a:effectLst>
                <a:latin typeface="仿宋" pitchFamily="49" charset="-122"/>
                <a:ea typeface="仿宋" pitchFamily="49" charset="-122"/>
              </a:rPr>
              <a:t>——</a:t>
            </a:r>
            <a:endParaRPr lang="en-US" altLang="zh-CN" sz="32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spTree>
    <p:extLst>
      <p:ext uri="{BB962C8B-B14F-4D97-AF65-F5344CB8AC3E}">
        <p14:creationId xmlns:p14="http://schemas.microsoft.com/office/powerpoint/2010/main" val="277990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6C1DA"/>
        </a:solidFill>
        <a:effectLst/>
      </p:bgPr>
    </p:bg>
    <p:spTree>
      <p:nvGrpSpPr>
        <p:cNvPr id="1" name=""/>
        <p:cNvGrpSpPr/>
        <p:nvPr/>
      </p:nvGrpSpPr>
      <p:grpSpPr>
        <a:xfrm>
          <a:off x="0" y="0"/>
          <a:ext cx="0" cy="0"/>
          <a:chOff x="0" y="0"/>
          <a:chExt cx="0" cy="0"/>
        </a:xfrm>
      </p:grpSpPr>
      <p:grpSp>
        <p:nvGrpSpPr>
          <p:cNvPr id="187" name="组 186"/>
          <p:cNvGrpSpPr/>
          <p:nvPr/>
        </p:nvGrpSpPr>
        <p:grpSpPr>
          <a:xfrm>
            <a:off x="0" y="-7447"/>
            <a:ext cx="9144000" cy="5150948"/>
            <a:chOff x="0" y="-7447"/>
            <a:chExt cx="9144000" cy="5150948"/>
          </a:xfrm>
        </p:grpSpPr>
        <p:cxnSp>
          <p:nvCxnSpPr>
            <p:cNvPr id="100" name="直线连接符 99"/>
            <p:cNvCxnSpPr/>
            <p:nvPr/>
          </p:nvCxnSpPr>
          <p:spPr>
            <a:xfrm>
              <a:off x="0" y="0"/>
              <a:ext cx="1396002"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1" name="直线连接符 100"/>
            <p:cNvCxnSpPr/>
            <p:nvPr/>
          </p:nvCxnSpPr>
          <p:spPr>
            <a:xfrm flipV="1">
              <a:off x="732049" y="326292"/>
              <a:ext cx="663953" cy="9096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2" name="直线连接符 101"/>
            <p:cNvCxnSpPr/>
            <p:nvPr/>
          </p:nvCxnSpPr>
          <p:spPr>
            <a:xfrm>
              <a:off x="0" y="0"/>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3" name="直线连接符 102"/>
            <p:cNvCxnSpPr/>
            <p:nvPr/>
          </p:nvCxnSpPr>
          <p:spPr>
            <a:xfrm>
              <a:off x="0" y="1693188"/>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4" name="直线连接符 103"/>
            <p:cNvCxnSpPr/>
            <p:nvPr/>
          </p:nvCxnSpPr>
          <p:spPr>
            <a:xfrm flipV="1">
              <a:off x="1396002" y="0"/>
              <a:ext cx="1205861"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5" name="直线连接符 104"/>
            <p:cNvCxnSpPr/>
            <p:nvPr/>
          </p:nvCxnSpPr>
          <p:spPr>
            <a:xfrm flipV="1">
              <a:off x="1975651" y="0"/>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6" name="直线连接符 105"/>
            <p:cNvCxnSpPr/>
            <p:nvPr/>
          </p:nvCxnSpPr>
          <p:spPr>
            <a:xfrm flipH="1" flipV="1">
              <a:off x="1396003" y="326292"/>
              <a:ext cx="579648" cy="175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7" name="直线连接符 106"/>
            <p:cNvCxnSpPr/>
            <p:nvPr/>
          </p:nvCxnSpPr>
          <p:spPr>
            <a:xfrm>
              <a:off x="732049" y="1235988"/>
              <a:ext cx="1243602" cy="84659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8" name="直线连接符 107"/>
            <p:cNvCxnSpPr/>
            <p:nvPr/>
          </p:nvCxnSpPr>
          <p:spPr>
            <a:xfrm flipV="1">
              <a:off x="573292" y="2082584"/>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9" name="直线连接符 108"/>
            <p:cNvCxnSpPr/>
            <p:nvPr/>
          </p:nvCxnSpPr>
          <p:spPr>
            <a:xfrm>
              <a:off x="6676641" y="3311124"/>
              <a:ext cx="1561117" cy="2780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0" name="直线连接符 109"/>
            <p:cNvCxnSpPr/>
            <p:nvPr/>
          </p:nvCxnSpPr>
          <p:spPr>
            <a:xfrm flipH="1">
              <a:off x="1975651" y="1693188"/>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1" name="直线连接符 110"/>
            <p:cNvCxnSpPr/>
            <p:nvPr/>
          </p:nvCxnSpPr>
          <p:spPr>
            <a:xfrm>
              <a:off x="2601863" y="0"/>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2" name="直线连接符 111"/>
            <p:cNvCxnSpPr/>
            <p:nvPr/>
          </p:nvCxnSpPr>
          <p:spPr>
            <a:xfrm>
              <a:off x="574727" y="2980718"/>
              <a:ext cx="1321545" cy="396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3" name="直线连接符 112"/>
            <p:cNvCxnSpPr/>
            <p:nvPr/>
          </p:nvCxnSpPr>
          <p:spPr>
            <a:xfrm flipH="1">
              <a:off x="1896273" y="2082584"/>
              <a:ext cx="79378" cy="128752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4" name="直线连接符 113"/>
            <p:cNvCxnSpPr/>
            <p:nvPr/>
          </p:nvCxnSpPr>
          <p:spPr>
            <a:xfrm>
              <a:off x="0" y="2980717"/>
              <a:ext cx="573294"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5" name="直线连接符 114"/>
            <p:cNvCxnSpPr/>
            <p:nvPr/>
          </p:nvCxnSpPr>
          <p:spPr>
            <a:xfrm>
              <a:off x="0" y="1693188"/>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6" name="直线连接符 115"/>
            <p:cNvCxnSpPr/>
            <p:nvPr/>
          </p:nvCxnSpPr>
          <p:spPr>
            <a:xfrm flipV="1">
              <a:off x="0" y="1235988"/>
              <a:ext cx="732049"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7" name="直线连接符 116"/>
            <p:cNvCxnSpPr/>
            <p:nvPr/>
          </p:nvCxnSpPr>
          <p:spPr>
            <a:xfrm>
              <a:off x="8237759" y="3589204"/>
              <a:ext cx="906241"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8" name="直线连接符 117"/>
            <p:cNvCxnSpPr/>
            <p:nvPr/>
          </p:nvCxnSpPr>
          <p:spPr>
            <a:xfrm flipV="1">
              <a:off x="8237758" y="1587364"/>
              <a:ext cx="906242" cy="2001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9" name="直线连接符 118"/>
            <p:cNvCxnSpPr/>
            <p:nvPr/>
          </p:nvCxnSpPr>
          <p:spPr>
            <a:xfrm>
              <a:off x="7496889" y="2151760"/>
              <a:ext cx="740870" cy="143744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0" name="直线连接符 119"/>
            <p:cNvCxnSpPr/>
            <p:nvPr/>
          </p:nvCxnSpPr>
          <p:spPr>
            <a:xfrm>
              <a:off x="2601862" y="0"/>
              <a:ext cx="1658135" cy="108469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1" name="直线连接符 120"/>
            <p:cNvCxnSpPr/>
            <p:nvPr/>
          </p:nvCxnSpPr>
          <p:spPr>
            <a:xfrm flipV="1">
              <a:off x="3448569" y="1084699"/>
              <a:ext cx="811428" cy="151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2" name="直线连接符 121"/>
            <p:cNvCxnSpPr/>
            <p:nvPr/>
          </p:nvCxnSpPr>
          <p:spPr>
            <a:xfrm>
              <a:off x="2601863" y="0"/>
              <a:ext cx="846706" cy="12285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3" name="直线连接符 122"/>
            <p:cNvCxnSpPr/>
            <p:nvPr/>
          </p:nvCxnSpPr>
          <p:spPr>
            <a:xfrm>
              <a:off x="3034035" y="1685741"/>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4" name="直线连接符 123"/>
            <p:cNvCxnSpPr/>
            <p:nvPr/>
          </p:nvCxnSpPr>
          <p:spPr>
            <a:xfrm flipV="1">
              <a:off x="4259997" y="-7446"/>
              <a:ext cx="1375901" cy="109214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5" name="直线连接符 124"/>
            <p:cNvCxnSpPr/>
            <p:nvPr/>
          </p:nvCxnSpPr>
          <p:spPr>
            <a:xfrm flipV="1">
              <a:off x="5009686" y="-7447"/>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6" name="直线连接符 125"/>
            <p:cNvCxnSpPr/>
            <p:nvPr/>
          </p:nvCxnSpPr>
          <p:spPr>
            <a:xfrm flipH="1" flipV="1">
              <a:off x="4259997" y="1084699"/>
              <a:ext cx="749689" cy="99043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7" name="直线连接符 126"/>
            <p:cNvCxnSpPr/>
            <p:nvPr/>
          </p:nvCxnSpPr>
          <p:spPr>
            <a:xfrm>
              <a:off x="3448569" y="1235989"/>
              <a:ext cx="1561117" cy="83914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8" name="直线连接符 127"/>
            <p:cNvCxnSpPr/>
            <p:nvPr/>
          </p:nvCxnSpPr>
          <p:spPr>
            <a:xfrm flipV="1">
              <a:off x="3607327" y="2075137"/>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9" name="直线连接符 128"/>
            <p:cNvCxnSpPr/>
            <p:nvPr/>
          </p:nvCxnSpPr>
          <p:spPr>
            <a:xfrm flipH="1">
              <a:off x="5009686" y="1685741"/>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0" name="直线连接符 129"/>
            <p:cNvCxnSpPr/>
            <p:nvPr/>
          </p:nvCxnSpPr>
          <p:spPr>
            <a:xfrm>
              <a:off x="5635898" y="-7447"/>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1" name="直线连接符 130"/>
            <p:cNvCxnSpPr/>
            <p:nvPr/>
          </p:nvCxnSpPr>
          <p:spPr>
            <a:xfrm flipH="1" flipV="1">
              <a:off x="1975651" y="2082584"/>
              <a:ext cx="1633111" cy="8906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2" name="直线连接符 131"/>
            <p:cNvCxnSpPr/>
            <p:nvPr/>
          </p:nvCxnSpPr>
          <p:spPr>
            <a:xfrm flipH="1">
              <a:off x="4259999" y="326292"/>
              <a:ext cx="95536" cy="75840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3" name="直线连接符 132"/>
            <p:cNvCxnSpPr/>
            <p:nvPr/>
          </p:nvCxnSpPr>
          <p:spPr>
            <a:xfrm flipV="1">
              <a:off x="1896272" y="2973271"/>
              <a:ext cx="1711057" cy="4042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4" name="直线连接符 133"/>
            <p:cNvCxnSpPr/>
            <p:nvPr/>
          </p:nvCxnSpPr>
          <p:spPr>
            <a:xfrm>
              <a:off x="3034035" y="1685741"/>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5" name="直线连接符 134"/>
            <p:cNvCxnSpPr/>
            <p:nvPr/>
          </p:nvCxnSpPr>
          <p:spPr>
            <a:xfrm flipV="1">
              <a:off x="3034035" y="1235989"/>
              <a:ext cx="414534" cy="44975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6" name="直线连接符 135"/>
            <p:cNvCxnSpPr/>
            <p:nvPr/>
          </p:nvCxnSpPr>
          <p:spPr>
            <a:xfrm flipH="1">
              <a:off x="5741735" y="1693188"/>
              <a:ext cx="326335" cy="161793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7" name="直线连接符 136"/>
            <p:cNvCxnSpPr/>
            <p:nvPr/>
          </p:nvCxnSpPr>
          <p:spPr>
            <a:xfrm flipH="1" flipV="1">
              <a:off x="5635898" y="0"/>
              <a:ext cx="1616497"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8" name="直线连接符 137"/>
            <p:cNvCxnSpPr/>
            <p:nvPr/>
          </p:nvCxnSpPr>
          <p:spPr>
            <a:xfrm>
              <a:off x="5009686" y="2075135"/>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9" name="直线连接符 138"/>
            <p:cNvCxnSpPr/>
            <p:nvPr/>
          </p:nvCxnSpPr>
          <p:spPr>
            <a:xfrm flipH="1" flipV="1">
              <a:off x="1" y="2973270"/>
              <a:ext cx="574726"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0" name="直线连接符 139"/>
            <p:cNvCxnSpPr/>
            <p:nvPr/>
          </p:nvCxnSpPr>
          <p:spPr>
            <a:xfrm flipV="1">
              <a:off x="7252395" y="0"/>
              <a:ext cx="985363" cy="48943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1" name="直线连接符 140"/>
            <p:cNvCxnSpPr/>
            <p:nvPr/>
          </p:nvCxnSpPr>
          <p:spPr>
            <a:xfrm flipV="1">
              <a:off x="7690926" y="0"/>
              <a:ext cx="546832"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2" name="直线连接符 141"/>
            <p:cNvCxnSpPr/>
            <p:nvPr/>
          </p:nvCxnSpPr>
          <p:spPr>
            <a:xfrm flipH="1" flipV="1">
              <a:off x="7108816" y="0"/>
              <a:ext cx="143579"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3" name="直线连接符 142"/>
            <p:cNvCxnSpPr/>
            <p:nvPr/>
          </p:nvCxnSpPr>
          <p:spPr>
            <a:xfrm flipV="1">
              <a:off x="6068070" y="478692"/>
              <a:ext cx="1184325" cy="121449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4" name="直线连接符 143"/>
            <p:cNvCxnSpPr/>
            <p:nvPr/>
          </p:nvCxnSpPr>
          <p:spPr>
            <a:xfrm flipV="1">
              <a:off x="573292" y="3370112"/>
              <a:ext cx="1322980" cy="39546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5" name="直线连接符 144"/>
            <p:cNvCxnSpPr/>
            <p:nvPr/>
          </p:nvCxnSpPr>
          <p:spPr>
            <a:xfrm flipH="1" flipV="1">
              <a:off x="7252396" y="489438"/>
              <a:ext cx="438530" cy="73910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6" name="直线连接符 145"/>
            <p:cNvCxnSpPr/>
            <p:nvPr/>
          </p:nvCxnSpPr>
          <p:spPr>
            <a:xfrm flipV="1">
              <a:off x="6068070" y="1235988"/>
              <a:ext cx="1622856"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7" name="直线连接符 146"/>
            <p:cNvCxnSpPr/>
            <p:nvPr/>
          </p:nvCxnSpPr>
          <p:spPr>
            <a:xfrm flipH="1" flipV="1">
              <a:off x="1896273" y="3377558"/>
              <a:ext cx="961365" cy="7936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8" name="直线连接符 147"/>
            <p:cNvCxnSpPr/>
            <p:nvPr/>
          </p:nvCxnSpPr>
          <p:spPr>
            <a:xfrm flipH="1">
              <a:off x="573292" y="2973270"/>
              <a:ext cx="1435"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9" name="直线连接符 148"/>
            <p:cNvCxnSpPr/>
            <p:nvPr/>
          </p:nvCxnSpPr>
          <p:spPr>
            <a:xfrm>
              <a:off x="3607327" y="2993390"/>
              <a:ext cx="2134408" cy="3177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0" name="直线连接符 149"/>
            <p:cNvCxnSpPr/>
            <p:nvPr/>
          </p:nvCxnSpPr>
          <p:spPr>
            <a:xfrm flipH="1">
              <a:off x="2857638" y="2973270"/>
              <a:ext cx="749689" cy="11979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1" name="直线连接符 150"/>
            <p:cNvCxnSpPr/>
            <p:nvPr/>
          </p:nvCxnSpPr>
          <p:spPr>
            <a:xfrm flipV="1">
              <a:off x="2857638" y="4171240"/>
              <a:ext cx="1322980"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2" name="直线连接符 151"/>
            <p:cNvCxnSpPr/>
            <p:nvPr/>
          </p:nvCxnSpPr>
          <p:spPr>
            <a:xfrm>
              <a:off x="6068070" y="1693189"/>
              <a:ext cx="608571" cy="161793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3" name="直线连接符 152"/>
            <p:cNvCxnSpPr/>
            <p:nvPr/>
          </p:nvCxnSpPr>
          <p:spPr>
            <a:xfrm flipV="1">
              <a:off x="6676641" y="2151760"/>
              <a:ext cx="820248" cy="1159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4" name="直线连接符 153"/>
            <p:cNvCxnSpPr/>
            <p:nvPr/>
          </p:nvCxnSpPr>
          <p:spPr>
            <a:xfrm>
              <a:off x="5741735" y="3311123"/>
              <a:ext cx="934906"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5" name="直线连接符 154"/>
            <p:cNvCxnSpPr/>
            <p:nvPr/>
          </p:nvCxnSpPr>
          <p:spPr>
            <a:xfrm flipV="1">
              <a:off x="8237759" y="3311123"/>
              <a:ext cx="906241" cy="2780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6" name="直线连接符 155"/>
            <p:cNvCxnSpPr/>
            <p:nvPr/>
          </p:nvCxnSpPr>
          <p:spPr>
            <a:xfrm flipV="1">
              <a:off x="7496889" y="1235989"/>
              <a:ext cx="194037" cy="91577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7" name="直线连接符 156"/>
            <p:cNvCxnSpPr/>
            <p:nvPr/>
          </p:nvCxnSpPr>
          <p:spPr>
            <a:xfrm flipV="1">
              <a:off x="7496889" y="1587364"/>
              <a:ext cx="1647111" cy="564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8" name="直线连接符 157"/>
            <p:cNvCxnSpPr/>
            <p:nvPr/>
          </p:nvCxnSpPr>
          <p:spPr>
            <a:xfrm flipH="1" flipV="1">
              <a:off x="6068071" y="1693190"/>
              <a:ext cx="1428818" cy="4585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9" name="直线连接符 158"/>
            <p:cNvCxnSpPr/>
            <p:nvPr/>
          </p:nvCxnSpPr>
          <p:spPr>
            <a:xfrm flipV="1">
              <a:off x="4180618" y="3311124"/>
              <a:ext cx="1561117" cy="86011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0" name="直线连接符 159"/>
            <p:cNvCxnSpPr/>
            <p:nvPr/>
          </p:nvCxnSpPr>
          <p:spPr>
            <a:xfrm flipH="1" flipV="1">
              <a:off x="5741735" y="3311124"/>
              <a:ext cx="493913"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1" name="直线连接符 160"/>
            <p:cNvCxnSpPr/>
            <p:nvPr/>
          </p:nvCxnSpPr>
          <p:spPr>
            <a:xfrm>
              <a:off x="8237759" y="0"/>
              <a:ext cx="906241" cy="1587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2" name="直线连接符 161"/>
            <p:cNvCxnSpPr/>
            <p:nvPr/>
          </p:nvCxnSpPr>
          <p:spPr>
            <a:xfrm>
              <a:off x="7690926" y="1235989"/>
              <a:ext cx="1453074" cy="35137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3" name="直线连接符 162"/>
            <p:cNvCxnSpPr/>
            <p:nvPr/>
          </p:nvCxnSpPr>
          <p:spPr>
            <a:xfrm flipH="1">
              <a:off x="1825713" y="3370111"/>
              <a:ext cx="70560" cy="147134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4" name="直线连接符 163"/>
            <p:cNvCxnSpPr/>
            <p:nvPr/>
          </p:nvCxnSpPr>
          <p:spPr>
            <a:xfrm>
              <a:off x="573292" y="3765580"/>
              <a:ext cx="1252421" cy="10758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5" name="直线连接符 164"/>
            <p:cNvCxnSpPr/>
            <p:nvPr/>
          </p:nvCxnSpPr>
          <p:spPr>
            <a:xfrm flipV="1">
              <a:off x="1825713" y="4171240"/>
              <a:ext cx="1031925" cy="67022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6" name="直线连接符 165"/>
            <p:cNvCxnSpPr/>
            <p:nvPr/>
          </p:nvCxnSpPr>
          <p:spPr>
            <a:xfrm flipH="1">
              <a:off x="1" y="3765580"/>
              <a:ext cx="573291" cy="52912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7" name="直线连接符 166"/>
            <p:cNvCxnSpPr/>
            <p:nvPr/>
          </p:nvCxnSpPr>
          <p:spPr>
            <a:xfrm flipH="1" flipV="1">
              <a:off x="3607328" y="2993390"/>
              <a:ext cx="573290" cy="11778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8" name="直线连接符 167"/>
            <p:cNvCxnSpPr/>
            <p:nvPr/>
          </p:nvCxnSpPr>
          <p:spPr>
            <a:xfrm>
              <a:off x="4180618" y="4171241"/>
              <a:ext cx="2055030"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9" name="直线连接符 168"/>
            <p:cNvCxnSpPr/>
            <p:nvPr/>
          </p:nvCxnSpPr>
          <p:spPr>
            <a:xfrm flipH="1">
              <a:off x="5971052" y="4903191"/>
              <a:ext cx="264597"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0" name="直线连接符 169"/>
            <p:cNvCxnSpPr/>
            <p:nvPr/>
          </p:nvCxnSpPr>
          <p:spPr>
            <a:xfrm flipH="1">
              <a:off x="6235649" y="3311124"/>
              <a:ext cx="440992"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1" name="直线连接符 170"/>
            <p:cNvCxnSpPr/>
            <p:nvPr/>
          </p:nvCxnSpPr>
          <p:spPr>
            <a:xfrm flipH="1" flipV="1">
              <a:off x="6235649" y="4903191"/>
              <a:ext cx="1528298"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2" name="直线连接符 171"/>
            <p:cNvCxnSpPr/>
            <p:nvPr/>
          </p:nvCxnSpPr>
          <p:spPr>
            <a:xfrm flipH="1">
              <a:off x="7763947" y="3589204"/>
              <a:ext cx="473812"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3" name="直线连接符 172"/>
            <p:cNvCxnSpPr/>
            <p:nvPr/>
          </p:nvCxnSpPr>
          <p:spPr>
            <a:xfrm>
              <a:off x="6676641" y="3311124"/>
              <a:ext cx="1087306" cy="183237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4" name="直线连接符 173"/>
            <p:cNvCxnSpPr/>
            <p:nvPr/>
          </p:nvCxnSpPr>
          <p:spPr>
            <a:xfrm flipH="1" flipV="1">
              <a:off x="573293" y="3765581"/>
              <a:ext cx="560196" cy="137791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5" name="直线连接符 174"/>
            <p:cNvCxnSpPr/>
            <p:nvPr/>
          </p:nvCxnSpPr>
          <p:spPr>
            <a:xfrm flipH="1" flipV="1">
              <a:off x="2857639" y="4171241"/>
              <a:ext cx="590930" cy="97225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6" name="直线连接符 175"/>
            <p:cNvCxnSpPr/>
            <p:nvPr/>
          </p:nvCxnSpPr>
          <p:spPr>
            <a:xfrm flipH="1" flipV="1">
              <a:off x="1" y="4294702"/>
              <a:ext cx="1133488" cy="84879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7" name="直线连接符 176"/>
            <p:cNvCxnSpPr/>
            <p:nvPr/>
          </p:nvCxnSpPr>
          <p:spPr>
            <a:xfrm flipV="1">
              <a:off x="3448569" y="4171241"/>
              <a:ext cx="732049" cy="97226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8" name="直线连接符 177"/>
            <p:cNvCxnSpPr/>
            <p:nvPr/>
          </p:nvCxnSpPr>
          <p:spPr>
            <a:xfrm>
              <a:off x="1825713" y="4841460"/>
              <a:ext cx="1622856"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9" name="直线连接符 178"/>
            <p:cNvCxnSpPr/>
            <p:nvPr/>
          </p:nvCxnSpPr>
          <p:spPr>
            <a:xfrm flipH="1">
              <a:off x="1133491" y="4841460"/>
              <a:ext cx="692222" cy="3020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0" name="直线连接符 179"/>
            <p:cNvCxnSpPr/>
            <p:nvPr/>
          </p:nvCxnSpPr>
          <p:spPr>
            <a:xfrm>
              <a:off x="4544450" y="4903191"/>
              <a:ext cx="1426602"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1" name="直线连接符 180"/>
            <p:cNvCxnSpPr/>
            <p:nvPr/>
          </p:nvCxnSpPr>
          <p:spPr>
            <a:xfrm flipV="1">
              <a:off x="3448569" y="4903192"/>
              <a:ext cx="1095881" cy="24030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2" name="直线连接符 181"/>
            <p:cNvCxnSpPr/>
            <p:nvPr/>
          </p:nvCxnSpPr>
          <p:spPr>
            <a:xfrm flipH="1" flipV="1">
              <a:off x="4180619" y="4171241"/>
              <a:ext cx="363831"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3" name="直线连接符 182"/>
            <p:cNvCxnSpPr/>
            <p:nvPr/>
          </p:nvCxnSpPr>
          <p:spPr>
            <a:xfrm flipV="1">
              <a:off x="4355535" y="2"/>
              <a:ext cx="1280362" cy="32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4" name="直线连接符 183"/>
            <p:cNvCxnSpPr/>
            <p:nvPr/>
          </p:nvCxnSpPr>
          <p:spPr>
            <a:xfrm flipH="1" flipV="1">
              <a:off x="2601864" y="3"/>
              <a:ext cx="1753671" cy="3262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5" name="直线连接符 184"/>
            <p:cNvCxnSpPr/>
            <p:nvPr/>
          </p:nvCxnSpPr>
          <p:spPr>
            <a:xfrm flipV="1">
              <a:off x="4544450" y="4903191"/>
              <a:ext cx="1691198"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6" name="直线连接符 185"/>
            <p:cNvCxnSpPr/>
            <p:nvPr/>
          </p:nvCxnSpPr>
          <p:spPr>
            <a:xfrm flipH="1" flipV="1">
              <a:off x="1825714" y="4841460"/>
              <a:ext cx="294330"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93" name="组 92"/>
          <p:cNvGrpSpPr/>
          <p:nvPr/>
        </p:nvGrpSpPr>
        <p:grpSpPr>
          <a:xfrm>
            <a:off x="2375392" y="333593"/>
            <a:ext cx="4393217" cy="4393217"/>
            <a:chOff x="942673" y="622206"/>
            <a:chExt cx="2065543" cy="2065543"/>
          </a:xfrm>
          <a:effectLst/>
        </p:grpSpPr>
        <p:sp>
          <p:nvSpPr>
            <p:cNvPr id="94" name="Freeform 5"/>
            <p:cNvSpPr>
              <a:spLocks/>
            </p:cNvSpPr>
            <p:nvPr/>
          </p:nvSpPr>
          <p:spPr bwMode="auto">
            <a:xfrm>
              <a:off x="942673" y="622206"/>
              <a:ext cx="2065543" cy="2065543"/>
            </a:xfrm>
            <a:custGeom>
              <a:avLst/>
              <a:gdLst>
                <a:gd name="T0" fmla="*/ 1580 w 1582"/>
                <a:gd name="T1" fmla="*/ 832 h 1582"/>
                <a:gd name="T2" fmla="*/ 1566 w 1582"/>
                <a:gd name="T3" fmla="*/ 952 h 1582"/>
                <a:gd name="T4" fmla="*/ 1534 w 1582"/>
                <a:gd name="T5" fmla="*/ 1064 h 1582"/>
                <a:gd name="T6" fmla="*/ 1486 w 1582"/>
                <a:gd name="T7" fmla="*/ 1168 h 1582"/>
                <a:gd name="T8" fmla="*/ 1424 w 1582"/>
                <a:gd name="T9" fmla="*/ 1266 h 1582"/>
                <a:gd name="T10" fmla="*/ 1350 w 1582"/>
                <a:gd name="T11" fmla="*/ 1352 h 1582"/>
                <a:gd name="T12" fmla="*/ 1264 w 1582"/>
                <a:gd name="T13" fmla="*/ 1426 h 1582"/>
                <a:gd name="T14" fmla="*/ 1168 w 1582"/>
                <a:gd name="T15" fmla="*/ 1488 h 1582"/>
                <a:gd name="T16" fmla="*/ 1062 w 1582"/>
                <a:gd name="T17" fmla="*/ 1534 h 1582"/>
                <a:gd name="T18" fmla="*/ 950 w 1582"/>
                <a:gd name="T19" fmla="*/ 1566 h 1582"/>
                <a:gd name="T20" fmla="*/ 832 w 1582"/>
                <a:gd name="T21" fmla="*/ 1582 h 1582"/>
                <a:gd name="T22" fmla="*/ 750 w 1582"/>
                <a:gd name="T23" fmla="*/ 1582 h 1582"/>
                <a:gd name="T24" fmla="*/ 632 w 1582"/>
                <a:gd name="T25" fmla="*/ 1566 h 1582"/>
                <a:gd name="T26" fmla="*/ 518 w 1582"/>
                <a:gd name="T27" fmla="*/ 1534 h 1582"/>
                <a:gd name="T28" fmla="*/ 414 w 1582"/>
                <a:gd name="T29" fmla="*/ 1488 h 1582"/>
                <a:gd name="T30" fmla="*/ 318 w 1582"/>
                <a:gd name="T31" fmla="*/ 1426 h 1582"/>
                <a:gd name="T32" fmla="*/ 232 w 1582"/>
                <a:gd name="T33" fmla="*/ 1352 h 1582"/>
                <a:gd name="T34" fmla="*/ 156 w 1582"/>
                <a:gd name="T35" fmla="*/ 1266 h 1582"/>
                <a:gd name="T36" fmla="*/ 96 w 1582"/>
                <a:gd name="T37" fmla="*/ 1168 h 1582"/>
                <a:gd name="T38" fmla="*/ 48 w 1582"/>
                <a:gd name="T39" fmla="*/ 1064 h 1582"/>
                <a:gd name="T40" fmla="*/ 16 w 1582"/>
                <a:gd name="T41" fmla="*/ 952 h 1582"/>
                <a:gd name="T42" fmla="*/ 0 w 1582"/>
                <a:gd name="T43" fmla="*/ 832 h 1582"/>
                <a:gd name="T44" fmla="*/ 0 w 1582"/>
                <a:gd name="T45" fmla="*/ 752 h 1582"/>
                <a:gd name="T46" fmla="*/ 16 w 1582"/>
                <a:gd name="T47" fmla="*/ 632 h 1582"/>
                <a:gd name="T48" fmla="*/ 48 w 1582"/>
                <a:gd name="T49" fmla="*/ 520 h 1582"/>
                <a:gd name="T50" fmla="*/ 96 w 1582"/>
                <a:gd name="T51" fmla="*/ 414 h 1582"/>
                <a:gd name="T52" fmla="*/ 156 w 1582"/>
                <a:gd name="T53" fmla="*/ 318 h 1582"/>
                <a:gd name="T54" fmla="*/ 232 w 1582"/>
                <a:gd name="T55" fmla="*/ 232 h 1582"/>
                <a:gd name="T56" fmla="*/ 318 w 1582"/>
                <a:gd name="T57" fmla="*/ 158 h 1582"/>
                <a:gd name="T58" fmla="*/ 414 w 1582"/>
                <a:gd name="T59" fmla="*/ 96 h 1582"/>
                <a:gd name="T60" fmla="*/ 518 w 1582"/>
                <a:gd name="T61" fmla="*/ 48 h 1582"/>
                <a:gd name="T62" fmla="*/ 632 w 1582"/>
                <a:gd name="T63" fmla="*/ 16 h 1582"/>
                <a:gd name="T64" fmla="*/ 750 w 1582"/>
                <a:gd name="T65" fmla="*/ 2 h 1582"/>
                <a:gd name="T66" fmla="*/ 832 w 1582"/>
                <a:gd name="T67" fmla="*/ 2 h 1582"/>
                <a:gd name="T68" fmla="*/ 950 w 1582"/>
                <a:gd name="T69" fmla="*/ 16 h 1582"/>
                <a:gd name="T70" fmla="*/ 1062 w 1582"/>
                <a:gd name="T71" fmla="*/ 48 h 1582"/>
                <a:gd name="T72" fmla="*/ 1168 w 1582"/>
                <a:gd name="T73" fmla="*/ 96 h 1582"/>
                <a:gd name="T74" fmla="*/ 1264 w 1582"/>
                <a:gd name="T75" fmla="*/ 158 h 1582"/>
                <a:gd name="T76" fmla="*/ 1350 w 1582"/>
                <a:gd name="T77" fmla="*/ 232 h 1582"/>
                <a:gd name="T78" fmla="*/ 1424 w 1582"/>
                <a:gd name="T79" fmla="*/ 318 h 1582"/>
                <a:gd name="T80" fmla="*/ 1486 w 1582"/>
                <a:gd name="T81" fmla="*/ 414 h 1582"/>
                <a:gd name="T82" fmla="*/ 1534 w 1582"/>
                <a:gd name="T83" fmla="*/ 520 h 1582"/>
                <a:gd name="T84" fmla="*/ 1566 w 1582"/>
                <a:gd name="T85" fmla="*/ 632 h 1582"/>
                <a:gd name="T86" fmla="*/ 1580 w 1582"/>
                <a:gd name="T87" fmla="*/ 75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2" h="1582">
                  <a:moveTo>
                    <a:pt x="1582" y="792"/>
                  </a:moveTo>
                  <a:lnTo>
                    <a:pt x="1582" y="792"/>
                  </a:lnTo>
                  <a:lnTo>
                    <a:pt x="1580" y="832"/>
                  </a:lnTo>
                  <a:lnTo>
                    <a:pt x="1578" y="872"/>
                  </a:lnTo>
                  <a:lnTo>
                    <a:pt x="1572" y="912"/>
                  </a:lnTo>
                  <a:lnTo>
                    <a:pt x="1566" y="952"/>
                  </a:lnTo>
                  <a:lnTo>
                    <a:pt x="1556" y="990"/>
                  </a:lnTo>
                  <a:lnTo>
                    <a:pt x="1546" y="1028"/>
                  </a:lnTo>
                  <a:lnTo>
                    <a:pt x="1534" y="1064"/>
                  </a:lnTo>
                  <a:lnTo>
                    <a:pt x="1520" y="1100"/>
                  </a:lnTo>
                  <a:lnTo>
                    <a:pt x="1504" y="1134"/>
                  </a:lnTo>
                  <a:lnTo>
                    <a:pt x="1486" y="1168"/>
                  </a:lnTo>
                  <a:lnTo>
                    <a:pt x="1468" y="1202"/>
                  </a:lnTo>
                  <a:lnTo>
                    <a:pt x="1446" y="1234"/>
                  </a:lnTo>
                  <a:lnTo>
                    <a:pt x="1424" y="1266"/>
                  </a:lnTo>
                  <a:lnTo>
                    <a:pt x="1402" y="1294"/>
                  </a:lnTo>
                  <a:lnTo>
                    <a:pt x="1376" y="1324"/>
                  </a:lnTo>
                  <a:lnTo>
                    <a:pt x="1350" y="1352"/>
                  </a:lnTo>
                  <a:lnTo>
                    <a:pt x="1322" y="1378"/>
                  </a:lnTo>
                  <a:lnTo>
                    <a:pt x="1294" y="1402"/>
                  </a:lnTo>
                  <a:lnTo>
                    <a:pt x="1264" y="1426"/>
                  </a:lnTo>
                  <a:lnTo>
                    <a:pt x="1234" y="1448"/>
                  </a:lnTo>
                  <a:lnTo>
                    <a:pt x="1200" y="1468"/>
                  </a:lnTo>
                  <a:lnTo>
                    <a:pt x="1168" y="1488"/>
                  </a:lnTo>
                  <a:lnTo>
                    <a:pt x="1134" y="1504"/>
                  </a:lnTo>
                  <a:lnTo>
                    <a:pt x="1098" y="1520"/>
                  </a:lnTo>
                  <a:lnTo>
                    <a:pt x="1062" y="1534"/>
                  </a:lnTo>
                  <a:lnTo>
                    <a:pt x="1026" y="1548"/>
                  </a:lnTo>
                  <a:lnTo>
                    <a:pt x="988" y="1558"/>
                  </a:lnTo>
                  <a:lnTo>
                    <a:pt x="950" y="1566"/>
                  </a:lnTo>
                  <a:lnTo>
                    <a:pt x="912" y="1574"/>
                  </a:lnTo>
                  <a:lnTo>
                    <a:pt x="872" y="1578"/>
                  </a:lnTo>
                  <a:lnTo>
                    <a:pt x="832" y="1582"/>
                  </a:lnTo>
                  <a:lnTo>
                    <a:pt x="790" y="1582"/>
                  </a:lnTo>
                  <a:lnTo>
                    <a:pt x="790" y="1582"/>
                  </a:lnTo>
                  <a:lnTo>
                    <a:pt x="750" y="1582"/>
                  </a:lnTo>
                  <a:lnTo>
                    <a:pt x="710" y="1578"/>
                  </a:lnTo>
                  <a:lnTo>
                    <a:pt x="670" y="1574"/>
                  </a:lnTo>
                  <a:lnTo>
                    <a:pt x="632" y="1566"/>
                  </a:lnTo>
                  <a:lnTo>
                    <a:pt x="594" y="1558"/>
                  </a:lnTo>
                  <a:lnTo>
                    <a:pt x="556" y="1548"/>
                  </a:lnTo>
                  <a:lnTo>
                    <a:pt x="518" y="1534"/>
                  </a:lnTo>
                  <a:lnTo>
                    <a:pt x="482" y="1520"/>
                  </a:lnTo>
                  <a:lnTo>
                    <a:pt x="448" y="1504"/>
                  </a:lnTo>
                  <a:lnTo>
                    <a:pt x="414" y="1488"/>
                  </a:lnTo>
                  <a:lnTo>
                    <a:pt x="380" y="1468"/>
                  </a:lnTo>
                  <a:lnTo>
                    <a:pt x="348" y="1448"/>
                  </a:lnTo>
                  <a:lnTo>
                    <a:pt x="318" y="1426"/>
                  </a:lnTo>
                  <a:lnTo>
                    <a:pt x="288" y="1402"/>
                  </a:lnTo>
                  <a:lnTo>
                    <a:pt x="258" y="1378"/>
                  </a:lnTo>
                  <a:lnTo>
                    <a:pt x="232" y="1352"/>
                  </a:lnTo>
                  <a:lnTo>
                    <a:pt x="206" y="1324"/>
                  </a:lnTo>
                  <a:lnTo>
                    <a:pt x="180" y="1294"/>
                  </a:lnTo>
                  <a:lnTo>
                    <a:pt x="156" y="1266"/>
                  </a:lnTo>
                  <a:lnTo>
                    <a:pt x="134" y="1234"/>
                  </a:lnTo>
                  <a:lnTo>
                    <a:pt x="114" y="1202"/>
                  </a:lnTo>
                  <a:lnTo>
                    <a:pt x="96" y="1168"/>
                  </a:lnTo>
                  <a:lnTo>
                    <a:pt x="78" y="1134"/>
                  </a:lnTo>
                  <a:lnTo>
                    <a:pt x="62" y="1100"/>
                  </a:lnTo>
                  <a:lnTo>
                    <a:pt x="48" y="1064"/>
                  </a:lnTo>
                  <a:lnTo>
                    <a:pt x="36" y="1028"/>
                  </a:lnTo>
                  <a:lnTo>
                    <a:pt x="24" y="990"/>
                  </a:lnTo>
                  <a:lnTo>
                    <a:pt x="16" y="952"/>
                  </a:lnTo>
                  <a:lnTo>
                    <a:pt x="8" y="912"/>
                  </a:lnTo>
                  <a:lnTo>
                    <a:pt x="4" y="872"/>
                  </a:lnTo>
                  <a:lnTo>
                    <a:pt x="0" y="832"/>
                  </a:lnTo>
                  <a:lnTo>
                    <a:pt x="0" y="792"/>
                  </a:lnTo>
                  <a:lnTo>
                    <a:pt x="0" y="792"/>
                  </a:lnTo>
                  <a:lnTo>
                    <a:pt x="0" y="752"/>
                  </a:lnTo>
                  <a:lnTo>
                    <a:pt x="4" y="710"/>
                  </a:lnTo>
                  <a:lnTo>
                    <a:pt x="8" y="672"/>
                  </a:lnTo>
                  <a:lnTo>
                    <a:pt x="16" y="632"/>
                  </a:lnTo>
                  <a:lnTo>
                    <a:pt x="24" y="594"/>
                  </a:lnTo>
                  <a:lnTo>
                    <a:pt x="36" y="556"/>
                  </a:lnTo>
                  <a:lnTo>
                    <a:pt x="48" y="520"/>
                  </a:lnTo>
                  <a:lnTo>
                    <a:pt x="62" y="484"/>
                  </a:lnTo>
                  <a:lnTo>
                    <a:pt x="78" y="448"/>
                  </a:lnTo>
                  <a:lnTo>
                    <a:pt x="96" y="414"/>
                  </a:lnTo>
                  <a:lnTo>
                    <a:pt x="114" y="382"/>
                  </a:lnTo>
                  <a:lnTo>
                    <a:pt x="134" y="350"/>
                  </a:lnTo>
                  <a:lnTo>
                    <a:pt x="156" y="318"/>
                  </a:lnTo>
                  <a:lnTo>
                    <a:pt x="180" y="288"/>
                  </a:lnTo>
                  <a:lnTo>
                    <a:pt x="206" y="260"/>
                  </a:lnTo>
                  <a:lnTo>
                    <a:pt x="232" y="232"/>
                  </a:lnTo>
                  <a:lnTo>
                    <a:pt x="258" y="206"/>
                  </a:lnTo>
                  <a:lnTo>
                    <a:pt x="288" y="182"/>
                  </a:lnTo>
                  <a:lnTo>
                    <a:pt x="318" y="158"/>
                  </a:lnTo>
                  <a:lnTo>
                    <a:pt x="348" y="136"/>
                  </a:lnTo>
                  <a:lnTo>
                    <a:pt x="380" y="116"/>
                  </a:lnTo>
                  <a:lnTo>
                    <a:pt x="414" y="96"/>
                  </a:lnTo>
                  <a:lnTo>
                    <a:pt x="448" y="78"/>
                  </a:lnTo>
                  <a:lnTo>
                    <a:pt x="482" y="62"/>
                  </a:lnTo>
                  <a:lnTo>
                    <a:pt x="518" y="48"/>
                  </a:lnTo>
                  <a:lnTo>
                    <a:pt x="556" y="36"/>
                  </a:lnTo>
                  <a:lnTo>
                    <a:pt x="594" y="26"/>
                  </a:lnTo>
                  <a:lnTo>
                    <a:pt x="632" y="16"/>
                  </a:lnTo>
                  <a:lnTo>
                    <a:pt x="670" y="10"/>
                  </a:lnTo>
                  <a:lnTo>
                    <a:pt x="710" y="4"/>
                  </a:lnTo>
                  <a:lnTo>
                    <a:pt x="750" y="2"/>
                  </a:lnTo>
                  <a:lnTo>
                    <a:pt x="790" y="0"/>
                  </a:lnTo>
                  <a:lnTo>
                    <a:pt x="790" y="0"/>
                  </a:lnTo>
                  <a:lnTo>
                    <a:pt x="832" y="2"/>
                  </a:lnTo>
                  <a:lnTo>
                    <a:pt x="872" y="4"/>
                  </a:lnTo>
                  <a:lnTo>
                    <a:pt x="912" y="10"/>
                  </a:lnTo>
                  <a:lnTo>
                    <a:pt x="950" y="16"/>
                  </a:lnTo>
                  <a:lnTo>
                    <a:pt x="988" y="26"/>
                  </a:lnTo>
                  <a:lnTo>
                    <a:pt x="1026" y="36"/>
                  </a:lnTo>
                  <a:lnTo>
                    <a:pt x="1062" y="48"/>
                  </a:lnTo>
                  <a:lnTo>
                    <a:pt x="1098" y="62"/>
                  </a:lnTo>
                  <a:lnTo>
                    <a:pt x="1134" y="78"/>
                  </a:lnTo>
                  <a:lnTo>
                    <a:pt x="1168" y="96"/>
                  </a:lnTo>
                  <a:lnTo>
                    <a:pt x="1200" y="116"/>
                  </a:lnTo>
                  <a:lnTo>
                    <a:pt x="1234" y="136"/>
                  </a:lnTo>
                  <a:lnTo>
                    <a:pt x="1264" y="158"/>
                  </a:lnTo>
                  <a:lnTo>
                    <a:pt x="1294" y="182"/>
                  </a:lnTo>
                  <a:lnTo>
                    <a:pt x="1322" y="206"/>
                  </a:lnTo>
                  <a:lnTo>
                    <a:pt x="1350" y="232"/>
                  </a:lnTo>
                  <a:lnTo>
                    <a:pt x="1376" y="260"/>
                  </a:lnTo>
                  <a:lnTo>
                    <a:pt x="1402" y="288"/>
                  </a:lnTo>
                  <a:lnTo>
                    <a:pt x="1424" y="318"/>
                  </a:lnTo>
                  <a:lnTo>
                    <a:pt x="1446" y="350"/>
                  </a:lnTo>
                  <a:lnTo>
                    <a:pt x="1468" y="382"/>
                  </a:lnTo>
                  <a:lnTo>
                    <a:pt x="1486" y="414"/>
                  </a:lnTo>
                  <a:lnTo>
                    <a:pt x="1504" y="448"/>
                  </a:lnTo>
                  <a:lnTo>
                    <a:pt x="1520" y="484"/>
                  </a:lnTo>
                  <a:lnTo>
                    <a:pt x="1534" y="520"/>
                  </a:lnTo>
                  <a:lnTo>
                    <a:pt x="1546" y="556"/>
                  </a:lnTo>
                  <a:lnTo>
                    <a:pt x="1556" y="594"/>
                  </a:lnTo>
                  <a:lnTo>
                    <a:pt x="1566" y="632"/>
                  </a:lnTo>
                  <a:lnTo>
                    <a:pt x="1572" y="672"/>
                  </a:lnTo>
                  <a:lnTo>
                    <a:pt x="1578" y="710"/>
                  </a:lnTo>
                  <a:lnTo>
                    <a:pt x="1580" y="752"/>
                  </a:lnTo>
                  <a:lnTo>
                    <a:pt x="1582" y="792"/>
                  </a:lnTo>
                  <a:lnTo>
                    <a:pt x="1582" y="792"/>
                  </a:lnTo>
                  <a:close/>
                </a:path>
              </a:pathLst>
            </a:custGeom>
            <a:solidFill>
              <a:srgbClr val="007E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6"/>
            <p:cNvSpPr>
              <a:spLocks/>
            </p:cNvSpPr>
            <p:nvPr/>
          </p:nvSpPr>
          <p:spPr bwMode="auto">
            <a:xfrm>
              <a:off x="1305645" y="776273"/>
              <a:ext cx="1415328" cy="1856638"/>
            </a:xfrm>
            <a:custGeom>
              <a:avLst/>
              <a:gdLst>
                <a:gd name="T0" fmla="*/ 1024 w 1084"/>
                <a:gd name="T1" fmla="*/ 902 h 1422"/>
                <a:gd name="T2" fmla="*/ 868 w 1084"/>
                <a:gd name="T3" fmla="*/ 822 h 1422"/>
                <a:gd name="T4" fmla="*/ 764 w 1084"/>
                <a:gd name="T5" fmla="*/ 854 h 1422"/>
                <a:gd name="T6" fmla="*/ 710 w 1084"/>
                <a:gd name="T7" fmla="*/ 788 h 1422"/>
                <a:gd name="T8" fmla="*/ 664 w 1084"/>
                <a:gd name="T9" fmla="*/ 788 h 1422"/>
                <a:gd name="T10" fmla="*/ 634 w 1084"/>
                <a:gd name="T11" fmla="*/ 712 h 1422"/>
                <a:gd name="T12" fmla="*/ 576 w 1084"/>
                <a:gd name="T13" fmla="*/ 724 h 1422"/>
                <a:gd name="T14" fmla="*/ 576 w 1084"/>
                <a:gd name="T15" fmla="*/ 626 h 1422"/>
                <a:gd name="T16" fmla="*/ 724 w 1084"/>
                <a:gd name="T17" fmla="*/ 682 h 1422"/>
                <a:gd name="T18" fmla="*/ 762 w 1084"/>
                <a:gd name="T19" fmla="*/ 600 h 1422"/>
                <a:gd name="T20" fmla="*/ 806 w 1084"/>
                <a:gd name="T21" fmla="*/ 504 h 1422"/>
                <a:gd name="T22" fmla="*/ 926 w 1084"/>
                <a:gd name="T23" fmla="*/ 238 h 1422"/>
                <a:gd name="T24" fmla="*/ 844 w 1084"/>
                <a:gd name="T25" fmla="*/ 144 h 1422"/>
                <a:gd name="T26" fmla="*/ 800 w 1084"/>
                <a:gd name="T27" fmla="*/ 286 h 1422"/>
                <a:gd name="T28" fmla="*/ 628 w 1084"/>
                <a:gd name="T29" fmla="*/ 182 h 1422"/>
                <a:gd name="T30" fmla="*/ 752 w 1084"/>
                <a:gd name="T31" fmla="*/ 114 h 1422"/>
                <a:gd name="T32" fmla="*/ 714 w 1084"/>
                <a:gd name="T33" fmla="*/ 20 h 1422"/>
                <a:gd name="T34" fmla="*/ 440 w 1084"/>
                <a:gd name="T35" fmla="*/ 42 h 1422"/>
                <a:gd name="T36" fmla="*/ 272 w 1084"/>
                <a:gd name="T37" fmla="*/ 42 h 1422"/>
                <a:gd name="T38" fmla="*/ 48 w 1084"/>
                <a:gd name="T39" fmla="*/ 58 h 1422"/>
                <a:gd name="T40" fmla="*/ 28 w 1084"/>
                <a:gd name="T41" fmla="*/ 92 h 1422"/>
                <a:gd name="T42" fmla="*/ 60 w 1084"/>
                <a:gd name="T43" fmla="*/ 134 h 1422"/>
                <a:gd name="T44" fmla="*/ 22 w 1084"/>
                <a:gd name="T45" fmla="*/ 204 h 1422"/>
                <a:gd name="T46" fmla="*/ 32 w 1084"/>
                <a:gd name="T47" fmla="*/ 290 h 1422"/>
                <a:gd name="T48" fmla="*/ 136 w 1084"/>
                <a:gd name="T49" fmla="*/ 184 h 1422"/>
                <a:gd name="T50" fmla="*/ 308 w 1084"/>
                <a:gd name="T51" fmla="*/ 320 h 1422"/>
                <a:gd name="T52" fmla="*/ 370 w 1084"/>
                <a:gd name="T53" fmla="*/ 604 h 1422"/>
                <a:gd name="T54" fmla="*/ 534 w 1084"/>
                <a:gd name="T55" fmla="*/ 762 h 1422"/>
                <a:gd name="T56" fmla="*/ 698 w 1084"/>
                <a:gd name="T57" fmla="*/ 882 h 1422"/>
                <a:gd name="T58" fmla="*/ 740 w 1084"/>
                <a:gd name="T59" fmla="*/ 890 h 1422"/>
                <a:gd name="T60" fmla="*/ 742 w 1084"/>
                <a:gd name="T61" fmla="*/ 1056 h 1422"/>
                <a:gd name="T62" fmla="*/ 784 w 1084"/>
                <a:gd name="T63" fmla="*/ 1158 h 1422"/>
                <a:gd name="T64" fmla="*/ 694 w 1084"/>
                <a:gd name="T65" fmla="*/ 1422 h 1422"/>
                <a:gd name="T66" fmla="*/ 958 w 1084"/>
                <a:gd name="T67" fmla="*/ 1244 h 1422"/>
                <a:gd name="T68" fmla="*/ 1046 w 1084"/>
                <a:gd name="T69" fmla="*/ 1164 h 1422"/>
                <a:gd name="T70" fmla="*/ 1024 w 1084"/>
                <a:gd name="T71" fmla="*/ 962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1422">
                  <a:moveTo>
                    <a:pt x="1024" y="962"/>
                  </a:moveTo>
                  <a:lnTo>
                    <a:pt x="1024" y="902"/>
                  </a:lnTo>
                  <a:lnTo>
                    <a:pt x="968" y="854"/>
                  </a:lnTo>
                  <a:lnTo>
                    <a:pt x="868" y="822"/>
                  </a:lnTo>
                  <a:lnTo>
                    <a:pt x="784" y="822"/>
                  </a:lnTo>
                  <a:lnTo>
                    <a:pt x="764" y="854"/>
                  </a:lnTo>
                  <a:lnTo>
                    <a:pt x="730" y="834"/>
                  </a:lnTo>
                  <a:lnTo>
                    <a:pt x="710" y="788"/>
                  </a:lnTo>
                  <a:lnTo>
                    <a:pt x="664" y="788"/>
                  </a:lnTo>
                  <a:lnTo>
                    <a:pt x="664" y="788"/>
                  </a:lnTo>
                  <a:lnTo>
                    <a:pt x="688" y="712"/>
                  </a:lnTo>
                  <a:lnTo>
                    <a:pt x="634" y="712"/>
                  </a:lnTo>
                  <a:lnTo>
                    <a:pt x="604" y="744"/>
                  </a:lnTo>
                  <a:lnTo>
                    <a:pt x="576" y="724"/>
                  </a:lnTo>
                  <a:lnTo>
                    <a:pt x="576" y="682"/>
                  </a:lnTo>
                  <a:lnTo>
                    <a:pt x="576" y="626"/>
                  </a:lnTo>
                  <a:lnTo>
                    <a:pt x="700" y="596"/>
                  </a:lnTo>
                  <a:lnTo>
                    <a:pt x="724" y="682"/>
                  </a:lnTo>
                  <a:lnTo>
                    <a:pt x="762" y="654"/>
                  </a:lnTo>
                  <a:lnTo>
                    <a:pt x="762" y="600"/>
                  </a:lnTo>
                  <a:lnTo>
                    <a:pt x="784" y="578"/>
                  </a:lnTo>
                  <a:lnTo>
                    <a:pt x="806" y="504"/>
                  </a:lnTo>
                  <a:lnTo>
                    <a:pt x="1014" y="432"/>
                  </a:lnTo>
                  <a:lnTo>
                    <a:pt x="926" y="238"/>
                  </a:lnTo>
                  <a:lnTo>
                    <a:pt x="888" y="228"/>
                  </a:lnTo>
                  <a:lnTo>
                    <a:pt x="844" y="144"/>
                  </a:lnTo>
                  <a:lnTo>
                    <a:pt x="776" y="144"/>
                  </a:lnTo>
                  <a:lnTo>
                    <a:pt x="800" y="286"/>
                  </a:lnTo>
                  <a:lnTo>
                    <a:pt x="752" y="286"/>
                  </a:lnTo>
                  <a:lnTo>
                    <a:pt x="628" y="182"/>
                  </a:lnTo>
                  <a:lnTo>
                    <a:pt x="650" y="134"/>
                  </a:lnTo>
                  <a:lnTo>
                    <a:pt x="752" y="114"/>
                  </a:lnTo>
                  <a:lnTo>
                    <a:pt x="752" y="42"/>
                  </a:lnTo>
                  <a:lnTo>
                    <a:pt x="714" y="20"/>
                  </a:lnTo>
                  <a:lnTo>
                    <a:pt x="542" y="42"/>
                  </a:lnTo>
                  <a:lnTo>
                    <a:pt x="440" y="42"/>
                  </a:lnTo>
                  <a:lnTo>
                    <a:pt x="362" y="20"/>
                  </a:lnTo>
                  <a:lnTo>
                    <a:pt x="272" y="42"/>
                  </a:lnTo>
                  <a:lnTo>
                    <a:pt x="136" y="0"/>
                  </a:lnTo>
                  <a:lnTo>
                    <a:pt x="48" y="58"/>
                  </a:lnTo>
                  <a:lnTo>
                    <a:pt x="72" y="92"/>
                  </a:lnTo>
                  <a:lnTo>
                    <a:pt x="28" y="92"/>
                  </a:lnTo>
                  <a:lnTo>
                    <a:pt x="28" y="134"/>
                  </a:lnTo>
                  <a:lnTo>
                    <a:pt x="60" y="134"/>
                  </a:lnTo>
                  <a:lnTo>
                    <a:pt x="0" y="168"/>
                  </a:lnTo>
                  <a:lnTo>
                    <a:pt x="22" y="204"/>
                  </a:lnTo>
                  <a:lnTo>
                    <a:pt x="54" y="204"/>
                  </a:lnTo>
                  <a:lnTo>
                    <a:pt x="32" y="290"/>
                  </a:lnTo>
                  <a:lnTo>
                    <a:pt x="68" y="258"/>
                  </a:lnTo>
                  <a:lnTo>
                    <a:pt x="136" y="184"/>
                  </a:lnTo>
                  <a:lnTo>
                    <a:pt x="240" y="212"/>
                  </a:lnTo>
                  <a:lnTo>
                    <a:pt x="308" y="320"/>
                  </a:lnTo>
                  <a:lnTo>
                    <a:pt x="294" y="486"/>
                  </a:lnTo>
                  <a:lnTo>
                    <a:pt x="370" y="604"/>
                  </a:lnTo>
                  <a:lnTo>
                    <a:pt x="416" y="724"/>
                  </a:lnTo>
                  <a:lnTo>
                    <a:pt x="534" y="762"/>
                  </a:lnTo>
                  <a:lnTo>
                    <a:pt x="606" y="800"/>
                  </a:lnTo>
                  <a:lnTo>
                    <a:pt x="698" y="882"/>
                  </a:lnTo>
                  <a:lnTo>
                    <a:pt x="730" y="882"/>
                  </a:lnTo>
                  <a:lnTo>
                    <a:pt x="740" y="890"/>
                  </a:lnTo>
                  <a:lnTo>
                    <a:pt x="720" y="948"/>
                  </a:lnTo>
                  <a:lnTo>
                    <a:pt x="742" y="1056"/>
                  </a:lnTo>
                  <a:lnTo>
                    <a:pt x="720" y="1110"/>
                  </a:lnTo>
                  <a:lnTo>
                    <a:pt x="784" y="1158"/>
                  </a:lnTo>
                  <a:lnTo>
                    <a:pt x="808" y="1194"/>
                  </a:lnTo>
                  <a:lnTo>
                    <a:pt x="694" y="1422"/>
                  </a:lnTo>
                  <a:lnTo>
                    <a:pt x="850" y="1370"/>
                  </a:lnTo>
                  <a:lnTo>
                    <a:pt x="958" y="1244"/>
                  </a:lnTo>
                  <a:lnTo>
                    <a:pt x="980" y="1172"/>
                  </a:lnTo>
                  <a:lnTo>
                    <a:pt x="1046" y="1164"/>
                  </a:lnTo>
                  <a:lnTo>
                    <a:pt x="1084" y="996"/>
                  </a:lnTo>
                  <a:lnTo>
                    <a:pt x="1024" y="962"/>
                  </a:lnTo>
                  <a:close/>
                </a:path>
              </a:pathLst>
            </a:custGeom>
            <a:solidFill>
              <a:srgbClr val="91D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7" name="文本框 96"/>
          <p:cNvSpPr txBox="1"/>
          <p:nvPr/>
        </p:nvSpPr>
        <p:spPr>
          <a:xfrm>
            <a:off x="2120044" y="2827074"/>
            <a:ext cx="4972836" cy="646331"/>
          </a:xfrm>
          <a:prstGeom prst="rect">
            <a:avLst/>
          </a:prstGeom>
          <a:noFill/>
          <a:effectLst>
            <a:outerShdw blurRad="50800" dist="38100" dir="5400000" algn="t" rotWithShape="0">
              <a:prstClr val="black">
                <a:alpha val="40000"/>
              </a:prstClr>
            </a:outerShdw>
          </a:effectLst>
        </p:spPr>
        <p:txBody>
          <a:bodyPr wrap="none" rtlCol="0">
            <a:spAutoFit/>
          </a:bodyPr>
          <a:lstStyle/>
          <a:p>
            <a:pPr algn="ctr">
              <a:lnSpc>
                <a:spcPct val="90000"/>
              </a:lnSpc>
            </a:pPr>
            <a:r>
              <a:rPr kumimoji="1" lang="zh-CN" altLang="en-US" sz="4000" b="1" dirty="0" smtClean="0">
                <a:solidFill>
                  <a:srgbClr val="FFFFFF"/>
                </a:solidFill>
                <a:latin typeface="Arial"/>
                <a:cs typeface="Arial"/>
              </a:rPr>
              <a:t>不足之处，敬请斧正</a:t>
            </a:r>
            <a:r>
              <a:rPr kumimoji="1" lang="en-US" altLang="zh-CN" sz="4000" b="1" dirty="0" smtClean="0">
                <a:solidFill>
                  <a:srgbClr val="FFFFFF"/>
                </a:solidFill>
                <a:latin typeface="Arial"/>
                <a:cs typeface="Arial"/>
              </a:rPr>
              <a:t>!</a:t>
            </a:r>
            <a:endParaRPr kumimoji="1" lang="zh-CN" altLang="en-US" sz="4000" b="1" dirty="0">
              <a:solidFill>
                <a:srgbClr val="FFFFFF"/>
              </a:solidFill>
              <a:latin typeface="Arial"/>
              <a:cs typeface="Arial"/>
            </a:endParaRPr>
          </a:p>
        </p:txBody>
      </p:sp>
      <p:sp>
        <p:nvSpPr>
          <p:cNvPr id="98" name="文本框 97"/>
          <p:cNvSpPr txBox="1"/>
          <p:nvPr/>
        </p:nvSpPr>
        <p:spPr>
          <a:xfrm>
            <a:off x="3591062" y="1810579"/>
            <a:ext cx="1877438" cy="1006429"/>
          </a:xfrm>
          <a:prstGeom prst="rect">
            <a:avLst/>
          </a:prstGeom>
          <a:noFill/>
          <a:effectLst>
            <a:outerShdw blurRad="50800" dist="38100" dir="5400000" algn="t" rotWithShape="0">
              <a:prstClr val="black">
                <a:alpha val="40000"/>
              </a:prstClr>
            </a:outerShdw>
          </a:effectLst>
        </p:spPr>
        <p:txBody>
          <a:bodyPr wrap="none" rtlCol="0">
            <a:spAutoFit/>
          </a:bodyPr>
          <a:lstStyle/>
          <a:p>
            <a:pPr algn="ctr">
              <a:lnSpc>
                <a:spcPct val="90000"/>
              </a:lnSpc>
            </a:pPr>
            <a:r>
              <a:rPr kumimoji="1" lang="zh-CN" altLang="en-US" sz="6600" b="1" dirty="0" smtClean="0">
                <a:solidFill>
                  <a:srgbClr val="FFFFFF"/>
                </a:solidFill>
                <a:latin typeface="Arial"/>
                <a:cs typeface="Arial"/>
              </a:rPr>
              <a:t>谢谢</a:t>
            </a:r>
            <a:endParaRPr kumimoji="1" lang="zh-CN" altLang="en-US" sz="6600" b="1" dirty="0">
              <a:solidFill>
                <a:srgbClr val="FFFFFF"/>
              </a:solidFill>
              <a:latin typeface="Arial"/>
              <a:cs typeface="Arial"/>
            </a:endParaRPr>
          </a:p>
        </p:txBody>
      </p:sp>
    </p:spTree>
    <p:extLst>
      <p:ext uri="{BB962C8B-B14F-4D97-AF65-F5344CB8AC3E}">
        <p14:creationId xmlns:p14="http://schemas.microsoft.com/office/powerpoint/2010/main" val="16365908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7" name="组 6"/>
          <p:cNvGrpSpPr/>
          <p:nvPr/>
        </p:nvGrpSpPr>
        <p:grpSpPr>
          <a:xfrm>
            <a:off x="0" y="-7447"/>
            <a:ext cx="9144000" cy="5150948"/>
            <a:chOff x="0" y="-7447"/>
            <a:chExt cx="9144000" cy="5150948"/>
          </a:xfrm>
        </p:grpSpPr>
        <p:cxnSp>
          <p:nvCxnSpPr>
            <p:cNvPr id="8" name="直线连接符 7"/>
            <p:cNvCxnSpPr/>
            <p:nvPr/>
          </p:nvCxnSpPr>
          <p:spPr>
            <a:xfrm>
              <a:off x="0" y="0"/>
              <a:ext cx="1396002"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flipV="1">
              <a:off x="732049" y="326292"/>
              <a:ext cx="663953" cy="9096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0" y="0"/>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直线连接符 10"/>
            <p:cNvCxnSpPr/>
            <p:nvPr/>
          </p:nvCxnSpPr>
          <p:spPr>
            <a:xfrm>
              <a:off x="0" y="1693188"/>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11"/>
            <p:cNvCxnSpPr/>
            <p:nvPr/>
          </p:nvCxnSpPr>
          <p:spPr>
            <a:xfrm flipV="1">
              <a:off x="1396002" y="0"/>
              <a:ext cx="1205861"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12"/>
            <p:cNvCxnSpPr/>
            <p:nvPr/>
          </p:nvCxnSpPr>
          <p:spPr>
            <a:xfrm flipV="1">
              <a:off x="1975651" y="0"/>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13"/>
            <p:cNvCxnSpPr/>
            <p:nvPr/>
          </p:nvCxnSpPr>
          <p:spPr>
            <a:xfrm flipH="1" flipV="1">
              <a:off x="1396003" y="326292"/>
              <a:ext cx="579648" cy="175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732049" y="1235988"/>
              <a:ext cx="1243602" cy="84659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flipV="1">
              <a:off x="573292" y="2082584"/>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 name="直线连接符 16"/>
            <p:cNvCxnSpPr/>
            <p:nvPr/>
          </p:nvCxnSpPr>
          <p:spPr>
            <a:xfrm>
              <a:off x="6676641" y="3311124"/>
              <a:ext cx="1561117" cy="2780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直线连接符 17"/>
            <p:cNvCxnSpPr/>
            <p:nvPr/>
          </p:nvCxnSpPr>
          <p:spPr>
            <a:xfrm flipH="1">
              <a:off x="1975651" y="1693188"/>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直线连接符 18"/>
            <p:cNvCxnSpPr/>
            <p:nvPr/>
          </p:nvCxnSpPr>
          <p:spPr>
            <a:xfrm>
              <a:off x="2601863" y="0"/>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0" name="直线连接符 19"/>
            <p:cNvCxnSpPr/>
            <p:nvPr/>
          </p:nvCxnSpPr>
          <p:spPr>
            <a:xfrm>
              <a:off x="574727" y="2980718"/>
              <a:ext cx="1321545" cy="396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1" name="直线连接符 20"/>
            <p:cNvCxnSpPr/>
            <p:nvPr/>
          </p:nvCxnSpPr>
          <p:spPr>
            <a:xfrm flipH="1">
              <a:off x="1896273" y="2082584"/>
              <a:ext cx="79378" cy="128752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2" name="直线连接符 21"/>
            <p:cNvCxnSpPr/>
            <p:nvPr/>
          </p:nvCxnSpPr>
          <p:spPr>
            <a:xfrm>
              <a:off x="0" y="2980717"/>
              <a:ext cx="573294"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直线连接符 22"/>
            <p:cNvCxnSpPr/>
            <p:nvPr/>
          </p:nvCxnSpPr>
          <p:spPr>
            <a:xfrm>
              <a:off x="0" y="1693188"/>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4" name="直线连接符 23"/>
            <p:cNvCxnSpPr/>
            <p:nvPr/>
          </p:nvCxnSpPr>
          <p:spPr>
            <a:xfrm flipV="1">
              <a:off x="0" y="1235988"/>
              <a:ext cx="732049"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5" name="直线连接符 24"/>
            <p:cNvCxnSpPr/>
            <p:nvPr/>
          </p:nvCxnSpPr>
          <p:spPr>
            <a:xfrm>
              <a:off x="8237759" y="3589204"/>
              <a:ext cx="906241"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6" name="直线连接符 25"/>
            <p:cNvCxnSpPr/>
            <p:nvPr/>
          </p:nvCxnSpPr>
          <p:spPr>
            <a:xfrm flipV="1">
              <a:off x="8237758" y="1587364"/>
              <a:ext cx="906242" cy="2001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7" name="直线连接符 26"/>
            <p:cNvCxnSpPr/>
            <p:nvPr/>
          </p:nvCxnSpPr>
          <p:spPr>
            <a:xfrm>
              <a:off x="7496889" y="2151760"/>
              <a:ext cx="740870" cy="143744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8" name="直线连接符 27"/>
            <p:cNvCxnSpPr/>
            <p:nvPr/>
          </p:nvCxnSpPr>
          <p:spPr>
            <a:xfrm>
              <a:off x="2601862" y="0"/>
              <a:ext cx="1658135" cy="108469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p:nvCxnSpPr>
          <p:spPr>
            <a:xfrm flipV="1">
              <a:off x="3448569" y="1084699"/>
              <a:ext cx="811428" cy="151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0" name="直线连接符 29"/>
            <p:cNvCxnSpPr/>
            <p:nvPr/>
          </p:nvCxnSpPr>
          <p:spPr>
            <a:xfrm>
              <a:off x="2601863" y="0"/>
              <a:ext cx="846706" cy="12285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1" name="直线连接符 30"/>
            <p:cNvCxnSpPr/>
            <p:nvPr/>
          </p:nvCxnSpPr>
          <p:spPr>
            <a:xfrm>
              <a:off x="3034035" y="1685741"/>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2" name="直线连接符 31"/>
            <p:cNvCxnSpPr/>
            <p:nvPr/>
          </p:nvCxnSpPr>
          <p:spPr>
            <a:xfrm flipV="1">
              <a:off x="4259997" y="-7446"/>
              <a:ext cx="1375901" cy="109214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3" name="直线连接符 32"/>
            <p:cNvCxnSpPr/>
            <p:nvPr/>
          </p:nvCxnSpPr>
          <p:spPr>
            <a:xfrm flipV="1">
              <a:off x="5009686" y="-7447"/>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4" name="直线连接符 33"/>
            <p:cNvCxnSpPr/>
            <p:nvPr/>
          </p:nvCxnSpPr>
          <p:spPr>
            <a:xfrm flipH="1" flipV="1">
              <a:off x="4259997" y="1084699"/>
              <a:ext cx="749689" cy="99043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p:nvCxnSpPr>
          <p:spPr>
            <a:xfrm>
              <a:off x="3448569" y="1235989"/>
              <a:ext cx="1561117" cy="83914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p:nvCxnSpPr>
          <p:spPr>
            <a:xfrm flipV="1">
              <a:off x="3607327" y="2075137"/>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p:nvCxnSpPr>
          <p:spPr>
            <a:xfrm flipH="1">
              <a:off x="5009686" y="1685741"/>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a:off x="5635898" y="-7447"/>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p:nvCxnSpPr>
          <p:spPr>
            <a:xfrm flipH="1" flipV="1">
              <a:off x="1975651" y="2082584"/>
              <a:ext cx="1633111" cy="8906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p:nvCxnSpPr>
          <p:spPr>
            <a:xfrm flipH="1">
              <a:off x="4259999" y="326292"/>
              <a:ext cx="95536" cy="75840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p:nvCxnSpPr>
          <p:spPr>
            <a:xfrm flipV="1">
              <a:off x="1896272" y="2973271"/>
              <a:ext cx="1711057" cy="4042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p:nvCxnSpPr>
          <p:spPr>
            <a:xfrm>
              <a:off x="3034035" y="1685741"/>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p:nvCxnSpPr>
          <p:spPr>
            <a:xfrm flipV="1">
              <a:off x="3034035" y="1235989"/>
              <a:ext cx="414534" cy="44975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4" name="直线连接符 43"/>
            <p:cNvCxnSpPr/>
            <p:nvPr/>
          </p:nvCxnSpPr>
          <p:spPr>
            <a:xfrm flipH="1">
              <a:off x="5741735" y="1693188"/>
              <a:ext cx="326335" cy="161793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5" name="直线连接符 44"/>
            <p:cNvCxnSpPr/>
            <p:nvPr/>
          </p:nvCxnSpPr>
          <p:spPr>
            <a:xfrm flipH="1" flipV="1">
              <a:off x="5635898" y="0"/>
              <a:ext cx="1616497"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6" name="直线连接符 45"/>
            <p:cNvCxnSpPr/>
            <p:nvPr/>
          </p:nvCxnSpPr>
          <p:spPr>
            <a:xfrm>
              <a:off x="5009686" y="2075135"/>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7" name="直线连接符 46"/>
            <p:cNvCxnSpPr/>
            <p:nvPr/>
          </p:nvCxnSpPr>
          <p:spPr>
            <a:xfrm flipH="1" flipV="1">
              <a:off x="1" y="2973270"/>
              <a:ext cx="574726"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8" name="直线连接符 47"/>
            <p:cNvCxnSpPr/>
            <p:nvPr/>
          </p:nvCxnSpPr>
          <p:spPr>
            <a:xfrm flipV="1">
              <a:off x="7252395" y="0"/>
              <a:ext cx="985363" cy="48943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9" name="直线连接符 48"/>
            <p:cNvCxnSpPr/>
            <p:nvPr/>
          </p:nvCxnSpPr>
          <p:spPr>
            <a:xfrm flipV="1">
              <a:off x="7690926" y="0"/>
              <a:ext cx="546832"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0" name="直线连接符 49"/>
            <p:cNvCxnSpPr/>
            <p:nvPr/>
          </p:nvCxnSpPr>
          <p:spPr>
            <a:xfrm flipH="1" flipV="1">
              <a:off x="7108816" y="0"/>
              <a:ext cx="143579"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1" name="直线连接符 50"/>
            <p:cNvCxnSpPr/>
            <p:nvPr/>
          </p:nvCxnSpPr>
          <p:spPr>
            <a:xfrm flipV="1">
              <a:off x="6068070" y="478692"/>
              <a:ext cx="1184325" cy="121449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2" name="直线连接符 51"/>
            <p:cNvCxnSpPr/>
            <p:nvPr/>
          </p:nvCxnSpPr>
          <p:spPr>
            <a:xfrm flipV="1">
              <a:off x="573292" y="3370112"/>
              <a:ext cx="1322980" cy="39546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3" name="直线连接符 52"/>
            <p:cNvCxnSpPr/>
            <p:nvPr/>
          </p:nvCxnSpPr>
          <p:spPr>
            <a:xfrm flipH="1" flipV="1">
              <a:off x="7252396" y="489438"/>
              <a:ext cx="438530" cy="73910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4" name="直线连接符 53"/>
            <p:cNvCxnSpPr/>
            <p:nvPr/>
          </p:nvCxnSpPr>
          <p:spPr>
            <a:xfrm flipV="1">
              <a:off x="6068070" y="1235988"/>
              <a:ext cx="1622856"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5" name="直线连接符 54"/>
            <p:cNvCxnSpPr/>
            <p:nvPr/>
          </p:nvCxnSpPr>
          <p:spPr>
            <a:xfrm flipH="1" flipV="1">
              <a:off x="1896273" y="3377558"/>
              <a:ext cx="961365" cy="7936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6" name="直线连接符 55"/>
            <p:cNvCxnSpPr/>
            <p:nvPr/>
          </p:nvCxnSpPr>
          <p:spPr>
            <a:xfrm flipH="1">
              <a:off x="573292" y="2973270"/>
              <a:ext cx="1435"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7" name="直线连接符 56"/>
            <p:cNvCxnSpPr/>
            <p:nvPr/>
          </p:nvCxnSpPr>
          <p:spPr>
            <a:xfrm>
              <a:off x="3607327" y="2993390"/>
              <a:ext cx="2134408" cy="3177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8" name="直线连接符 57"/>
            <p:cNvCxnSpPr/>
            <p:nvPr/>
          </p:nvCxnSpPr>
          <p:spPr>
            <a:xfrm flipH="1">
              <a:off x="2857638" y="2973270"/>
              <a:ext cx="749689" cy="11979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9" name="直线连接符 58"/>
            <p:cNvCxnSpPr/>
            <p:nvPr/>
          </p:nvCxnSpPr>
          <p:spPr>
            <a:xfrm flipV="1">
              <a:off x="2857638" y="4171240"/>
              <a:ext cx="1322980"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0" name="直线连接符 59"/>
            <p:cNvCxnSpPr/>
            <p:nvPr/>
          </p:nvCxnSpPr>
          <p:spPr>
            <a:xfrm>
              <a:off x="6068070" y="1693189"/>
              <a:ext cx="608571" cy="161793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1" name="直线连接符 60"/>
            <p:cNvCxnSpPr/>
            <p:nvPr/>
          </p:nvCxnSpPr>
          <p:spPr>
            <a:xfrm flipV="1">
              <a:off x="6676641" y="2151760"/>
              <a:ext cx="820248" cy="1159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2" name="直线连接符 61"/>
            <p:cNvCxnSpPr/>
            <p:nvPr/>
          </p:nvCxnSpPr>
          <p:spPr>
            <a:xfrm>
              <a:off x="5741735" y="3311123"/>
              <a:ext cx="934906"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3" name="直线连接符 62"/>
            <p:cNvCxnSpPr/>
            <p:nvPr/>
          </p:nvCxnSpPr>
          <p:spPr>
            <a:xfrm flipV="1">
              <a:off x="8237759" y="3311123"/>
              <a:ext cx="906241" cy="2780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4" name="直线连接符 63"/>
            <p:cNvCxnSpPr/>
            <p:nvPr/>
          </p:nvCxnSpPr>
          <p:spPr>
            <a:xfrm flipV="1">
              <a:off x="7496889" y="1235989"/>
              <a:ext cx="194037" cy="91577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5" name="直线连接符 64"/>
            <p:cNvCxnSpPr/>
            <p:nvPr/>
          </p:nvCxnSpPr>
          <p:spPr>
            <a:xfrm flipV="1">
              <a:off x="7496889" y="1587364"/>
              <a:ext cx="1647111" cy="564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6" name="直线连接符 65"/>
            <p:cNvCxnSpPr/>
            <p:nvPr/>
          </p:nvCxnSpPr>
          <p:spPr>
            <a:xfrm flipH="1" flipV="1">
              <a:off x="6068071" y="1693190"/>
              <a:ext cx="1428818" cy="4585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7" name="直线连接符 66"/>
            <p:cNvCxnSpPr/>
            <p:nvPr/>
          </p:nvCxnSpPr>
          <p:spPr>
            <a:xfrm flipV="1">
              <a:off x="4180618" y="3311124"/>
              <a:ext cx="1561117" cy="86011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8" name="直线连接符 67"/>
            <p:cNvCxnSpPr/>
            <p:nvPr/>
          </p:nvCxnSpPr>
          <p:spPr>
            <a:xfrm flipH="1" flipV="1">
              <a:off x="5741735" y="3311124"/>
              <a:ext cx="493913"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9" name="直线连接符 68"/>
            <p:cNvCxnSpPr/>
            <p:nvPr/>
          </p:nvCxnSpPr>
          <p:spPr>
            <a:xfrm>
              <a:off x="8237759" y="0"/>
              <a:ext cx="906241" cy="1587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0" name="直线连接符 69"/>
            <p:cNvCxnSpPr/>
            <p:nvPr/>
          </p:nvCxnSpPr>
          <p:spPr>
            <a:xfrm>
              <a:off x="7690926" y="1235989"/>
              <a:ext cx="1453074" cy="35137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1" name="直线连接符 70"/>
            <p:cNvCxnSpPr/>
            <p:nvPr/>
          </p:nvCxnSpPr>
          <p:spPr>
            <a:xfrm flipH="1">
              <a:off x="1825713" y="3370111"/>
              <a:ext cx="70560" cy="147134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2" name="直线连接符 71"/>
            <p:cNvCxnSpPr/>
            <p:nvPr/>
          </p:nvCxnSpPr>
          <p:spPr>
            <a:xfrm>
              <a:off x="573292" y="3765580"/>
              <a:ext cx="1252421" cy="10758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3" name="直线连接符 72"/>
            <p:cNvCxnSpPr/>
            <p:nvPr/>
          </p:nvCxnSpPr>
          <p:spPr>
            <a:xfrm flipV="1">
              <a:off x="1825713" y="4171240"/>
              <a:ext cx="1031925" cy="67022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4" name="直线连接符 73"/>
            <p:cNvCxnSpPr/>
            <p:nvPr/>
          </p:nvCxnSpPr>
          <p:spPr>
            <a:xfrm flipH="1">
              <a:off x="1" y="3765580"/>
              <a:ext cx="573291" cy="52912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5" name="直线连接符 74"/>
            <p:cNvCxnSpPr/>
            <p:nvPr/>
          </p:nvCxnSpPr>
          <p:spPr>
            <a:xfrm flipH="1" flipV="1">
              <a:off x="3607328" y="2993390"/>
              <a:ext cx="573290" cy="11778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6" name="直线连接符 75"/>
            <p:cNvCxnSpPr/>
            <p:nvPr/>
          </p:nvCxnSpPr>
          <p:spPr>
            <a:xfrm>
              <a:off x="4180618" y="4171241"/>
              <a:ext cx="2055030"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7" name="直线连接符 76"/>
            <p:cNvCxnSpPr/>
            <p:nvPr/>
          </p:nvCxnSpPr>
          <p:spPr>
            <a:xfrm flipH="1">
              <a:off x="5971052" y="4903191"/>
              <a:ext cx="264597"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8" name="直线连接符 77"/>
            <p:cNvCxnSpPr/>
            <p:nvPr/>
          </p:nvCxnSpPr>
          <p:spPr>
            <a:xfrm flipH="1">
              <a:off x="6235649" y="3311124"/>
              <a:ext cx="440992"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9" name="直线连接符 78"/>
            <p:cNvCxnSpPr/>
            <p:nvPr/>
          </p:nvCxnSpPr>
          <p:spPr>
            <a:xfrm flipH="1" flipV="1">
              <a:off x="6235649" y="4903191"/>
              <a:ext cx="1528298"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0" name="直线连接符 79"/>
            <p:cNvCxnSpPr/>
            <p:nvPr/>
          </p:nvCxnSpPr>
          <p:spPr>
            <a:xfrm flipH="1">
              <a:off x="7763947" y="3589204"/>
              <a:ext cx="473812"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1" name="直线连接符 80"/>
            <p:cNvCxnSpPr/>
            <p:nvPr/>
          </p:nvCxnSpPr>
          <p:spPr>
            <a:xfrm>
              <a:off x="6676641" y="3311124"/>
              <a:ext cx="1087306" cy="183237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2" name="直线连接符 81"/>
            <p:cNvCxnSpPr/>
            <p:nvPr/>
          </p:nvCxnSpPr>
          <p:spPr>
            <a:xfrm flipH="1" flipV="1">
              <a:off x="573293" y="3765581"/>
              <a:ext cx="560196" cy="137791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3" name="直线连接符 82"/>
            <p:cNvCxnSpPr/>
            <p:nvPr/>
          </p:nvCxnSpPr>
          <p:spPr>
            <a:xfrm flipH="1" flipV="1">
              <a:off x="2857639" y="4171241"/>
              <a:ext cx="590930" cy="97225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4" name="直线连接符 83"/>
            <p:cNvCxnSpPr/>
            <p:nvPr/>
          </p:nvCxnSpPr>
          <p:spPr>
            <a:xfrm flipH="1" flipV="1">
              <a:off x="1" y="4294702"/>
              <a:ext cx="1133488" cy="84879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5" name="直线连接符 84"/>
            <p:cNvCxnSpPr/>
            <p:nvPr/>
          </p:nvCxnSpPr>
          <p:spPr>
            <a:xfrm flipV="1">
              <a:off x="3448569" y="4171241"/>
              <a:ext cx="732049" cy="97226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6" name="直线连接符 85"/>
            <p:cNvCxnSpPr/>
            <p:nvPr/>
          </p:nvCxnSpPr>
          <p:spPr>
            <a:xfrm>
              <a:off x="1825713" y="4841460"/>
              <a:ext cx="1622856"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7" name="直线连接符 86"/>
            <p:cNvCxnSpPr/>
            <p:nvPr/>
          </p:nvCxnSpPr>
          <p:spPr>
            <a:xfrm flipH="1">
              <a:off x="1133491" y="4841460"/>
              <a:ext cx="692222" cy="3020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8" name="直线连接符 87"/>
            <p:cNvCxnSpPr/>
            <p:nvPr/>
          </p:nvCxnSpPr>
          <p:spPr>
            <a:xfrm>
              <a:off x="4544450" y="4903191"/>
              <a:ext cx="1426602"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9" name="直线连接符 88"/>
            <p:cNvCxnSpPr/>
            <p:nvPr/>
          </p:nvCxnSpPr>
          <p:spPr>
            <a:xfrm flipV="1">
              <a:off x="3448569" y="4903192"/>
              <a:ext cx="1095881" cy="24030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0" name="直线连接符 89"/>
            <p:cNvCxnSpPr/>
            <p:nvPr/>
          </p:nvCxnSpPr>
          <p:spPr>
            <a:xfrm flipH="1" flipV="1">
              <a:off x="4180619" y="4171241"/>
              <a:ext cx="363831"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1" name="直线连接符 90"/>
            <p:cNvCxnSpPr/>
            <p:nvPr/>
          </p:nvCxnSpPr>
          <p:spPr>
            <a:xfrm flipV="1">
              <a:off x="4355535" y="2"/>
              <a:ext cx="1280362" cy="32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2" name="直线连接符 91"/>
            <p:cNvCxnSpPr/>
            <p:nvPr/>
          </p:nvCxnSpPr>
          <p:spPr>
            <a:xfrm flipH="1" flipV="1">
              <a:off x="2601864" y="3"/>
              <a:ext cx="1753671" cy="3262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3" name="直线连接符 92"/>
            <p:cNvCxnSpPr/>
            <p:nvPr/>
          </p:nvCxnSpPr>
          <p:spPr>
            <a:xfrm flipV="1">
              <a:off x="4544450" y="4903191"/>
              <a:ext cx="1691198"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4" name="直线连接符 93"/>
            <p:cNvCxnSpPr/>
            <p:nvPr/>
          </p:nvCxnSpPr>
          <p:spPr>
            <a:xfrm flipH="1" flipV="1">
              <a:off x="1825714" y="4841460"/>
              <a:ext cx="294330"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2" name="组 1"/>
          <p:cNvGrpSpPr/>
          <p:nvPr/>
        </p:nvGrpSpPr>
        <p:grpSpPr>
          <a:xfrm>
            <a:off x="1168825" y="922818"/>
            <a:ext cx="2866074" cy="2866074"/>
            <a:chOff x="3131053" y="1062488"/>
            <a:chExt cx="2866074" cy="2866074"/>
          </a:xfrm>
          <a:solidFill>
            <a:srgbClr val="FDCC56"/>
          </a:solidFill>
          <a:effectLst>
            <a:outerShdw blurRad="50800" dist="38100" dir="5400000" algn="t" rotWithShape="0">
              <a:prstClr val="black">
                <a:alpha val="40000"/>
              </a:prstClr>
            </a:outerShdw>
          </a:effectLst>
        </p:grpSpPr>
        <p:sp>
          <p:nvSpPr>
            <p:cNvPr id="3" name="空心弧 2"/>
            <p:cNvSpPr/>
            <p:nvPr/>
          </p:nvSpPr>
          <p:spPr>
            <a:xfrm>
              <a:off x="3131053" y="1062488"/>
              <a:ext cx="2866074" cy="2866074"/>
            </a:xfrm>
            <a:prstGeom prst="blockArc">
              <a:avLst>
                <a:gd name="adj1" fmla="val 13797986"/>
                <a:gd name="adj2" fmla="val 10838748"/>
                <a:gd name="adj3" fmla="val 22684"/>
              </a:avLst>
            </a:prstGeom>
            <a:solidFill>
              <a:srgbClr val="21A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sp>
          <p:nvSpPr>
            <p:cNvPr id="4" name="椭圆 3"/>
            <p:cNvSpPr/>
            <p:nvPr/>
          </p:nvSpPr>
          <p:spPr>
            <a:xfrm>
              <a:off x="3346948" y="1278383"/>
              <a:ext cx="2434284" cy="2434284"/>
            </a:xfrm>
            <a:prstGeom prst="ellipse">
              <a:avLst/>
            </a:prstGeom>
            <a:solidFill>
              <a:srgbClr val="82D6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2000" b="1" dirty="0" smtClean="0"/>
                <a:t>1</a:t>
              </a:r>
              <a:endParaRPr kumimoji="1" lang="zh-CN" altLang="en-US" sz="12000" b="1" dirty="0"/>
            </a:p>
          </p:txBody>
        </p:sp>
      </p:grpSp>
      <p:sp>
        <p:nvSpPr>
          <p:cNvPr id="95" name="文本框 6"/>
          <p:cNvSpPr txBox="1"/>
          <p:nvPr/>
        </p:nvSpPr>
        <p:spPr>
          <a:xfrm>
            <a:off x="4467071" y="1907873"/>
            <a:ext cx="3015380" cy="740524"/>
          </a:xfrm>
          <a:prstGeom prst="rect">
            <a:avLst/>
          </a:prstGeom>
          <a:noFill/>
          <a:effectLst/>
        </p:spPr>
        <p:txBody>
          <a:bodyPr wrap="square" rtlCol="0">
            <a:spAutoFit/>
          </a:bodyPr>
          <a:lstStyle/>
          <a:p>
            <a:pPr>
              <a:lnSpc>
                <a:spcPct val="130000"/>
              </a:lnSpc>
            </a:pPr>
            <a:r>
              <a:rPr kumimoji="1" lang="zh-CN" altLang="en-US" sz="3600" b="1" dirty="0" smtClean="0"/>
              <a:t>长水机场概况</a:t>
            </a:r>
            <a:endParaRPr kumimoji="1" lang="zh-CN" altLang="en-US" sz="3600" b="1" dirty="0"/>
          </a:p>
        </p:txBody>
      </p:sp>
    </p:spTree>
    <p:extLst>
      <p:ext uri="{BB962C8B-B14F-4D97-AF65-F5344CB8AC3E}">
        <p14:creationId xmlns:p14="http://schemas.microsoft.com/office/powerpoint/2010/main" val="18515671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59249" cy="5143500"/>
          </a:xfrm>
          <a:prstGeom prst="rect">
            <a:avLst/>
          </a:prstGeom>
        </p:spPr>
      </p:pic>
      <p:pic>
        <p:nvPicPr>
          <p:cNvPr id="3" name="图片 2"/>
          <p:cNvPicPr>
            <a:picLocks noChangeAspect="1"/>
          </p:cNvPicPr>
          <p:nvPr/>
        </p:nvPicPr>
        <p:blipFill rotWithShape="1">
          <a:blip r:embed="rId3"/>
          <a:srcRect l="1513"/>
          <a:stretch/>
        </p:blipFill>
        <p:spPr>
          <a:xfrm>
            <a:off x="0" y="0"/>
            <a:ext cx="9151815" cy="5143500"/>
          </a:xfrm>
          <a:prstGeom prst="rect">
            <a:avLst/>
          </a:prstGeom>
        </p:spPr>
      </p:pic>
      <p:sp>
        <p:nvSpPr>
          <p:cNvPr id="4" name="矩形 3"/>
          <p:cNvSpPr/>
          <p:nvPr/>
        </p:nvSpPr>
        <p:spPr>
          <a:xfrm>
            <a:off x="-7434" y="4355977"/>
            <a:ext cx="9159249" cy="787523"/>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alpha val="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zh-CN" altLang="en-US" sz="1600" dirty="0" smtClean="0">
                <a:solidFill>
                  <a:schemeClr val="tx1"/>
                </a:solidFill>
                <a:latin typeface="+mn-ea"/>
              </a:rPr>
              <a:t>昆明</a:t>
            </a:r>
            <a:r>
              <a:rPr lang="zh-CN" altLang="en-US" sz="1600" dirty="0">
                <a:solidFill>
                  <a:schemeClr val="tx1"/>
                </a:solidFill>
                <a:latin typeface="+mn-ea"/>
              </a:rPr>
              <a:t>长水国际机场（</a:t>
            </a:r>
            <a:r>
              <a:rPr lang="en-US" altLang="zh-CN" sz="1600" dirty="0">
                <a:solidFill>
                  <a:schemeClr val="tx1"/>
                </a:solidFill>
                <a:latin typeface="+mn-ea"/>
              </a:rPr>
              <a:t>ICAO</a:t>
            </a:r>
            <a:r>
              <a:rPr lang="zh-CN" altLang="en-US" sz="1600" dirty="0">
                <a:solidFill>
                  <a:schemeClr val="tx1"/>
                </a:solidFill>
                <a:latin typeface="+mn-ea"/>
              </a:rPr>
              <a:t>：</a:t>
            </a:r>
            <a:r>
              <a:rPr lang="en-US" altLang="zh-CN" sz="1600" dirty="0">
                <a:solidFill>
                  <a:schemeClr val="tx1"/>
                </a:solidFill>
                <a:latin typeface="+mn-ea"/>
              </a:rPr>
              <a:t>ZPPP</a:t>
            </a:r>
            <a:r>
              <a:rPr lang="zh-CN" altLang="en-US" sz="1600" dirty="0">
                <a:solidFill>
                  <a:schemeClr val="tx1"/>
                </a:solidFill>
                <a:latin typeface="+mn-ea"/>
              </a:rPr>
              <a:t>；</a:t>
            </a:r>
            <a:r>
              <a:rPr lang="en-US" altLang="zh-CN" sz="1600" dirty="0">
                <a:solidFill>
                  <a:schemeClr val="tx1"/>
                </a:solidFill>
                <a:latin typeface="+mn-ea"/>
              </a:rPr>
              <a:t>IATA</a:t>
            </a:r>
            <a:r>
              <a:rPr lang="zh-CN" altLang="en-US" sz="1600" dirty="0">
                <a:solidFill>
                  <a:schemeClr val="tx1"/>
                </a:solidFill>
                <a:latin typeface="+mn-ea"/>
              </a:rPr>
              <a:t>：</a:t>
            </a:r>
            <a:r>
              <a:rPr lang="en-US" altLang="zh-CN" sz="1600" dirty="0">
                <a:solidFill>
                  <a:schemeClr val="tx1"/>
                </a:solidFill>
                <a:latin typeface="+mn-ea"/>
              </a:rPr>
              <a:t>KMG</a:t>
            </a:r>
            <a:r>
              <a:rPr lang="zh-CN" altLang="en-US" sz="1600" dirty="0" smtClean="0">
                <a:solidFill>
                  <a:schemeClr val="tx1"/>
                </a:solidFill>
                <a:latin typeface="+mn-ea"/>
              </a:rPr>
              <a:t>）：全球</a:t>
            </a:r>
            <a:r>
              <a:rPr lang="zh-CN" altLang="en-US" sz="1600" dirty="0">
                <a:solidFill>
                  <a:schemeClr val="tx1"/>
                </a:solidFill>
                <a:latin typeface="+mn-ea"/>
              </a:rPr>
              <a:t>百强机场之一</a:t>
            </a:r>
            <a:r>
              <a:rPr lang="zh-CN" altLang="en-US" sz="1600" dirty="0" smtClean="0">
                <a:solidFill>
                  <a:schemeClr val="tx1"/>
                </a:solidFill>
                <a:latin typeface="+mn-ea"/>
              </a:rPr>
              <a:t>，</a:t>
            </a:r>
            <a:r>
              <a:rPr lang="zh-CN" altLang="zh-CN" sz="1600" dirty="0"/>
              <a:t>增速在国内千万级机场中排名</a:t>
            </a:r>
            <a:r>
              <a:rPr lang="zh-CN" altLang="zh-CN" sz="1600" dirty="0" smtClean="0"/>
              <a:t>第一</a:t>
            </a:r>
            <a:r>
              <a:rPr lang="zh-CN" altLang="en-US" sz="1600" dirty="0" smtClean="0">
                <a:solidFill>
                  <a:schemeClr val="tx1"/>
                </a:solidFill>
                <a:latin typeface="+mn-ea"/>
              </a:rPr>
              <a:t>，也是大陆“</a:t>
            </a:r>
            <a:r>
              <a:rPr lang="zh-CN" altLang="en-US" sz="1600" dirty="0">
                <a:solidFill>
                  <a:schemeClr val="tx1"/>
                </a:solidFill>
                <a:latin typeface="+mn-ea"/>
              </a:rPr>
              <a:t>面向东南亚、南亚、西亚，联接欧洲、亚洲、非洲</a:t>
            </a:r>
            <a:r>
              <a:rPr lang="zh-CN" altLang="en-US" sz="1600" dirty="0" smtClean="0">
                <a:solidFill>
                  <a:schemeClr val="tx1"/>
                </a:solidFill>
                <a:latin typeface="+mn-ea"/>
              </a:rPr>
              <a:t>的国家门户枢纽</a:t>
            </a:r>
            <a:r>
              <a:rPr lang="zh-CN" altLang="en-US" sz="1600" dirty="0">
                <a:solidFill>
                  <a:schemeClr val="tx1"/>
                </a:solidFill>
                <a:latin typeface="+mn-ea"/>
              </a:rPr>
              <a:t>机场</a:t>
            </a:r>
            <a:r>
              <a:rPr lang="zh-CN" altLang="en-US" sz="1600" dirty="0" smtClean="0">
                <a:solidFill>
                  <a:schemeClr val="tx1"/>
                </a:solidFill>
                <a:latin typeface="+mn-ea"/>
              </a:rPr>
              <a:t>”。</a:t>
            </a:r>
            <a:endParaRPr lang="zh-CN" altLang="en-US" sz="1600" dirty="0">
              <a:solidFill>
                <a:schemeClr val="tx1"/>
              </a:solidFill>
              <a:latin typeface="+mn-ea"/>
            </a:endParaRPr>
          </a:p>
        </p:txBody>
      </p:sp>
    </p:spTree>
    <p:extLst>
      <p:ext uri="{BB962C8B-B14F-4D97-AF65-F5344CB8AC3E}">
        <p14:creationId xmlns:p14="http://schemas.microsoft.com/office/powerpoint/2010/main" val="29350231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426" name="组 425"/>
          <p:cNvGrpSpPr/>
          <p:nvPr/>
        </p:nvGrpSpPr>
        <p:grpSpPr>
          <a:xfrm flipH="1">
            <a:off x="290021" y="437564"/>
            <a:ext cx="10178003" cy="3587739"/>
            <a:chOff x="5253109" y="1434908"/>
            <a:chExt cx="3175104" cy="1737717"/>
          </a:xfrm>
        </p:grpSpPr>
        <p:sp>
          <p:nvSpPr>
            <p:cNvPr id="418" name="五边形 417"/>
            <p:cNvSpPr/>
            <p:nvPr/>
          </p:nvSpPr>
          <p:spPr>
            <a:xfrm>
              <a:off x="5438532" y="1434908"/>
              <a:ext cx="2902070" cy="432000"/>
            </a:xfrm>
            <a:prstGeom prst="homePlate">
              <a:avLst/>
            </a:prstGeom>
            <a:solidFill>
              <a:srgbClr val="56C1D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五边形 418"/>
            <p:cNvSpPr/>
            <p:nvPr/>
          </p:nvSpPr>
          <p:spPr>
            <a:xfrm>
              <a:off x="5253109" y="1872676"/>
              <a:ext cx="3106083" cy="432000"/>
            </a:xfrm>
            <a:prstGeom prst="homePlate">
              <a:avLst/>
            </a:prstGeom>
            <a:solidFill>
              <a:srgbClr val="82D6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五边形 419"/>
            <p:cNvSpPr/>
            <p:nvPr/>
          </p:nvSpPr>
          <p:spPr>
            <a:xfrm>
              <a:off x="5599325" y="2308625"/>
              <a:ext cx="2780573" cy="432000"/>
            </a:xfrm>
            <a:prstGeom prst="homePlate">
              <a:avLst/>
            </a:prstGeom>
            <a:solidFill>
              <a:srgbClr val="1755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五边形 420"/>
            <p:cNvSpPr/>
            <p:nvPr/>
          </p:nvSpPr>
          <p:spPr>
            <a:xfrm>
              <a:off x="5526144" y="2740625"/>
              <a:ext cx="2902069" cy="432000"/>
            </a:xfrm>
            <a:prstGeom prst="homePlate">
              <a:avLst/>
            </a:prstGeom>
            <a:solidFill>
              <a:srgbClr val="FCA82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0" name="椭圆 439"/>
          <p:cNvSpPr/>
          <p:nvPr/>
        </p:nvSpPr>
        <p:spPr>
          <a:xfrm>
            <a:off x="1092398" y="598966"/>
            <a:ext cx="607234" cy="607234"/>
          </a:xfrm>
          <a:prstGeom prst="ellipse">
            <a:avLst/>
          </a:prstGeom>
          <a:solidFill>
            <a:schemeClr val="bg1"/>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2000" b="1" dirty="0"/>
          </a:p>
        </p:txBody>
      </p:sp>
      <p:sp>
        <p:nvSpPr>
          <p:cNvPr id="441" name="矩形 440"/>
          <p:cNvSpPr/>
          <p:nvPr/>
        </p:nvSpPr>
        <p:spPr>
          <a:xfrm>
            <a:off x="1180799" y="615274"/>
            <a:ext cx="414496" cy="584776"/>
          </a:xfrm>
          <a:prstGeom prst="rect">
            <a:avLst/>
          </a:prstGeom>
        </p:spPr>
        <p:txBody>
          <a:bodyPr wrap="none">
            <a:spAutoFit/>
          </a:bodyPr>
          <a:lstStyle/>
          <a:p>
            <a:pPr lvl="0" algn="ctr"/>
            <a:r>
              <a:rPr kumimoji="1" lang="en-US" altLang="zh-CN" sz="3200" b="1" dirty="0">
                <a:solidFill>
                  <a:srgbClr val="56C1DA"/>
                </a:solidFill>
                <a:effectLst>
                  <a:outerShdw blurRad="50800" dist="38100" dir="5400000" algn="t" rotWithShape="0">
                    <a:prstClr val="black">
                      <a:alpha val="40000"/>
                    </a:prstClr>
                  </a:outerShdw>
                </a:effectLst>
              </a:rPr>
              <a:t>1</a:t>
            </a:r>
            <a:endParaRPr kumimoji="1" lang="zh-CN" altLang="en-US" sz="3200" b="1" dirty="0">
              <a:solidFill>
                <a:srgbClr val="56C1DA"/>
              </a:solidFill>
              <a:effectLst>
                <a:outerShdw blurRad="50800" dist="38100" dir="5400000" algn="t" rotWithShape="0">
                  <a:prstClr val="black">
                    <a:alpha val="40000"/>
                  </a:prstClr>
                </a:outerShdw>
              </a:effectLst>
            </a:endParaRPr>
          </a:p>
        </p:txBody>
      </p:sp>
      <p:sp>
        <p:nvSpPr>
          <p:cNvPr id="442" name="椭圆 441"/>
          <p:cNvSpPr/>
          <p:nvPr/>
        </p:nvSpPr>
        <p:spPr>
          <a:xfrm>
            <a:off x="1291678" y="1546683"/>
            <a:ext cx="607234" cy="607234"/>
          </a:xfrm>
          <a:prstGeom prst="ellipse">
            <a:avLst/>
          </a:prstGeom>
          <a:solidFill>
            <a:schemeClr val="bg1"/>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2000" b="1" dirty="0"/>
          </a:p>
        </p:txBody>
      </p:sp>
      <p:sp>
        <p:nvSpPr>
          <p:cNvPr id="443" name="矩形 442"/>
          <p:cNvSpPr/>
          <p:nvPr/>
        </p:nvSpPr>
        <p:spPr>
          <a:xfrm>
            <a:off x="1380079" y="1562991"/>
            <a:ext cx="414496" cy="584776"/>
          </a:xfrm>
          <a:prstGeom prst="rect">
            <a:avLst/>
          </a:prstGeom>
        </p:spPr>
        <p:txBody>
          <a:bodyPr wrap="none">
            <a:spAutoFit/>
          </a:bodyPr>
          <a:lstStyle/>
          <a:p>
            <a:pPr lvl="0" algn="ctr"/>
            <a:r>
              <a:rPr kumimoji="1" lang="en-US" altLang="zh-CN" sz="3200" b="1" dirty="0" smtClean="0">
                <a:solidFill>
                  <a:srgbClr val="82D640"/>
                </a:solidFill>
                <a:effectLst>
                  <a:outerShdw blurRad="50800" dist="38100" dir="5400000" algn="t" rotWithShape="0">
                    <a:prstClr val="black">
                      <a:alpha val="40000"/>
                    </a:prstClr>
                  </a:outerShdw>
                </a:effectLst>
              </a:rPr>
              <a:t>2</a:t>
            </a:r>
            <a:endParaRPr kumimoji="1" lang="zh-CN" altLang="en-US" sz="3200" b="1" dirty="0">
              <a:solidFill>
                <a:srgbClr val="82D640"/>
              </a:solidFill>
              <a:effectLst>
                <a:outerShdw blurRad="50800" dist="38100" dir="5400000" algn="t" rotWithShape="0">
                  <a:prstClr val="black">
                    <a:alpha val="40000"/>
                  </a:prstClr>
                </a:outerShdw>
              </a:effectLst>
            </a:endParaRPr>
          </a:p>
        </p:txBody>
      </p:sp>
      <p:sp>
        <p:nvSpPr>
          <p:cNvPr id="444" name="椭圆 443"/>
          <p:cNvSpPr/>
          <p:nvPr/>
        </p:nvSpPr>
        <p:spPr>
          <a:xfrm>
            <a:off x="992185" y="2409207"/>
            <a:ext cx="607234" cy="607234"/>
          </a:xfrm>
          <a:prstGeom prst="ellipse">
            <a:avLst/>
          </a:prstGeom>
          <a:solidFill>
            <a:schemeClr val="bg1"/>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2000" b="1" dirty="0"/>
          </a:p>
        </p:txBody>
      </p:sp>
      <p:sp>
        <p:nvSpPr>
          <p:cNvPr id="445" name="矩形 444"/>
          <p:cNvSpPr/>
          <p:nvPr/>
        </p:nvSpPr>
        <p:spPr>
          <a:xfrm>
            <a:off x="1080586" y="2425515"/>
            <a:ext cx="414496" cy="584776"/>
          </a:xfrm>
          <a:prstGeom prst="rect">
            <a:avLst/>
          </a:prstGeom>
        </p:spPr>
        <p:txBody>
          <a:bodyPr wrap="none">
            <a:spAutoFit/>
          </a:bodyPr>
          <a:lstStyle/>
          <a:p>
            <a:pPr lvl="0" algn="ctr"/>
            <a:r>
              <a:rPr kumimoji="1" lang="en-US" altLang="zh-CN" sz="3200" b="1" dirty="0" smtClean="0">
                <a:solidFill>
                  <a:srgbClr val="175562"/>
                </a:solidFill>
                <a:effectLst>
                  <a:outerShdw blurRad="50800" dist="38100" dir="5400000" algn="t" rotWithShape="0">
                    <a:prstClr val="black">
                      <a:alpha val="40000"/>
                    </a:prstClr>
                  </a:outerShdw>
                </a:effectLst>
              </a:rPr>
              <a:t>3</a:t>
            </a:r>
            <a:endParaRPr kumimoji="1" lang="zh-CN" altLang="en-US" sz="3200" b="1" dirty="0">
              <a:solidFill>
                <a:srgbClr val="175562"/>
              </a:solidFill>
              <a:effectLst>
                <a:outerShdw blurRad="50800" dist="38100" dir="5400000" algn="t" rotWithShape="0">
                  <a:prstClr val="black">
                    <a:alpha val="40000"/>
                  </a:prstClr>
                </a:outerShdw>
              </a:effectLst>
            </a:endParaRPr>
          </a:p>
        </p:txBody>
      </p:sp>
      <p:sp>
        <p:nvSpPr>
          <p:cNvPr id="446" name="椭圆 445"/>
          <p:cNvSpPr/>
          <p:nvPr/>
        </p:nvSpPr>
        <p:spPr>
          <a:xfrm>
            <a:off x="805621" y="3296554"/>
            <a:ext cx="607234" cy="607234"/>
          </a:xfrm>
          <a:prstGeom prst="ellipse">
            <a:avLst/>
          </a:prstGeom>
          <a:solidFill>
            <a:schemeClr val="bg1"/>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2000" b="1" dirty="0"/>
          </a:p>
        </p:txBody>
      </p:sp>
      <p:sp>
        <p:nvSpPr>
          <p:cNvPr id="447" name="矩形 446"/>
          <p:cNvSpPr/>
          <p:nvPr/>
        </p:nvSpPr>
        <p:spPr>
          <a:xfrm>
            <a:off x="894022" y="3312862"/>
            <a:ext cx="414496" cy="584776"/>
          </a:xfrm>
          <a:prstGeom prst="rect">
            <a:avLst/>
          </a:prstGeom>
        </p:spPr>
        <p:txBody>
          <a:bodyPr wrap="none">
            <a:spAutoFit/>
          </a:bodyPr>
          <a:lstStyle/>
          <a:p>
            <a:pPr lvl="0" algn="ctr"/>
            <a:r>
              <a:rPr kumimoji="1" lang="en-US" altLang="zh-CN" sz="3200" b="1" dirty="0" smtClean="0">
                <a:solidFill>
                  <a:srgbClr val="FCA826"/>
                </a:solidFill>
                <a:effectLst>
                  <a:outerShdw blurRad="50800" dist="38100" dir="5400000" algn="t" rotWithShape="0">
                    <a:prstClr val="black">
                      <a:alpha val="40000"/>
                    </a:prstClr>
                  </a:outerShdw>
                </a:effectLst>
              </a:rPr>
              <a:t>4</a:t>
            </a:r>
            <a:endParaRPr kumimoji="1" lang="zh-CN" altLang="en-US" sz="3200" b="1" dirty="0">
              <a:solidFill>
                <a:srgbClr val="FCA826"/>
              </a:solidFill>
              <a:effectLst>
                <a:outerShdw blurRad="50800" dist="38100" dir="5400000" algn="t" rotWithShape="0">
                  <a:prstClr val="black">
                    <a:alpha val="40000"/>
                  </a:prstClr>
                </a:outerShdw>
              </a:effectLst>
            </a:endParaRPr>
          </a:p>
        </p:txBody>
      </p:sp>
      <p:sp>
        <p:nvSpPr>
          <p:cNvPr id="453" name="矩形 452"/>
          <p:cNvSpPr/>
          <p:nvPr/>
        </p:nvSpPr>
        <p:spPr>
          <a:xfrm>
            <a:off x="1699632" y="706424"/>
            <a:ext cx="4858122" cy="400110"/>
          </a:xfrm>
          <a:prstGeom prst="rect">
            <a:avLst/>
          </a:prstGeom>
        </p:spPr>
        <p:txBody>
          <a:bodyPr wrap="square">
            <a:spAutoFit/>
          </a:bodyPr>
          <a:lstStyle/>
          <a:p>
            <a:pPr lvl="0"/>
            <a:r>
              <a:rPr lang="zh-CN" altLang="en-US" sz="2000" dirty="0" smtClean="0"/>
              <a:t> </a:t>
            </a:r>
            <a:r>
              <a:rPr lang="zh-CN" altLang="en-US" sz="2000" dirty="0" smtClean="0">
                <a:solidFill>
                  <a:schemeClr val="bg1"/>
                </a:solidFill>
              </a:rPr>
              <a:t>土石方工程总量第一</a:t>
            </a:r>
            <a:endParaRPr lang="en-US" altLang="zh-CN" sz="2000" b="1" dirty="0">
              <a:solidFill>
                <a:schemeClr val="bg1"/>
              </a:solidFill>
            </a:endParaRPr>
          </a:p>
        </p:txBody>
      </p:sp>
      <p:sp>
        <p:nvSpPr>
          <p:cNvPr id="456" name="矩形 455"/>
          <p:cNvSpPr/>
          <p:nvPr/>
        </p:nvSpPr>
        <p:spPr>
          <a:xfrm>
            <a:off x="3318066" y="2717903"/>
            <a:ext cx="1251139" cy="369332"/>
          </a:xfrm>
          <a:prstGeom prst="rect">
            <a:avLst/>
          </a:prstGeom>
        </p:spPr>
        <p:txBody>
          <a:bodyPr wrap="none">
            <a:spAutoFit/>
          </a:bodyPr>
          <a:lstStyle/>
          <a:p>
            <a:pPr lvl="0" algn="r"/>
            <a:r>
              <a:rPr lang="en-US" altLang="zh-CN" b="1" dirty="0" smtClean="0">
                <a:solidFill>
                  <a:srgbClr val="175562"/>
                </a:solidFill>
              </a:rPr>
              <a:t>TEXT HERE</a:t>
            </a:r>
            <a:endParaRPr lang="en-US" altLang="zh-CN" b="1" dirty="0">
              <a:solidFill>
                <a:srgbClr val="175562"/>
              </a:solidFill>
            </a:endParaRPr>
          </a:p>
        </p:txBody>
      </p:sp>
      <p:sp>
        <p:nvSpPr>
          <p:cNvPr id="29" name="五边形 28"/>
          <p:cNvSpPr/>
          <p:nvPr/>
        </p:nvSpPr>
        <p:spPr>
          <a:xfrm flipH="1">
            <a:off x="647657" y="4025303"/>
            <a:ext cx="9302773" cy="891919"/>
          </a:xfrm>
          <a:prstGeom prst="homePlate">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3" name="组 432"/>
          <p:cNvGrpSpPr/>
          <p:nvPr/>
        </p:nvGrpSpPr>
        <p:grpSpPr>
          <a:xfrm>
            <a:off x="6470651" y="0"/>
            <a:ext cx="5143500" cy="5143500"/>
            <a:chOff x="942673" y="622206"/>
            <a:chExt cx="2065543" cy="2065543"/>
          </a:xfrm>
        </p:grpSpPr>
        <p:sp>
          <p:nvSpPr>
            <p:cNvPr id="434" name="Freeform 5"/>
            <p:cNvSpPr>
              <a:spLocks/>
            </p:cNvSpPr>
            <p:nvPr/>
          </p:nvSpPr>
          <p:spPr bwMode="auto">
            <a:xfrm>
              <a:off x="942673" y="622206"/>
              <a:ext cx="2065543" cy="2065543"/>
            </a:xfrm>
            <a:custGeom>
              <a:avLst/>
              <a:gdLst>
                <a:gd name="T0" fmla="*/ 1580 w 1582"/>
                <a:gd name="T1" fmla="*/ 832 h 1582"/>
                <a:gd name="T2" fmla="*/ 1566 w 1582"/>
                <a:gd name="T3" fmla="*/ 952 h 1582"/>
                <a:gd name="T4" fmla="*/ 1534 w 1582"/>
                <a:gd name="T5" fmla="*/ 1064 h 1582"/>
                <a:gd name="T6" fmla="*/ 1486 w 1582"/>
                <a:gd name="T7" fmla="*/ 1168 h 1582"/>
                <a:gd name="T8" fmla="*/ 1424 w 1582"/>
                <a:gd name="T9" fmla="*/ 1266 h 1582"/>
                <a:gd name="T10" fmla="*/ 1350 w 1582"/>
                <a:gd name="T11" fmla="*/ 1352 h 1582"/>
                <a:gd name="T12" fmla="*/ 1264 w 1582"/>
                <a:gd name="T13" fmla="*/ 1426 h 1582"/>
                <a:gd name="T14" fmla="*/ 1168 w 1582"/>
                <a:gd name="T15" fmla="*/ 1488 h 1582"/>
                <a:gd name="T16" fmla="*/ 1062 w 1582"/>
                <a:gd name="T17" fmla="*/ 1534 h 1582"/>
                <a:gd name="T18" fmla="*/ 950 w 1582"/>
                <a:gd name="T19" fmla="*/ 1566 h 1582"/>
                <a:gd name="T20" fmla="*/ 832 w 1582"/>
                <a:gd name="T21" fmla="*/ 1582 h 1582"/>
                <a:gd name="T22" fmla="*/ 750 w 1582"/>
                <a:gd name="T23" fmla="*/ 1582 h 1582"/>
                <a:gd name="T24" fmla="*/ 632 w 1582"/>
                <a:gd name="T25" fmla="*/ 1566 h 1582"/>
                <a:gd name="T26" fmla="*/ 518 w 1582"/>
                <a:gd name="T27" fmla="*/ 1534 h 1582"/>
                <a:gd name="T28" fmla="*/ 414 w 1582"/>
                <a:gd name="T29" fmla="*/ 1488 h 1582"/>
                <a:gd name="T30" fmla="*/ 318 w 1582"/>
                <a:gd name="T31" fmla="*/ 1426 h 1582"/>
                <a:gd name="T32" fmla="*/ 232 w 1582"/>
                <a:gd name="T33" fmla="*/ 1352 h 1582"/>
                <a:gd name="T34" fmla="*/ 156 w 1582"/>
                <a:gd name="T35" fmla="*/ 1266 h 1582"/>
                <a:gd name="T36" fmla="*/ 96 w 1582"/>
                <a:gd name="T37" fmla="*/ 1168 h 1582"/>
                <a:gd name="T38" fmla="*/ 48 w 1582"/>
                <a:gd name="T39" fmla="*/ 1064 h 1582"/>
                <a:gd name="T40" fmla="*/ 16 w 1582"/>
                <a:gd name="T41" fmla="*/ 952 h 1582"/>
                <a:gd name="T42" fmla="*/ 0 w 1582"/>
                <a:gd name="T43" fmla="*/ 832 h 1582"/>
                <a:gd name="T44" fmla="*/ 0 w 1582"/>
                <a:gd name="T45" fmla="*/ 752 h 1582"/>
                <a:gd name="T46" fmla="*/ 16 w 1582"/>
                <a:gd name="T47" fmla="*/ 632 h 1582"/>
                <a:gd name="T48" fmla="*/ 48 w 1582"/>
                <a:gd name="T49" fmla="*/ 520 h 1582"/>
                <a:gd name="T50" fmla="*/ 96 w 1582"/>
                <a:gd name="T51" fmla="*/ 414 h 1582"/>
                <a:gd name="T52" fmla="*/ 156 w 1582"/>
                <a:gd name="T53" fmla="*/ 318 h 1582"/>
                <a:gd name="T54" fmla="*/ 232 w 1582"/>
                <a:gd name="T55" fmla="*/ 232 h 1582"/>
                <a:gd name="T56" fmla="*/ 318 w 1582"/>
                <a:gd name="T57" fmla="*/ 158 h 1582"/>
                <a:gd name="T58" fmla="*/ 414 w 1582"/>
                <a:gd name="T59" fmla="*/ 96 h 1582"/>
                <a:gd name="T60" fmla="*/ 518 w 1582"/>
                <a:gd name="T61" fmla="*/ 48 h 1582"/>
                <a:gd name="T62" fmla="*/ 632 w 1582"/>
                <a:gd name="T63" fmla="*/ 16 h 1582"/>
                <a:gd name="T64" fmla="*/ 750 w 1582"/>
                <a:gd name="T65" fmla="*/ 2 h 1582"/>
                <a:gd name="T66" fmla="*/ 832 w 1582"/>
                <a:gd name="T67" fmla="*/ 2 h 1582"/>
                <a:gd name="T68" fmla="*/ 950 w 1582"/>
                <a:gd name="T69" fmla="*/ 16 h 1582"/>
                <a:gd name="T70" fmla="*/ 1062 w 1582"/>
                <a:gd name="T71" fmla="*/ 48 h 1582"/>
                <a:gd name="T72" fmla="*/ 1168 w 1582"/>
                <a:gd name="T73" fmla="*/ 96 h 1582"/>
                <a:gd name="T74" fmla="*/ 1264 w 1582"/>
                <a:gd name="T75" fmla="*/ 158 h 1582"/>
                <a:gd name="T76" fmla="*/ 1350 w 1582"/>
                <a:gd name="T77" fmla="*/ 232 h 1582"/>
                <a:gd name="T78" fmla="*/ 1424 w 1582"/>
                <a:gd name="T79" fmla="*/ 318 h 1582"/>
                <a:gd name="T80" fmla="*/ 1486 w 1582"/>
                <a:gd name="T81" fmla="*/ 414 h 1582"/>
                <a:gd name="T82" fmla="*/ 1534 w 1582"/>
                <a:gd name="T83" fmla="*/ 520 h 1582"/>
                <a:gd name="T84" fmla="*/ 1566 w 1582"/>
                <a:gd name="T85" fmla="*/ 632 h 1582"/>
                <a:gd name="T86" fmla="*/ 1580 w 1582"/>
                <a:gd name="T87" fmla="*/ 75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2" h="1582">
                  <a:moveTo>
                    <a:pt x="1582" y="792"/>
                  </a:moveTo>
                  <a:lnTo>
                    <a:pt x="1582" y="792"/>
                  </a:lnTo>
                  <a:lnTo>
                    <a:pt x="1580" y="832"/>
                  </a:lnTo>
                  <a:lnTo>
                    <a:pt x="1578" y="872"/>
                  </a:lnTo>
                  <a:lnTo>
                    <a:pt x="1572" y="912"/>
                  </a:lnTo>
                  <a:lnTo>
                    <a:pt x="1566" y="952"/>
                  </a:lnTo>
                  <a:lnTo>
                    <a:pt x="1556" y="990"/>
                  </a:lnTo>
                  <a:lnTo>
                    <a:pt x="1546" y="1028"/>
                  </a:lnTo>
                  <a:lnTo>
                    <a:pt x="1534" y="1064"/>
                  </a:lnTo>
                  <a:lnTo>
                    <a:pt x="1520" y="1100"/>
                  </a:lnTo>
                  <a:lnTo>
                    <a:pt x="1504" y="1134"/>
                  </a:lnTo>
                  <a:lnTo>
                    <a:pt x="1486" y="1168"/>
                  </a:lnTo>
                  <a:lnTo>
                    <a:pt x="1468" y="1202"/>
                  </a:lnTo>
                  <a:lnTo>
                    <a:pt x="1446" y="1234"/>
                  </a:lnTo>
                  <a:lnTo>
                    <a:pt x="1424" y="1266"/>
                  </a:lnTo>
                  <a:lnTo>
                    <a:pt x="1402" y="1294"/>
                  </a:lnTo>
                  <a:lnTo>
                    <a:pt x="1376" y="1324"/>
                  </a:lnTo>
                  <a:lnTo>
                    <a:pt x="1350" y="1352"/>
                  </a:lnTo>
                  <a:lnTo>
                    <a:pt x="1322" y="1378"/>
                  </a:lnTo>
                  <a:lnTo>
                    <a:pt x="1294" y="1402"/>
                  </a:lnTo>
                  <a:lnTo>
                    <a:pt x="1264" y="1426"/>
                  </a:lnTo>
                  <a:lnTo>
                    <a:pt x="1234" y="1448"/>
                  </a:lnTo>
                  <a:lnTo>
                    <a:pt x="1200" y="1468"/>
                  </a:lnTo>
                  <a:lnTo>
                    <a:pt x="1168" y="1488"/>
                  </a:lnTo>
                  <a:lnTo>
                    <a:pt x="1134" y="1504"/>
                  </a:lnTo>
                  <a:lnTo>
                    <a:pt x="1098" y="1520"/>
                  </a:lnTo>
                  <a:lnTo>
                    <a:pt x="1062" y="1534"/>
                  </a:lnTo>
                  <a:lnTo>
                    <a:pt x="1026" y="1548"/>
                  </a:lnTo>
                  <a:lnTo>
                    <a:pt x="988" y="1558"/>
                  </a:lnTo>
                  <a:lnTo>
                    <a:pt x="950" y="1566"/>
                  </a:lnTo>
                  <a:lnTo>
                    <a:pt x="912" y="1574"/>
                  </a:lnTo>
                  <a:lnTo>
                    <a:pt x="872" y="1578"/>
                  </a:lnTo>
                  <a:lnTo>
                    <a:pt x="832" y="1582"/>
                  </a:lnTo>
                  <a:lnTo>
                    <a:pt x="790" y="1582"/>
                  </a:lnTo>
                  <a:lnTo>
                    <a:pt x="790" y="1582"/>
                  </a:lnTo>
                  <a:lnTo>
                    <a:pt x="750" y="1582"/>
                  </a:lnTo>
                  <a:lnTo>
                    <a:pt x="710" y="1578"/>
                  </a:lnTo>
                  <a:lnTo>
                    <a:pt x="670" y="1574"/>
                  </a:lnTo>
                  <a:lnTo>
                    <a:pt x="632" y="1566"/>
                  </a:lnTo>
                  <a:lnTo>
                    <a:pt x="594" y="1558"/>
                  </a:lnTo>
                  <a:lnTo>
                    <a:pt x="556" y="1548"/>
                  </a:lnTo>
                  <a:lnTo>
                    <a:pt x="518" y="1534"/>
                  </a:lnTo>
                  <a:lnTo>
                    <a:pt x="482" y="1520"/>
                  </a:lnTo>
                  <a:lnTo>
                    <a:pt x="448" y="1504"/>
                  </a:lnTo>
                  <a:lnTo>
                    <a:pt x="414" y="1488"/>
                  </a:lnTo>
                  <a:lnTo>
                    <a:pt x="380" y="1468"/>
                  </a:lnTo>
                  <a:lnTo>
                    <a:pt x="348" y="1448"/>
                  </a:lnTo>
                  <a:lnTo>
                    <a:pt x="318" y="1426"/>
                  </a:lnTo>
                  <a:lnTo>
                    <a:pt x="288" y="1402"/>
                  </a:lnTo>
                  <a:lnTo>
                    <a:pt x="258" y="1378"/>
                  </a:lnTo>
                  <a:lnTo>
                    <a:pt x="232" y="1352"/>
                  </a:lnTo>
                  <a:lnTo>
                    <a:pt x="206" y="1324"/>
                  </a:lnTo>
                  <a:lnTo>
                    <a:pt x="180" y="1294"/>
                  </a:lnTo>
                  <a:lnTo>
                    <a:pt x="156" y="1266"/>
                  </a:lnTo>
                  <a:lnTo>
                    <a:pt x="134" y="1234"/>
                  </a:lnTo>
                  <a:lnTo>
                    <a:pt x="114" y="1202"/>
                  </a:lnTo>
                  <a:lnTo>
                    <a:pt x="96" y="1168"/>
                  </a:lnTo>
                  <a:lnTo>
                    <a:pt x="78" y="1134"/>
                  </a:lnTo>
                  <a:lnTo>
                    <a:pt x="62" y="1100"/>
                  </a:lnTo>
                  <a:lnTo>
                    <a:pt x="48" y="1064"/>
                  </a:lnTo>
                  <a:lnTo>
                    <a:pt x="36" y="1028"/>
                  </a:lnTo>
                  <a:lnTo>
                    <a:pt x="24" y="990"/>
                  </a:lnTo>
                  <a:lnTo>
                    <a:pt x="16" y="952"/>
                  </a:lnTo>
                  <a:lnTo>
                    <a:pt x="8" y="912"/>
                  </a:lnTo>
                  <a:lnTo>
                    <a:pt x="4" y="872"/>
                  </a:lnTo>
                  <a:lnTo>
                    <a:pt x="0" y="832"/>
                  </a:lnTo>
                  <a:lnTo>
                    <a:pt x="0" y="792"/>
                  </a:lnTo>
                  <a:lnTo>
                    <a:pt x="0" y="792"/>
                  </a:lnTo>
                  <a:lnTo>
                    <a:pt x="0" y="752"/>
                  </a:lnTo>
                  <a:lnTo>
                    <a:pt x="4" y="710"/>
                  </a:lnTo>
                  <a:lnTo>
                    <a:pt x="8" y="672"/>
                  </a:lnTo>
                  <a:lnTo>
                    <a:pt x="16" y="632"/>
                  </a:lnTo>
                  <a:lnTo>
                    <a:pt x="24" y="594"/>
                  </a:lnTo>
                  <a:lnTo>
                    <a:pt x="36" y="556"/>
                  </a:lnTo>
                  <a:lnTo>
                    <a:pt x="48" y="520"/>
                  </a:lnTo>
                  <a:lnTo>
                    <a:pt x="62" y="484"/>
                  </a:lnTo>
                  <a:lnTo>
                    <a:pt x="78" y="448"/>
                  </a:lnTo>
                  <a:lnTo>
                    <a:pt x="96" y="414"/>
                  </a:lnTo>
                  <a:lnTo>
                    <a:pt x="114" y="382"/>
                  </a:lnTo>
                  <a:lnTo>
                    <a:pt x="134" y="350"/>
                  </a:lnTo>
                  <a:lnTo>
                    <a:pt x="156" y="318"/>
                  </a:lnTo>
                  <a:lnTo>
                    <a:pt x="180" y="288"/>
                  </a:lnTo>
                  <a:lnTo>
                    <a:pt x="206" y="260"/>
                  </a:lnTo>
                  <a:lnTo>
                    <a:pt x="232" y="232"/>
                  </a:lnTo>
                  <a:lnTo>
                    <a:pt x="258" y="206"/>
                  </a:lnTo>
                  <a:lnTo>
                    <a:pt x="288" y="182"/>
                  </a:lnTo>
                  <a:lnTo>
                    <a:pt x="318" y="158"/>
                  </a:lnTo>
                  <a:lnTo>
                    <a:pt x="348" y="136"/>
                  </a:lnTo>
                  <a:lnTo>
                    <a:pt x="380" y="116"/>
                  </a:lnTo>
                  <a:lnTo>
                    <a:pt x="414" y="96"/>
                  </a:lnTo>
                  <a:lnTo>
                    <a:pt x="448" y="78"/>
                  </a:lnTo>
                  <a:lnTo>
                    <a:pt x="482" y="62"/>
                  </a:lnTo>
                  <a:lnTo>
                    <a:pt x="518" y="48"/>
                  </a:lnTo>
                  <a:lnTo>
                    <a:pt x="556" y="36"/>
                  </a:lnTo>
                  <a:lnTo>
                    <a:pt x="594" y="26"/>
                  </a:lnTo>
                  <a:lnTo>
                    <a:pt x="632" y="16"/>
                  </a:lnTo>
                  <a:lnTo>
                    <a:pt x="670" y="10"/>
                  </a:lnTo>
                  <a:lnTo>
                    <a:pt x="710" y="4"/>
                  </a:lnTo>
                  <a:lnTo>
                    <a:pt x="750" y="2"/>
                  </a:lnTo>
                  <a:lnTo>
                    <a:pt x="790" y="0"/>
                  </a:lnTo>
                  <a:lnTo>
                    <a:pt x="790" y="0"/>
                  </a:lnTo>
                  <a:lnTo>
                    <a:pt x="832" y="2"/>
                  </a:lnTo>
                  <a:lnTo>
                    <a:pt x="872" y="4"/>
                  </a:lnTo>
                  <a:lnTo>
                    <a:pt x="912" y="10"/>
                  </a:lnTo>
                  <a:lnTo>
                    <a:pt x="950" y="16"/>
                  </a:lnTo>
                  <a:lnTo>
                    <a:pt x="988" y="26"/>
                  </a:lnTo>
                  <a:lnTo>
                    <a:pt x="1026" y="36"/>
                  </a:lnTo>
                  <a:lnTo>
                    <a:pt x="1062" y="48"/>
                  </a:lnTo>
                  <a:lnTo>
                    <a:pt x="1098" y="62"/>
                  </a:lnTo>
                  <a:lnTo>
                    <a:pt x="1134" y="78"/>
                  </a:lnTo>
                  <a:lnTo>
                    <a:pt x="1168" y="96"/>
                  </a:lnTo>
                  <a:lnTo>
                    <a:pt x="1200" y="116"/>
                  </a:lnTo>
                  <a:lnTo>
                    <a:pt x="1234" y="136"/>
                  </a:lnTo>
                  <a:lnTo>
                    <a:pt x="1264" y="158"/>
                  </a:lnTo>
                  <a:lnTo>
                    <a:pt x="1294" y="182"/>
                  </a:lnTo>
                  <a:lnTo>
                    <a:pt x="1322" y="206"/>
                  </a:lnTo>
                  <a:lnTo>
                    <a:pt x="1350" y="232"/>
                  </a:lnTo>
                  <a:lnTo>
                    <a:pt x="1376" y="260"/>
                  </a:lnTo>
                  <a:lnTo>
                    <a:pt x="1402" y="288"/>
                  </a:lnTo>
                  <a:lnTo>
                    <a:pt x="1424" y="318"/>
                  </a:lnTo>
                  <a:lnTo>
                    <a:pt x="1446" y="350"/>
                  </a:lnTo>
                  <a:lnTo>
                    <a:pt x="1468" y="382"/>
                  </a:lnTo>
                  <a:lnTo>
                    <a:pt x="1486" y="414"/>
                  </a:lnTo>
                  <a:lnTo>
                    <a:pt x="1504" y="448"/>
                  </a:lnTo>
                  <a:lnTo>
                    <a:pt x="1520" y="484"/>
                  </a:lnTo>
                  <a:lnTo>
                    <a:pt x="1534" y="520"/>
                  </a:lnTo>
                  <a:lnTo>
                    <a:pt x="1546" y="556"/>
                  </a:lnTo>
                  <a:lnTo>
                    <a:pt x="1556" y="594"/>
                  </a:lnTo>
                  <a:lnTo>
                    <a:pt x="1566" y="632"/>
                  </a:lnTo>
                  <a:lnTo>
                    <a:pt x="1572" y="672"/>
                  </a:lnTo>
                  <a:lnTo>
                    <a:pt x="1578" y="710"/>
                  </a:lnTo>
                  <a:lnTo>
                    <a:pt x="1580" y="752"/>
                  </a:lnTo>
                  <a:lnTo>
                    <a:pt x="1582" y="792"/>
                  </a:lnTo>
                  <a:lnTo>
                    <a:pt x="1582" y="792"/>
                  </a:lnTo>
                  <a:close/>
                </a:path>
              </a:pathLst>
            </a:custGeom>
            <a:solidFill>
              <a:srgbClr val="007EA8"/>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6"/>
            <p:cNvSpPr>
              <a:spLocks/>
            </p:cNvSpPr>
            <p:nvPr/>
          </p:nvSpPr>
          <p:spPr bwMode="auto">
            <a:xfrm>
              <a:off x="1305645" y="776273"/>
              <a:ext cx="1415328" cy="1856638"/>
            </a:xfrm>
            <a:custGeom>
              <a:avLst/>
              <a:gdLst>
                <a:gd name="T0" fmla="*/ 1024 w 1084"/>
                <a:gd name="T1" fmla="*/ 902 h 1422"/>
                <a:gd name="T2" fmla="*/ 868 w 1084"/>
                <a:gd name="T3" fmla="*/ 822 h 1422"/>
                <a:gd name="T4" fmla="*/ 764 w 1084"/>
                <a:gd name="T5" fmla="*/ 854 h 1422"/>
                <a:gd name="T6" fmla="*/ 710 w 1084"/>
                <a:gd name="T7" fmla="*/ 788 h 1422"/>
                <a:gd name="T8" fmla="*/ 664 w 1084"/>
                <a:gd name="T9" fmla="*/ 788 h 1422"/>
                <a:gd name="T10" fmla="*/ 634 w 1084"/>
                <a:gd name="T11" fmla="*/ 712 h 1422"/>
                <a:gd name="T12" fmla="*/ 576 w 1084"/>
                <a:gd name="T13" fmla="*/ 724 h 1422"/>
                <a:gd name="T14" fmla="*/ 576 w 1084"/>
                <a:gd name="T15" fmla="*/ 626 h 1422"/>
                <a:gd name="T16" fmla="*/ 724 w 1084"/>
                <a:gd name="T17" fmla="*/ 682 h 1422"/>
                <a:gd name="T18" fmla="*/ 762 w 1084"/>
                <a:gd name="T19" fmla="*/ 600 h 1422"/>
                <a:gd name="T20" fmla="*/ 806 w 1084"/>
                <a:gd name="T21" fmla="*/ 504 h 1422"/>
                <a:gd name="T22" fmla="*/ 926 w 1084"/>
                <a:gd name="T23" fmla="*/ 238 h 1422"/>
                <a:gd name="T24" fmla="*/ 844 w 1084"/>
                <a:gd name="T25" fmla="*/ 144 h 1422"/>
                <a:gd name="T26" fmla="*/ 800 w 1084"/>
                <a:gd name="T27" fmla="*/ 286 h 1422"/>
                <a:gd name="T28" fmla="*/ 628 w 1084"/>
                <a:gd name="T29" fmla="*/ 182 h 1422"/>
                <a:gd name="T30" fmla="*/ 752 w 1084"/>
                <a:gd name="T31" fmla="*/ 114 h 1422"/>
                <a:gd name="T32" fmla="*/ 714 w 1084"/>
                <a:gd name="T33" fmla="*/ 20 h 1422"/>
                <a:gd name="T34" fmla="*/ 440 w 1084"/>
                <a:gd name="T35" fmla="*/ 42 h 1422"/>
                <a:gd name="T36" fmla="*/ 272 w 1084"/>
                <a:gd name="T37" fmla="*/ 42 h 1422"/>
                <a:gd name="T38" fmla="*/ 48 w 1084"/>
                <a:gd name="T39" fmla="*/ 58 h 1422"/>
                <a:gd name="T40" fmla="*/ 28 w 1084"/>
                <a:gd name="T41" fmla="*/ 92 h 1422"/>
                <a:gd name="T42" fmla="*/ 60 w 1084"/>
                <a:gd name="T43" fmla="*/ 134 h 1422"/>
                <a:gd name="T44" fmla="*/ 22 w 1084"/>
                <a:gd name="T45" fmla="*/ 204 h 1422"/>
                <a:gd name="T46" fmla="*/ 32 w 1084"/>
                <a:gd name="T47" fmla="*/ 290 h 1422"/>
                <a:gd name="T48" fmla="*/ 136 w 1084"/>
                <a:gd name="T49" fmla="*/ 184 h 1422"/>
                <a:gd name="T50" fmla="*/ 308 w 1084"/>
                <a:gd name="T51" fmla="*/ 320 h 1422"/>
                <a:gd name="T52" fmla="*/ 370 w 1084"/>
                <a:gd name="T53" fmla="*/ 604 h 1422"/>
                <a:gd name="T54" fmla="*/ 534 w 1084"/>
                <a:gd name="T55" fmla="*/ 762 h 1422"/>
                <a:gd name="T56" fmla="*/ 698 w 1084"/>
                <a:gd name="T57" fmla="*/ 882 h 1422"/>
                <a:gd name="T58" fmla="*/ 740 w 1084"/>
                <a:gd name="T59" fmla="*/ 890 h 1422"/>
                <a:gd name="T60" fmla="*/ 742 w 1084"/>
                <a:gd name="T61" fmla="*/ 1056 h 1422"/>
                <a:gd name="T62" fmla="*/ 784 w 1084"/>
                <a:gd name="T63" fmla="*/ 1158 h 1422"/>
                <a:gd name="T64" fmla="*/ 694 w 1084"/>
                <a:gd name="T65" fmla="*/ 1422 h 1422"/>
                <a:gd name="T66" fmla="*/ 958 w 1084"/>
                <a:gd name="T67" fmla="*/ 1244 h 1422"/>
                <a:gd name="T68" fmla="*/ 1046 w 1084"/>
                <a:gd name="T69" fmla="*/ 1164 h 1422"/>
                <a:gd name="T70" fmla="*/ 1024 w 1084"/>
                <a:gd name="T71" fmla="*/ 962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1422">
                  <a:moveTo>
                    <a:pt x="1024" y="962"/>
                  </a:moveTo>
                  <a:lnTo>
                    <a:pt x="1024" y="902"/>
                  </a:lnTo>
                  <a:lnTo>
                    <a:pt x="968" y="854"/>
                  </a:lnTo>
                  <a:lnTo>
                    <a:pt x="868" y="822"/>
                  </a:lnTo>
                  <a:lnTo>
                    <a:pt x="784" y="822"/>
                  </a:lnTo>
                  <a:lnTo>
                    <a:pt x="764" y="854"/>
                  </a:lnTo>
                  <a:lnTo>
                    <a:pt x="730" y="834"/>
                  </a:lnTo>
                  <a:lnTo>
                    <a:pt x="710" y="788"/>
                  </a:lnTo>
                  <a:lnTo>
                    <a:pt x="664" y="788"/>
                  </a:lnTo>
                  <a:lnTo>
                    <a:pt x="664" y="788"/>
                  </a:lnTo>
                  <a:lnTo>
                    <a:pt x="688" y="712"/>
                  </a:lnTo>
                  <a:lnTo>
                    <a:pt x="634" y="712"/>
                  </a:lnTo>
                  <a:lnTo>
                    <a:pt x="604" y="744"/>
                  </a:lnTo>
                  <a:lnTo>
                    <a:pt x="576" y="724"/>
                  </a:lnTo>
                  <a:lnTo>
                    <a:pt x="576" y="682"/>
                  </a:lnTo>
                  <a:lnTo>
                    <a:pt x="576" y="626"/>
                  </a:lnTo>
                  <a:lnTo>
                    <a:pt x="700" y="596"/>
                  </a:lnTo>
                  <a:lnTo>
                    <a:pt x="724" y="682"/>
                  </a:lnTo>
                  <a:lnTo>
                    <a:pt x="762" y="654"/>
                  </a:lnTo>
                  <a:lnTo>
                    <a:pt x="762" y="600"/>
                  </a:lnTo>
                  <a:lnTo>
                    <a:pt x="784" y="578"/>
                  </a:lnTo>
                  <a:lnTo>
                    <a:pt x="806" y="504"/>
                  </a:lnTo>
                  <a:lnTo>
                    <a:pt x="1014" y="432"/>
                  </a:lnTo>
                  <a:lnTo>
                    <a:pt x="926" y="238"/>
                  </a:lnTo>
                  <a:lnTo>
                    <a:pt x="888" y="228"/>
                  </a:lnTo>
                  <a:lnTo>
                    <a:pt x="844" y="144"/>
                  </a:lnTo>
                  <a:lnTo>
                    <a:pt x="776" y="144"/>
                  </a:lnTo>
                  <a:lnTo>
                    <a:pt x="800" y="286"/>
                  </a:lnTo>
                  <a:lnTo>
                    <a:pt x="752" y="286"/>
                  </a:lnTo>
                  <a:lnTo>
                    <a:pt x="628" y="182"/>
                  </a:lnTo>
                  <a:lnTo>
                    <a:pt x="650" y="134"/>
                  </a:lnTo>
                  <a:lnTo>
                    <a:pt x="752" y="114"/>
                  </a:lnTo>
                  <a:lnTo>
                    <a:pt x="752" y="42"/>
                  </a:lnTo>
                  <a:lnTo>
                    <a:pt x="714" y="20"/>
                  </a:lnTo>
                  <a:lnTo>
                    <a:pt x="542" y="42"/>
                  </a:lnTo>
                  <a:lnTo>
                    <a:pt x="440" y="42"/>
                  </a:lnTo>
                  <a:lnTo>
                    <a:pt x="362" y="20"/>
                  </a:lnTo>
                  <a:lnTo>
                    <a:pt x="272" y="42"/>
                  </a:lnTo>
                  <a:lnTo>
                    <a:pt x="136" y="0"/>
                  </a:lnTo>
                  <a:lnTo>
                    <a:pt x="48" y="58"/>
                  </a:lnTo>
                  <a:lnTo>
                    <a:pt x="72" y="92"/>
                  </a:lnTo>
                  <a:lnTo>
                    <a:pt x="28" y="92"/>
                  </a:lnTo>
                  <a:lnTo>
                    <a:pt x="28" y="134"/>
                  </a:lnTo>
                  <a:lnTo>
                    <a:pt x="60" y="134"/>
                  </a:lnTo>
                  <a:lnTo>
                    <a:pt x="0" y="168"/>
                  </a:lnTo>
                  <a:lnTo>
                    <a:pt x="22" y="204"/>
                  </a:lnTo>
                  <a:lnTo>
                    <a:pt x="54" y="204"/>
                  </a:lnTo>
                  <a:lnTo>
                    <a:pt x="32" y="290"/>
                  </a:lnTo>
                  <a:lnTo>
                    <a:pt x="68" y="258"/>
                  </a:lnTo>
                  <a:lnTo>
                    <a:pt x="136" y="184"/>
                  </a:lnTo>
                  <a:lnTo>
                    <a:pt x="240" y="212"/>
                  </a:lnTo>
                  <a:lnTo>
                    <a:pt x="308" y="320"/>
                  </a:lnTo>
                  <a:lnTo>
                    <a:pt x="294" y="486"/>
                  </a:lnTo>
                  <a:lnTo>
                    <a:pt x="370" y="604"/>
                  </a:lnTo>
                  <a:lnTo>
                    <a:pt x="416" y="724"/>
                  </a:lnTo>
                  <a:lnTo>
                    <a:pt x="534" y="762"/>
                  </a:lnTo>
                  <a:lnTo>
                    <a:pt x="606" y="800"/>
                  </a:lnTo>
                  <a:lnTo>
                    <a:pt x="698" y="882"/>
                  </a:lnTo>
                  <a:lnTo>
                    <a:pt x="730" y="882"/>
                  </a:lnTo>
                  <a:lnTo>
                    <a:pt x="740" y="890"/>
                  </a:lnTo>
                  <a:lnTo>
                    <a:pt x="720" y="948"/>
                  </a:lnTo>
                  <a:lnTo>
                    <a:pt x="742" y="1056"/>
                  </a:lnTo>
                  <a:lnTo>
                    <a:pt x="720" y="1110"/>
                  </a:lnTo>
                  <a:lnTo>
                    <a:pt x="784" y="1158"/>
                  </a:lnTo>
                  <a:lnTo>
                    <a:pt x="808" y="1194"/>
                  </a:lnTo>
                  <a:lnTo>
                    <a:pt x="694" y="1422"/>
                  </a:lnTo>
                  <a:lnTo>
                    <a:pt x="850" y="1370"/>
                  </a:lnTo>
                  <a:lnTo>
                    <a:pt x="958" y="1244"/>
                  </a:lnTo>
                  <a:lnTo>
                    <a:pt x="980" y="1172"/>
                  </a:lnTo>
                  <a:lnTo>
                    <a:pt x="1046" y="1164"/>
                  </a:lnTo>
                  <a:lnTo>
                    <a:pt x="1084" y="996"/>
                  </a:lnTo>
                  <a:lnTo>
                    <a:pt x="1024" y="962"/>
                  </a:lnTo>
                  <a:close/>
                </a:path>
              </a:pathLst>
            </a:custGeom>
            <a:solidFill>
              <a:srgbClr val="91D04F"/>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 name="椭圆 29"/>
          <p:cNvSpPr/>
          <p:nvPr/>
        </p:nvSpPr>
        <p:spPr>
          <a:xfrm>
            <a:off x="1041083" y="4138246"/>
            <a:ext cx="607234" cy="607234"/>
          </a:xfrm>
          <a:prstGeom prst="ellipse">
            <a:avLst/>
          </a:prstGeom>
          <a:solidFill>
            <a:schemeClr val="bg1"/>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2000" b="1" dirty="0"/>
          </a:p>
        </p:txBody>
      </p:sp>
      <p:sp>
        <p:nvSpPr>
          <p:cNvPr id="31" name="矩形 30"/>
          <p:cNvSpPr/>
          <p:nvPr/>
        </p:nvSpPr>
        <p:spPr>
          <a:xfrm>
            <a:off x="1129484" y="4154554"/>
            <a:ext cx="413896" cy="584775"/>
          </a:xfrm>
          <a:prstGeom prst="rect">
            <a:avLst/>
          </a:prstGeom>
        </p:spPr>
        <p:txBody>
          <a:bodyPr wrap="none">
            <a:spAutoFit/>
          </a:bodyPr>
          <a:lstStyle/>
          <a:p>
            <a:pPr lvl="0" algn="ctr"/>
            <a:r>
              <a:rPr kumimoji="1" lang="en-US" altLang="zh-CN" sz="3200" b="1" dirty="0" smtClean="0">
                <a:solidFill>
                  <a:schemeClr val="accent1">
                    <a:lumMod val="75000"/>
                  </a:schemeClr>
                </a:solidFill>
                <a:effectLst>
                  <a:outerShdw blurRad="50800" dist="38100" dir="5400000" algn="t" rotWithShape="0">
                    <a:prstClr val="black">
                      <a:alpha val="40000"/>
                    </a:prstClr>
                  </a:outerShdw>
                </a:effectLst>
              </a:rPr>
              <a:t>5</a:t>
            </a:r>
            <a:endParaRPr kumimoji="1" lang="zh-CN" altLang="en-US" sz="3200" b="1" dirty="0">
              <a:solidFill>
                <a:schemeClr val="accent1">
                  <a:lumMod val="75000"/>
                </a:schemeClr>
              </a:solidFill>
              <a:effectLst>
                <a:outerShdw blurRad="50800" dist="38100" dir="5400000" algn="t" rotWithShape="0">
                  <a:prstClr val="black">
                    <a:alpha val="40000"/>
                  </a:prstClr>
                </a:outerShdw>
              </a:effectLst>
            </a:endParaRPr>
          </a:p>
        </p:txBody>
      </p:sp>
      <p:sp>
        <p:nvSpPr>
          <p:cNvPr id="32" name="矩形 31"/>
          <p:cNvSpPr/>
          <p:nvPr/>
        </p:nvSpPr>
        <p:spPr>
          <a:xfrm>
            <a:off x="1412856" y="3415183"/>
            <a:ext cx="5057795" cy="400110"/>
          </a:xfrm>
          <a:prstGeom prst="rect">
            <a:avLst/>
          </a:prstGeom>
        </p:spPr>
        <p:txBody>
          <a:bodyPr wrap="none">
            <a:spAutoFit/>
          </a:bodyPr>
          <a:lstStyle/>
          <a:p>
            <a:pPr lvl="0" algn="r"/>
            <a:r>
              <a:rPr lang="zh-CN" altLang="en-US" sz="2000" dirty="0" smtClean="0">
                <a:solidFill>
                  <a:schemeClr val="bg1"/>
                </a:solidFill>
              </a:rPr>
              <a:t>大型机场使用沥青混凝土道面技术的第一次</a:t>
            </a:r>
            <a:endParaRPr lang="en-US" altLang="zh-CN" sz="2000" b="1" dirty="0">
              <a:solidFill>
                <a:schemeClr val="bg1"/>
              </a:solidFill>
            </a:endParaRPr>
          </a:p>
        </p:txBody>
      </p:sp>
      <p:sp>
        <p:nvSpPr>
          <p:cNvPr id="33" name="矩形 32"/>
          <p:cNvSpPr/>
          <p:nvPr/>
        </p:nvSpPr>
        <p:spPr>
          <a:xfrm>
            <a:off x="1897706" y="1637623"/>
            <a:ext cx="3805304" cy="400110"/>
          </a:xfrm>
          <a:prstGeom prst="rect">
            <a:avLst/>
          </a:prstGeom>
        </p:spPr>
        <p:txBody>
          <a:bodyPr wrap="square">
            <a:spAutoFit/>
          </a:bodyPr>
          <a:lstStyle/>
          <a:p>
            <a:pPr lvl="0"/>
            <a:r>
              <a:rPr lang="zh-CN" altLang="en-US" sz="2000" dirty="0" smtClean="0">
                <a:solidFill>
                  <a:schemeClr val="bg1"/>
                </a:solidFill>
              </a:rPr>
              <a:t>单体航站楼建筑面积第一</a:t>
            </a:r>
            <a:endParaRPr lang="en-US" altLang="zh-CN" sz="2000" b="1" dirty="0">
              <a:solidFill>
                <a:schemeClr val="bg1"/>
              </a:solidFill>
            </a:endParaRPr>
          </a:p>
        </p:txBody>
      </p:sp>
      <p:sp>
        <p:nvSpPr>
          <p:cNvPr id="34" name="矩形 33"/>
          <p:cNvSpPr/>
          <p:nvPr/>
        </p:nvSpPr>
        <p:spPr>
          <a:xfrm>
            <a:off x="1648317" y="4263804"/>
            <a:ext cx="5570756" cy="400110"/>
          </a:xfrm>
          <a:prstGeom prst="rect">
            <a:avLst/>
          </a:prstGeom>
        </p:spPr>
        <p:txBody>
          <a:bodyPr wrap="none">
            <a:spAutoFit/>
          </a:bodyPr>
          <a:lstStyle/>
          <a:p>
            <a:pPr lvl="0" algn="r"/>
            <a:r>
              <a:rPr lang="zh-CN" altLang="en-US" sz="2000" dirty="0" smtClean="0">
                <a:solidFill>
                  <a:schemeClr val="bg1"/>
                </a:solidFill>
              </a:rPr>
              <a:t>绿色机场概念在机场建设中全方位实践的第一次</a:t>
            </a:r>
            <a:endParaRPr lang="en-US" altLang="zh-CN" sz="2000" b="1" dirty="0">
              <a:solidFill>
                <a:schemeClr val="bg1"/>
              </a:solidFill>
            </a:endParaRPr>
          </a:p>
        </p:txBody>
      </p:sp>
      <p:sp>
        <p:nvSpPr>
          <p:cNvPr id="35" name="矩形 34"/>
          <p:cNvSpPr/>
          <p:nvPr/>
        </p:nvSpPr>
        <p:spPr>
          <a:xfrm>
            <a:off x="1648317" y="2541001"/>
            <a:ext cx="4571739" cy="400110"/>
          </a:xfrm>
          <a:prstGeom prst="rect">
            <a:avLst/>
          </a:prstGeom>
        </p:spPr>
        <p:txBody>
          <a:bodyPr wrap="square">
            <a:spAutoFit/>
          </a:bodyPr>
          <a:lstStyle/>
          <a:p>
            <a:pPr lvl="0" algn="r"/>
            <a:r>
              <a:rPr lang="zh-CN" altLang="en-US" sz="2000" dirty="0" smtClean="0">
                <a:solidFill>
                  <a:schemeClr val="bg1">
                    <a:lumMod val="95000"/>
                  </a:schemeClr>
                </a:solidFill>
              </a:rPr>
              <a:t>航站楼减隔震技术及设施应用规模第一</a:t>
            </a:r>
            <a:endParaRPr lang="en-US" altLang="zh-CN" sz="2000" b="1" dirty="0">
              <a:solidFill>
                <a:schemeClr val="bg1">
                  <a:lumMod val="95000"/>
                </a:schemeClr>
              </a:solidFill>
            </a:endParaRPr>
          </a:p>
        </p:txBody>
      </p:sp>
      <p:sp>
        <p:nvSpPr>
          <p:cNvPr id="413" name="文本框 412"/>
          <p:cNvSpPr txBox="1"/>
          <p:nvPr/>
        </p:nvSpPr>
        <p:spPr>
          <a:xfrm>
            <a:off x="6583217" y="2376757"/>
            <a:ext cx="2967418" cy="646331"/>
          </a:xfrm>
          <a:prstGeom prst="rect">
            <a:avLst/>
          </a:prstGeom>
          <a:noFill/>
        </p:spPr>
        <p:txBody>
          <a:bodyPr wrap="square" rtlCol="0">
            <a:spAutoFit/>
          </a:bodyPr>
          <a:lstStyle/>
          <a:p>
            <a:r>
              <a:rPr kumimoji="1" lang="zh-CN" altLang="en-US" b="1" dirty="0" smtClean="0">
                <a:solidFill>
                  <a:schemeClr val="bg1"/>
                </a:solidFill>
                <a:latin typeface="Century Gothic"/>
                <a:ea typeface="微软雅黑"/>
              </a:rPr>
              <a:t>长水机场</a:t>
            </a:r>
            <a:endParaRPr kumimoji="1" lang="en-US" altLang="zh-CN" b="1" dirty="0" smtClean="0">
              <a:solidFill>
                <a:schemeClr val="bg1"/>
              </a:solidFill>
              <a:latin typeface="Century Gothic"/>
              <a:ea typeface="微软雅黑"/>
            </a:endParaRPr>
          </a:p>
          <a:p>
            <a:r>
              <a:rPr kumimoji="1" lang="zh-CN" altLang="en-US" b="1" dirty="0" smtClean="0">
                <a:solidFill>
                  <a:schemeClr val="bg1"/>
                </a:solidFill>
                <a:latin typeface="Century Gothic"/>
                <a:ea typeface="微软雅黑"/>
              </a:rPr>
              <a:t>建设与运行的五个第一</a:t>
            </a:r>
            <a:endParaRPr kumimoji="1" lang="en-US" altLang="zh-CN" b="1" dirty="0">
              <a:solidFill>
                <a:schemeClr val="bg1"/>
              </a:solidFill>
              <a:latin typeface="Century Gothic"/>
              <a:ea typeface="微软雅黑"/>
            </a:endParaRPr>
          </a:p>
        </p:txBody>
      </p:sp>
    </p:spTree>
    <p:extLst>
      <p:ext uri="{BB962C8B-B14F-4D97-AF65-F5344CB8AC3E}">
        <p14:creationId xmlns:p14="http://schemas.microsoft.com/office/powerpoint/2010/main" val="29889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73" y="17410"/>
            <a:ext cx="9144000" cy="11076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3" name="文本框 12"/>
          <p:cNvSpPr txBox="1"/>
          <p:nvPr/>
        </p:nvSpPr>
        <p:spPr>
          <a:xfrm>
            <a:off x="1199029" y="17410"/>
            <a:ext cx="7223859" cy="800219"/>
          </a:xfrm>
          <a:prstGeom prst="rect">
            <a:avLst/>
          </a:prstGeom>
          <a:noFill/>
        </p:spPr>
        <p:txBody>
          <a:bodyPr wrap="square" rtlCol="0">
            <a:spAutoFit/>
          </a:bodyPr>
          <a:lstStyle/>
          <a:p>
            <a:endParaRPr kumimoji="1" lang="en-US" altLang="zh-CN" b="1" dirty="0">
              <a:latin typeface="Century Gothic"/>
              <a:ea typeface="微软雅黑"/>
            </a:endParaRPr>
          </a:p>
          <a:p>
            <a:r>
              <a:rPr kumimoji="1" lang="zh-CN" altLang="en-US" b="1" dirty="0" smtClean="0">
                <a:solidFill>
                  <a:srgbClr val="002060"/>
                </a:solidFill>
                <a:latin typeface="Century Gothic"/>
                <a:ea typeface="微软雅黑"/>
              </a:rPr>
              <a:t>长水机场运行现状：吞吐量的高增长与极端天气对飞行影响的</a:t>
            </a:r>
            <a:r>
              <a:rPr kumimoji="1" lang="zh-CN" altLang="en-US" sz="2800" b="1" dirty="0" smtClean="0">
                <a:solidFill>
                  <a:srgbClr val="FF0000"/>
                </a:solidFill>
                <a:latin typeface="Century Gothic"/>
                <a:ea typeface="微软雅黑"/>
              </a:rPr>
              <a:t>矛盾</a:t>
            </a:r>
            <a:endParaRPr kumimoji="1" lang="en-US" altLang="zh-CN" sz="2800" b="1" dirty="0">
              <a:solidFill>
                <a:srgbClr val="FF0000"/>
              </a:solidFill>
              <a:latin typeface="Century Gothic"/>
              <a:ea typeface="微软雅黑"/>
            </a:endParaRPr>
          </a:p>
        </p:txBody>
      </p:sp>
      <p:graphicFrame>
        <p:nvGraphicFramePr>
          <p:cNvPr id="2" name="图示 1"/>
          <p:cNvGraphicFramePr/>
          <p:nvPr>
            <p:extLst>
              <p:ext uri="{D42A27DB-BD31-4B8C-83A1-F6EECF244321}">
                <p14:modId xmlns:p14="http://schemas.microsoft.com/office/powerpoint/2010/main" val="2202083123"/>
              </p:ext>
            </p:extLst>
          </p:nvPr>
        </p:nvGraphicFramePr>
        <p:xfrm>
          <a:off x="-567917" y="1125098"/>
          <a:ext cx="7377595" cy="3914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组合 6"/>
          <p:cNvGrpSpPr/>
          <p:nvPr/>
        </p:nvGrpSpPr>
        <p:grpSpPr>
          <a:xfrm>
            <a:off x="6374779" y="3121063"/>
            <a:ext cx="2709747" cy="1631216"/>
            <a:chOff x="6374779" y="3121063"/>
            <a:chExt cx="2709747" cy="1631216"/>
          </a:xfrm>
        </p:grpSpPr>
        <p:sp>
          <p:nvSpPr>
            <p:cNvPr id="4" name="矩形 3"/>
            <p:cNvSpPr/>
            <p:nvPr/>
          </p:nvSpPr>
          <p:spPr>
            <a:xfrm>
              <a:off x="6374779" y="3121063"/>
              <a:ext cx="2709747" cy="1631216"/>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p>
              <a:r>
                <a:rPr lang="en-US" altLang="zh-CN" sz="1600" dirty="0" smtClean="0"/>
                <a:t>2015 </a:t>
              </a:r>
              <a:r>
                <a:rPr lang="zh-CN" altLang="en-US" sz="1600" dirty="0"/>
                <a:t>年</a:t>
              </a:r>
              <a:r>
                <a:rPr lang="zh-CN" altLang="en-US" sz="1600" dirty="0" smtClean="0"/>
                <a:t>上半年统计数据</a:t>
              </a:r>
              <a:endParaRPr lang="en-US" altLang="zh-CN" sz="1600" dirty="0" smtClean="0"/>
            </a:p>
            <a:p>
              <a:endParaRPr lang="en-US" altLang="zh-CN" dirty="0" smtClean="0"/>
            </a:p>
            <a:p>
              <a:pPr marL="171450" indent="-171450">
                <a:buFont typeface="Arial" panose="020B0604020202020204" pitchFamily="34" charset="0"/>
                <a:buChar char="•"/>
              </a:pPr>
              <a:r>
                <a:rPr lang="zh-CN" altLang="en-US" sz="1200" dirty="0" smtClean="0"/>
                <a:t>货</a:t>
              </a:r>
              <a:r>
                <a:rPr lang="zh-CN" altLang="en-US" sz="1200" dirty="0"/>
                <a:t>邮吞吐量</a:t>
              </a:r>
              <a:r>
                <a:rPr lang="en-US" altLang="zh-CN" sz="1200" dirty="0"/>
                <a:t>16.5</a:t>
              </a:r>
              <a:r>
                <a:rPr lang="zh-CN" altLang="en-US" sz="1200" dirty="0"/>
                <a:t>万</a:t>
              </a:r>
              <a:r>
                <a:rPr lang="zh-CN" altLang="en-US" sz="1200" dirty="0" smtClean="0"/>
                <a:t>吨（</a:t>
              </a:r>
              <a:r>
                <a:rPr lang="en-US" altLang="zh-CN" sz="1200" dirty="0" smtClean="0"/>
                <a:t>13.5%</a:t>
              </a:r>
              <a:r>
                <a:rPr lang="zh-CN" altLang="en-US" sz="1200" dirty="0" smtClean="0"/>
                <a:t>）</a:t>
              </a:r>
              <a:endParaRPr lang="en-US" altLang="zh-CN" sz="1200" dirty="0" smtClean="0"/>
            </a:p>
            <a:p>
              <a:pPr marL="171450" indent="-171450">
                <a:buFont typeface="Arial" panose="020B0604020202020204" pitchFamily="34" charset="0"/>
                <a:buChar char="•"/>
              </a:pPr>
              <a:r>
                <a:rPr lang="zh-CN" altLang="en-US" sz="1200" dirty="0"/>
                <a:t>旅客吞吐量</a:t>
              </a:r>
              <a:r>
                <a:rPr lang="en-US" altLang="zh-CN" sz="1200" dirty="0"/>
                <a:t>1807.48</a:t>
              </a:r>
              <a:r>
                <a:rPr lang="zh-CN" altLang="en-US" sz="1200" dirty="0"/>
                <a:t>万</a:t>
              </a:r>
              <a:r>
                <a:rPr lang="zh-CN" altLang="en-US" sz="1200" dirty="0" smtClean="0"/>
                <a:t>人次（</a:t>
              </a:r>
              <a:r>
                <a:rPr lang="en-US" altLang="zh-CN" sz="1200" dirty="0" smtClean="0"/>
                <a:t>20.1%</a:t>
              </a:r>
              <a:r>
                <a:rPr lang="zh-CN" altLang="en-US" sz="1200" dirty="0" smtClean="0"/>
                <a:t>）</a:t>
              </a:r>
              <a:endParaRPr lang="en-US" altLang="zh-CN" sz="1200" dirty="0" smtClean="0"/>
            </a:p>
            <a:p>
              <a:pPr marL="171450" indent="-171450">
                <a:buFont typeface="Arial" panose="020B0604020202020204" pitchFamily="34" charset="0"/>
                <a:buChar char="•"/>
              </a:pPr>
              <a:endParaRPr lang="en-US" altLang="zh-CN" sz="1200" dirty="0"/>
            </a:p>
            <a:p>
              <a:pPr marL="171450" indent="-171450">
                <a:buFont typeface="Arial" panose="020B0604020202020204" pitchFamily="34" charset="0"/>
                <a:buChar char="•"/>
              </a:pPr>
              <a:r>
                <a:rPr lang="zh-CN" altLang="en-US" sz="1200" dirty="0" smtClean="0"/>
                <a:t>同比增速在国内千万级机场中第一</a:t>
              </a:r>
              <a:endParaRPr lang="en-US" altLang="zh-CN" sz="1200" dirty="0" smtClean="0"/>
            </a:p>
            <a:p>
              <a:pPr marL="285750" indent="-285750">
                <a:buFont typeface="Arial" panose="020B0604020202020204" pitchFamily="34" charset="0"/>
                <a:buChar char="•"/>
              </a:pPr>
              <a:endParaRPr lang="zh-CN" altLang="en-US" dirty="0"/>
            </a:p>
          </p:txBody>
        </p:sp>
        <p:cxnSp>
          <p:nvCxnSpPr>
            <p:cNvPr id="6" name="直接连接符 5"/>
            <p:cNvCxnSpPr/>
            <p:nvPr/>
          </p:nvCxnSpPr>
          <p:spPr>
            <a:xfrm>
              <a:off x="6472167" y="3449444"/>
              <a:ext cx="2304586" cy="0"/>
            </a:xfrm>
            <a:prstGeom prst="line">
              <a:avLst/>
            </a:prstGeom>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9086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pSp>
        <p:nvGrpSpPr>
          <p:cNvPr id="2" name="组 6"/>
          <p:cNvGrpSpPr/>
          <p:nvPr/>
        </p:nvGrpSpPr>
        <p:grpSpPr>
          <a:xfrm>
            <a:off x="0" y="-7447"/>
            <a:ext cx="9144000" cy="5150948"/>
            <a:chOff x="0" y="-7447"/>
            <a:chExt cx="9144000" cy="5150948"/>
          </a:xfrm>
        </p:grpSpPr>
        <p:cxnSp>
          <p:nvCxnSpPr>
            <p:cNvPr id="8" name="直线连接符 7"/>
            <p:cNvCxnSpPr/>
            <p:nvPr/>
          </p:nvCxnSpPr>
          <p:spPr>
            <a:xfrm>
              <a:off x="0" y="0"/>
              <a:ext cx="1396002"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flipV="1">
              <a:off x="732049" y="326292"/>
              <a:ext cx="663953" cy="9096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0" y="0"/>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直线连接符 10"/>
            <p:cNvCxnSpPr/>
            <p:nvPr/>
          </p:nvCxnSpPr>
          <p:spPr>
            <a:xfrm>
              <a:off x="0" y="1693188"/>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11"/>
            <p:cNvCxnSpPr/>
            <p:nvPr/>
          </p:nvCxnSpPr>
          <p:spPr>
            <a:xfrm flipV="1">
              <a:off x="1396002" y="0"/>
              <a:ext cx="1205861" cy="32629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12"/>
            <p:cNvCxnSpPr/>
            <p:nvPr/>
          </p:nvCxnSpPr>
          <p:spPr>
            <a:xfrm flipV="1">
              <a:off x="1975651" y="0"/>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13"/>
            <p:cNvCxnSpPr/>
            <p:nvPr/>
          </p:nvCxnSpPr>
          <p:spPr>
            <a:xfrm flipH="1" flipV="1">
              <a:off x="1396003" y="326292"/>
              <a:ext cx="579648" cy="175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732049" y="1235988"/>
              <a:ext cx="1243602" cy="84659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flipV="1">
              <a:off x="573292" y="2082584"/>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7" name="直线连接符 16"/>
            <p:cNvCxnSpPr/>
            <p:nvPr/>
          </p:nvCxnSpPr>
          <p:spPr>
            <a:xfrm>
              <a:off x="6676641" y="3311124"/>
              <a:ext cx="1561117" cy="2780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8" name="直线连接符 17"/>
            <p:cNvCxnSpPr/>
            <p:nvPr/>
          </p:nvCxnSpPr>
          <p:spPr>
            <a:xfrm flipH="1">
              <a:off x="1975651" y="1693188"/>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9" name="直线连接符 18"/>
            <p:cNvCxnSpPr/>
            <p:nvPr/>
          </p:nvCxnSpPr>
          <p:spPr>
            <a:xfrm>
              <a:off x="2601863" y="0"/>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0" name="直线连接符 19"/>
            <p:cNvCxnSpPr/>
            <p:nvPr/>
          </p:nvCxnSpPr>
          <p:spPr>
            <a:xfrm>
              <a:off x="574727" y="2980718"/>
              <a:ext cx="1321545" cy="396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1" name="直线连接符 20"/>
            <p:cNvCxnSpPr/>
            <p:nvPr/>
          </p:nvCxnSpPr>
          <p:spPr>
            <a:xfrm flipH="1">
              <a:off x="1896273" y="2082584"/>
              <a:ext cx="79378" cy="128752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2" name="直线连接符 21"/>
            <p:cNvCxnSpPr/>
            <p:nvPr/>
          </p:nvCxnSpPr>
          <p:spPr>
            <a:xfrm>
              <a:off x="0" y="2980717"/>
              <a:ext cx="573294"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3" name="直线连接符 22"/>
            <p:cNvCxnSpPr/>
            <p:nvPr/>
          </p:nvCxnSpPr>
          <p:spPr>
            <a:xfrm>
              <a:off x="0" y="1693188"/>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4" name="直线连接符 23"/>
            <p:cNvCxnSpPr/>
            <p:nvPr/>
          </p:nvCxnSpPr>
          <p:spPr>
            <a:xfrm flipV="1">
              <a:off x="0" y="1235988"/>
              <a:ext cx="732049"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5" name="直线连接符 24"/>
            <p:cNvCxnSpPr/>
            <p:nvPr/>
          </p:nvCxnSpPr>
          <p:spPr>
            <a:xfrm>
              <a:off x="8237759" y="3589204"/>
              <a:ext cx="906241"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6" name="直线连接符 25"/>
            <p:cNvCxnSpPr/>
            <p:nvPr/>
          </p:nvCxnSpPr>
          <p:spPr>
            <a:xfrm flipV="1">
              <a:off x="8237758" y="1587364"/>
              <a:ext cx="906242" cy="20018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7" name="直线连接符 26"/>
            <p:cNvCxnSpPr/>
            <p:nvPr/>
          </p:nvCxnSpPr>
          <p:spPr>
            <a:xfrm>
              <a:off x="7496889" y="2151760"/>
              <a:ext cx="740870" cy="143744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8" name="直线连接符 27"/>
            <p:cNvCxnSpPr/>
            <p:nvPr/>
          </p:nvCxnSpPr>
          <p:spPr>
            <a:xfrm>
              <a:off x="2601862" y="0"/>
              <a:ext cx="1658135" cy="108469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直线连接符 28"/>
            <p:cNvCxnSpPr/>
            <p:nvPr/>
          </p:nvCxnSpPr>
          <p:spPr>
            <a:xfrm flipV="1">
              <a:off x="3448569" y="1084699"/>
              <a:ext cx="811428" cy="151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0" name="直线连接符 29"/>
            <p:cNvCxnSpPr/>
            <p:nvPr/>
          </p:nvCxnSpPr>
          <p:spPr>
            <a:xfrm>
              <a:off x="2601863" y="0"/>
              <a:ext cx="846706" cy="12285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1" name="直线连接符 30"/>
            <p:cNvCxnSpPr/>
            <p:nvPr/>
          </p:nvCxnSpPr>
          <p:spPr>
            <a:xfrm>
              <a:off x="3034035" y="1685741"/>
              <a:ext cx="1975651" cy="38939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2" name="直线连接符 31"/>
            <p:cNvCxnSpPr/>
            <p:nvPr/>
          </p:nvCxnSpPr>
          <p:spPr>
            <a:xfrm flipV="1">
              <a:off x="4259997" y="-7446"/>
              <a:ext cx="1375901" cy="109214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3" name="直线连接符 32"/>
            <p:cNvCxnSpPr/>
            <p:nvPr/>
          </p:nvCxnSpPr>
          <p:spPr>
            <a:xfrm flipV="1">
              <a:off x="5009686" y="-7447"/>
              <a:ext cx="626211" cy="20825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4" name="直线连接符 33"/>
            <p:cNvCxnSpPr/>
            <p:nvPr/>
          </p:nvCxnSpPr>
          <p:spPr>
            <a:xfrm flipH="1" flipV="1">
              <a:off x="4259997" y="1084699"/>
              <a:ext cx="749689" cy="99043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p:nvPr/>
          </p:nvCxnSpPr>
          <p:spPr>
            <a:xfrm>
              <a:off x="3448569" y="1235989"/>
              <a:ext cx="1561117" cy="83914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p:nvPr/>
          </p:nvCxnSpPr>
          <p:spPr>
            <a:xfrm flipV="1">
              <a:off x="3607327" y="2075137"/>
              <a:ext cx="1402359" cy="8981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7" name="直线连接符 36"/>
            <p:cNvCxnSpPr/>
            <p:nvPr/>
          </p:nvCxnSpPr>
          <p:spPr>
            <a:xfrm flipH="1">
              <a:off x="5009686" y="1685741"/>
              <a:ext cx="1058384" cy="389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8" name="直线连接符 37"/>
            <p:cNvCxnSpPr/>
            <p:nvPr/>
          </p:nvCxnSpPr>
          <p:spPr>
            <a:xfrm>
              <a:off x="5635898" y="-7447"/>
              <a:ext cx="432172" cy="16931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9" name="直线连接符 38"/>
            <p:cNvCxnSpPr/>
            <p:nvPr/>
          </p:nvCxnSpPr>
          <p:spPr>
            <a:xfrm flipH="1" flipV="1">
              <a:off x="1975651" y="2082584"/>
              <a:ext cx="1633111" cy="8906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0" name="直线连接符 39"/>
            <p:cNvCxnSpPr/>
            <p:nvPr/>
          </p:nvCxnSpPr>
          <p:spPr>
            <a:xfrm flipH="1">
              <a:off x="4259999" y="326292"/>
              <a:ext cx="95536" cy="75840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1" name="直线连接符 40"/>
            <p:cNvCxnSpPr/>
            <p:nvPr/>
          </p:nvCxnSpPr>
          <p:spPr>
            <a:xfrm flipV="1">
              <a:off x="1896272" y="2973271"/>
              <a:ext cx="1711057" cy="40428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2" name="直线连接符 41"/>
            <p:cNvCxnSpPr/>
            <p:nvPr/>
          </p:nvCxnSpPr>
          <p:spPr>
            <a:xfrm>
              <a:off x="3034035" y="1685741"/>
              <a:ext cx="573293" cy="128752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3" name="直线连接符 42"/>
            <p:cNvCxnSpPr/>
            <p:nvPr/>
          </p:nvCxnSpPr>
          <p:spPr>
            <a:xfrm flipV="1">
              <a:off x="3034035" y="1235989"/>
              <a:ext cx="414534" cy="44975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4" name="直线连接符 43"/>
            <p:cNvCxnSpPr/>
            <p:nvPr/>
          </p:nvCxnSpPr>
          <p:spPr>
            <a:xfrm flipH="1">
              <a:off x="5741735" y="1693188"/>
              <a:ext cx="326335" cy="161793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5" name="直线连接符 44"/>
            <p:cNvCxnSpPr/>
            <p:nvPr/>
          </p:nvCxnSpPr>
          <p:spPr>
            <a:xfrm flipH="1" flipV="1">
              <a:off x="5635898" y="0"/>
              <a:ext cx="1616497"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6" name="直线连接符 45"/>
            <p:cNvCxnSpPr/>
            <p:nvPr/>
          </p:nvCxnSpPr>
          <p:spPr>
            <a:xfrm>
              <a:off x="5009686" y="2075135"/>
              <a:ext cx="732049"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7" name="直线连接符 46"/>
            <p:cNvCxnSpPr/>
            <p:nvPr/>
          </p:nvCxnSpPr>
          <p:spPr>
            <a:xfrm flipH="1" flipV="1">
              <a:off x="1" y="2973270"/>
              <a:ext cx="574726"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8" name="直线连接符 47"/>
            <p:cNvCxnSpPr/>
            <p:nvPr/>
          </p:nvCxnSpPr>
          <p:spPr>
            <a:xfrm flipV="1">
              <a:off x="7252395" y="0"/>
              <a:ext cx="985363" cy="48943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9" name="直线连接符 48"/>
            <p:cNvCxnSpPr/>
            <p:nvPr/>
          </p:nvCxnSpPr>
          <p:spPr>
            <a:xfrm flipV="1">
              <a:off x="7690926" y="0"/>
              <a:ext cx="546832" cy="12359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0" name="直线连接符 49"/>
            <p:cNvCxnSpPr/>
            <p:nvPr/>
          </p:nvCxnSpPr>
          <p:spPr>
            <a:xfrm flipH="1" flipV="1">
              <a:off x="7108816" y="0"/>
              <a:ext cx="143579" cy="47869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1" name="直线连接符 50"/>
            <p:cNvCxnSpPr/>
            <p:nvPr/>
          </p:nvCxnSpPr>
          <p:spPr>
            <a:xfrm flipV="1">
              <a:off x="6068070" y="478692"/>
              <a:ext cx="1184325" cy="121449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2" name="直线连接符 51"/>
            <p:cNvCxnSpPr/>
            <p:nvPr/>
          </p:nvCxnSpPr>
          <p:spPr>
            <a:xfrm flipV="1">
              <a:off x="573292" y="3370112"/>
              <a:ext cx="1322980" cy="39546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3" name="直线连接符 52"/>
            <p:cNvCxnSpPr/>
            <p:nvPr/>
          </p:nvCxnSpPr>
          <p:spPr>
            <a:xfrm flipH="1" flipV="1">
              <a:off x="7252396" y="489438"/>
              <a:ext cx="438530" cy="73910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4" name="直线连接符 53"/>
            <p:cNvCxnSpPr/>
            <p:nvPr/>
          </p:nvCxnSpPr>
          <p:spPr>
            <a:xfrm flipV="1">
              <a:off x="6068070" y="1235988"/>
              <a:ext cx="1622856" cy="4572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5" name="直线连接符 54"/>
            <p:cNvCxnSpPr/>
            <p:nvPr/>
          </p:nvCxnSpPr>
          <p:spPr>
            <a:xfrm flipH="1" flipV="1">
              <a:off x="1896273" y="3377558"/>
              <a:ext cx="961365" cy="7936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6" name="直线连接符 55"/>
            <p:cNvCxnSpPr/>
            <p:nvPr/>
          </p:nvCxnSpPr>
          <p:spPr>
            <a:xfrm flipH="1">
              <a:off x="573292" y="2973270"/>
              <a:ext cx="1435" cy="79231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7" name="直线连接符 56"/>
            <p:cNvCxnSpPr/>
            <p:nvPr/>
          </p:nvCxnSpPr>
          <p:spPr>
            <a:xfrm>
              <a:off x="3607327" y="2993390"/>
              <a:ext cx="2134408" cy="317733"/>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8" name="直线连接符 57"/>
            <p:cNvCxnSpPr/>
            <p:nvPr/>
          </p:nvCxnSpPr>
          <p:spPr>
            <a:xfrm flipH="1">
              <a:off x="2857638" y="2973270"/>
              <a:ext cx="749689" cy="11979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9" name="直线连接符 58"/>
            <p:cNvCxnSpPr/>
            <p:nvPr/>
          </p:nvCxnSpPr>
          <p:spPr>
            <a:xfrm flipV="1">
              <a:off x="2857638" y="4171240"/>
              <a:ext cx="1322980"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0" name="直线连接符 59"/>
            <p:cNvCxnSpPr/>
            <p:nvPr/>
          </p:nvCxnSpPr>
          <p:spPr>
            <a:xfrm>
              <a:off x="6068070" y="1693189"/>
              <a:ext cx="608571" cy="161793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1" name="直线连接符 60"/>
            <p:cNvCxnSpPr/>
            <p:nvPr/>
          </p:nvCxnSpPr>
          <p:spPr>
            <a:xfrm flipV="1">
              <a:off x="6676641" y="2151760"/>
              <a:ext cx="820248" cy="1159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2" name="直线连接符 61"/>
            <p:cNvCxnSpPr/>
            <p:nvPr/>
          </p:nvCxnSpPr>
          <p:spPr>
            <a:xfrm>
              <a:off x="5741735" y="3311123"/>
              <a:ext cx="934906"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3" name="直线连接符 62"/>
            <p:cNvCxnSpPr/>
            <p:nvPr/>
          </p:nvCxnSpPr>
          <p:spPr>
            <a:xfrm flipV="1">
              <a:off x="8237759" y="3311123"/>
              <a:ext cx="906241" cy="278082"/>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4" name="直线连接符 63"/>
            <p:cNvCxnSpPr/>
            <p:nvPr/>
          </p:nvCxnSpPr>
          <p:spPr>
            <a:xfrm flipV="1">
              <a:off x="7496889" y="1235989"/>
              <a:ext cx="194037" cy="91577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5" name="直线连接符 64"/>
            <p:cNvCxnSpPr/>
            <p:nvPr/>
          </p:nvCxnSpPr>
          <p:spPr>
            <a:xfrm flipV="1">
              <a:off x="7496889" y="1587364"/>
              <a:ext cx="1647111" cy="5643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6" name="直线连接符 65"/>
            <p:cNvCxnSpPr/>
            <p:nvPr/>
          </p:nvCxnSpPr>
          <p:spPr>
            <a:xfrm flipH="1" flipV="1">
              <a:off x="6068071" y="1693190"/>
              <a:ext cx="1428818" cy="45857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7" name="直线连接符 66"/>
            <p:cNvCxnSpPr/>
            <p:nvPr/>
          </p:nvCxnSpPr>
          <p:spPr>
            <a:xfrm flipV="1">
              <a:off x="4180618" y="3311124"/>
              <a:ext cx="1561117" cy="86011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8" name="直线连接符 67"/>
            <p:cNvCxnSpPr/>
            <p:nvPr/>
          </p:nvCxnSpPr>
          <p:spPr>
            <a:xfrm flipH="1" flipV="1">
              <a:off x="5741735" y="3311124"/>
              <a:ext cx="493913"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9" name="直线连接符 68"/>
            <p:cNvCxnSpPr/>
            <p:nvPr/>
          </p:nvCxnSpPr>
          <p:spPr>
            <a:xfrm>
              <a:off x="8237759" y="0"/>
              <a:ext cx="906241" cy="1587364"/>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0" name="直线连接符 69"/>
            <p:cNvCxnSpPr/>
            <p:nvPr/>
          </p:nvCxnSpPr>
          <p:spPr>
            <a:xfrm>
              <a:off x="7690926" y="1235989"/>
              <a:ext cx="1453074" cy="351375"/>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1" name="直线连接符 70"/>
            <p:cNvCxnSpPr/>
            <p:nvPr/>
          </p:nvCxnSpPr>
          <p:spPr>
            <a:xfrm flipH="1">
              <a:off x="1825713" y="3370111"/>
              <a:ext cx="70560" cy="147134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2" name="直线连接符 71"/>
            <p:cNvCxnSpPr/>
            <p:nvPr/>
          </p:nvCxnSpPr>
          <p:spPr>
            <a:xfrm>
              <a:off x="573292" y="3765580"/>
              <a:ext cx="1252421" cy="10758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3" name="直线连接符 72"/>
            <p:cNvCxnSpPr/>
            <p:nvPr/>
          </p:nvCxnSpPr>
          <p:spPr>
            <a:xfrm flipV="1">
              <a:off x="1825713" y="4171240"/>
              <a:ext cx="1031925" cy="67022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4" name="直线连接符 73"/>
            <p:cNvCxnSpPr/>
            <p:nvPr/>
          </p:nvCxnSpPr>
          <p:spPr>
            <a:xfrm flipH="1">
              <a:off x="1" y="3765580"/>
              <a:ext cx="573291" cy="52912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5" name="直线连接符 74"/>
            <p:cNvCxnSpPr/>
            <p:nvPr/>
          </p:nvCxnSpPr>
          <p:spPr>
            <a:xfrm flipH="1" flipV="1">
              <a:off x="3607328" y="2993390"/>
              <a:ext cx="573290" cy="11778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6" name="直线连接符 75"/>
            <p:cNvCxnSpPr/>
            <p:nvPr/>
          </p:nvCxnSpPr>
          <p:spPr>
            <a:xfrm>
              <a:off x="4180618" y="4171241"/>
              <a:ext cx="2055030"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7" name="直线连接符 76"/>
            <p:cNvCxnSpPr/>
            <p:nvPr/>
          </p:nvCxnSpPr>
          <p:spPr>
            <a:xfrm flipH="1">
              <a:off x="5971052" y="4903191"/>
              <a:ext cx="264597"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8" name="直线连接符 77"/>
            <p:cNvCxnSpPr/>
            <p:nvPr/>
          </p:nvCxnSpPr>
          <p:spPr>
            <a:xfrm flipH="1">
              <a:off x="6235649" y="3311124"/>
              <a:ext cx="440992" cy="1592067"/>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9" name="直线连接符 78"/>
            <p:cNvCxnSpPr/>
            <p:nvPr/>
          </p:nvCxnSpPr>
          <p:spPr>
            <a:xfrm flipH="1" flipV="1">
              <a:off x="6235649" y="4903191"/>
              <a:ext cx="1528298"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0" name="直线连接符 79"/>
            <p:cNvCxnSpPr/>
            <p:nvPr/>
          </p:nvCxnSpPr>
          <p:spPr>
            <a:xfrm flipH="1">
              <a:off x="7763947" y="3589204"/>
              <a:ext cx="473812" cy="155429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1" name="直线连接符 80"/>
            <p:cNvCxnSpPr/>
            <p:nvPr/>
          </p:nvCxnSpPr>
          <p:spPr>
            <a:xfrm>
              <a:off x="6676641" y="3311124"/>
              <a:ext cx="1087306" cy="1832376"/>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2" name="直线连接符 81"/>
            <p:cNvCxnSpPr/>
            <p:nvPr/>
          </p:nvCxnSpPr>
          <p:spPr>
            <a:xfrm flipH="1" flipV="1">
              <a:off x="573293" y="3765581"/>
              <a:ext cx="560196" cy="137791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3" name="直线连接符 82"/>
            <p:cNvCxnSpPr/>
            <p:nvPr/>
          </p:nvCxnSpPr>
          <p:spPr>
            <a:xfrm flipH="1" flipV="1">
              <a:off x="2857639" y="4171241"/>
              <a:ext cx="590930" cy="97225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4" name="直线连接符 83"/>
            <p:cNvCxnSpPr/>
            <p:nvPr/>
          </p:nvCxnSpPr>
          <p:spPr>
            <a:xfrm flipH="1" flipV="1">
              <a:off x="1" y="4294702"/>
              <a:ext cx="1133488" cy="84879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5" name="直线连接符 84"/>
            <p:cNvCxnSpPr/>
            <p:nvPr/>
          </p:nvCxnSpPr>
          <p:spPr>
            <a:xfrm flipV="1">
              <a:off x="3448569" y="4171241"/>
              <a:ext cx="732049" cy="97226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6" name="直线连接符 85"/>
            <p:cNvCxnSpPr/>
            <p:nvPr/>
          </p:nvCxnSpPr>
          <p:spPr>
            <a:xfrm>
              <a:off x="1825713" y="4841460"/>
              <a:ext cx="1622856"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7" name="直线连接符 86"/>
            <p:cNvCxnSpPr/>
            <p:nvPr/>
          </p:nvCxnSpPr>
          <p:spPr>
            <a:xfrm flipH="1">
              <a:off x="1133491" y="4841460"/>
              <a:ext cx="692222" cy="30204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8" name="直线连接符 87"/>
            <p:cNvCxnSpPr/>
            <p:nvPr/>
          </p:nvCxnSpPr>
          <p:spPr>
            <a:xfrm>
              <a:off x="4544450" y="4903191"/>
              <a:ext cx="1426602" cy="24030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9" name="直线连接符 88"/>
            <p:cNvCxnSpPr/>
            <p:nvPr/>
          </p:nvCxnSpPr>
          <p:spPr>
            <a:xfrm flipV="1">
              <a:off x="3448569" y="4903192"/>
              <a:ext cx="1095881" cy="24030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0" name="直线连接符 89"/>
            <p:cNvCxnSpPr/>
            <p:nvPr/>
          </p:nvCxnSpPr>
          <p:spPr>
            <a:xfrm flipH="1" flipV="1">
              <a:off x="4180619" y="4171241"/>
              <a:ext cx="363831" cy="73195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1" name="直线连接符 90"/>
            <p:cNvCxnSpPr/>
            <p:nvPr/>
          </p:nvCxnSpPr>
          <p:spPr>
            <a:xfrm flipV="1">
              <a:off x="4355535" y="2"/>
              <a:ext cx="1280362" cy="32629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2" name="直线连接符 91"/>
            <p:cNvCxnSpPr/>
            <p:nvPr/>
          </p:nvCxnSpPr>
          <p:spPr>
            <a:xfrm flipH="1" flipV="1">
              <a:off x="2601864" y="3"/>
              <a:ext cx="1753671" cy="32628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3" name="直线连接符 92"/>
            <p:cNvCxnSpPr/>
            <p:nvPr/>
          </p:nvCxnSpPr>
          <p:spPr>
            <a:xfrm flipV="1">
              <a:off x="4544450" y="4903191"/>
              <a:ext cx="1691198" cy="1"/>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4" name="直线连接符 93"/>
            <p:cNvCxnSpPr/>
            <p:nvPr/>
          </p:nvCxnSpPr>
          <p:spPr>
            <a:xfrm flipH="1" flipV="1">
              <a:off x="1825714" y="4841460"/>
              <a:ext cx="294330" cy="30204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5" name="组 1"/>
          <p:cNvGrpSpPr/>
          <p:nvPr/>
        </p:nvGrpSpPr>
        <p:grpSpPr>
          <a:xfrm>
            <a:off x="1168825" y="922818"/>
            <a:ext cx="2866074" cy="2866074"/>
            <a:chOff x="3131053" y="1062488"/>
            <a:chExt cx="2866074" cy="2866074"/>
          </a:xfrm>
          <a:solidFill>
            <a:srgbClr val="FDCC56"/>
          </a:solidFill>
          <a:effectLst>
            <a:outerShdw blurRad="50800" dist="38100" dir="5400000" algn="t" rotWithShape="0">
              <a:prstClr val="black">
                <a:alpha val="40000"/>
              </a:prstClr>
            </a:outerShdw>
          </a:effectLst>
        </p:grpSpPr>
        <p:sp>
          <p:nvSpPr>
            <p:cNvPr id="3" name="空心弧 2"/>
            <p:cNvSpPr/>
            <p:nvPr/>
          </p:nvSpPr>
          <p:spPr>
            <a:xfrm>
              <a:off x="3131053" y="1062488"/>
              <a:ext cx="2866074" cy="2866074"/>
            </a:xfrm>
            <a:prstGeom prst="blockArc">
              <a:avLst>
                <a:gd name="adj1" fmla="val 13797986"/>
                <a:gd name="adj2" fmla="val 10838748"/>
                <a:gd name="adj3" fmla="val 22684"/>
              </a:avLst>
            </a:prstGeom>
            <a:solidFill>
              <a:srgbClr val="21A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sp>
          <p:nvSpPr>
            <p:cNvPr id="4" name="椭圆 3"/>
            <p:cNvSpPr/>
            <p:nvPr/>
          </p:nvSpPr>
          <p:spPr>
            <a:xfrm>
              <a:off x="3346948" y="1278383"/>
              <a:ext cx="2434284" cy="2434284"/>
            </a:xfrm>
            <a:prstGeom prst="ellipse">
              <a:avLst/>
            </a:prstGeom>
            <a:solidFill>
              <a:srgbClr val="82D6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2000" b="1" dirty="0" smtClean="0"/>
                <a:t>2</a:t>
              </a:r>
              <a:endParaRPr kumimoji="1" lang="zh-CN" altLang="en-US" sz="12000" b="1" dirty="0"/>
            </a:p>
          </p:txBody>
        </p:sp>
      </p:grpSp>
      <p:sp>
        <p:nvSpPr>
          <p:cNvPr id="95" name="文本框 6"/>
          <p:cNvSpPr txBox="1"/>
          <p:nvPr/>
        </p:nvSpPr>
        <p:spPr>
          <a:xfrm>
            <a:off x="4114277" y="2110594"/>
            <a:ext cx="4825612" cy="812530"/>
          </a:xfrm>
          <a:prstGeom prst="rect">
            <a:avLst/>
          </a:prstGeom>
          <a:noFill/>
          <a:effectLst/>
        </p:spPr>
        <p:txBody>
          <a:bodyPr wrap="square" rtlCol="0">
            <a:spAutoFit/>
          </a:bodyPr>
          <a:lstStyle/>
          <a:p>
            <a:pPr>
              <a:lnSpc>
                <a:spcPct val="130000"/>
              </a:lnSpc>
            </a:pPr>
            <a:r>
              <a:rPr lang="zh-CN" altLang="en-US" sz="3600" b="1" dirty="0" smtClean="0"/>
              <a:t>长水机场地理天气特点</a:t>
            </a:r>
            <a:endParaRPr kumimoji="1" lang="zh-CN" altLang="en-US" sz="3600" b="1" dirty="0"/>
          </a:p>
        </p:txBody>
      </p:sp>
    </p:spTree>
    <p:extLst>
      <p:ext uri="{BB962C8B-B14F-4D97-AF65-F5344CB8AC3E}">
        <p14:creationId xmlns:p14="http://schemas.microsoft.com/office/powerpoint/2010/main" val="18515671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900" y="0"/>
            <a:ext cx="6769100" cy="5143500"/>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0" y="1"/>
            <a:ext cx="2374900" cy="5143499"/>
          </a:xfrm>
          <a:prstGeom prst="rect">
            <a:avLst/>
          </a:prstGeom>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wrap="square" anchor="ctr" anchorCtr="0">
            <a:noAutofit/>
          </a:bodyPr>
          <a:lstStyle/>
          <a:p>
            <a:pPr fontAlgn="auto">
              <a:spcBef>
                <a:spcPts val="0"/>
              </a:spcBef>
              <a:spcAft>
                <a:spcPts val="0"/>
              </a:spcAft>
              <a:defRPr/>
            </a:pPr>
            <a:r>
              <a:rPr lang="zh-CN" altLang="en-US" sz="28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复杂的地理特性决定了</a:t>
            </a:r>
            <a:r>
              <a:rPr lang="zh-CN" altLang="en-US" sz="2800" b="1" dirty="0">
                <a:solidFill>
                  <a:schemeClr val="bg1"/>
                </a:solidFill>
                <a:effectLst>
                  <a:outerShdw blurRad="38100" dist="38100" dir="2700000" algn="tl">
                    <a:srgbClr val="000000">
                      <a:alpha val="43137"/>
                    </a:srgbClr>
                  </a:outerShdw>
                </a:effectLst>
                <a:latin typeface="仿宋" pitchFamily="49" charset="-122"/>
                <a:ea typeface="仿宋" pitchFamily="49" charset="-122"/>
              </a:rPr>
              <a:t>长水机场</a:t>
            </a:r>
            <a:r>
              <a:rPr lang="zh-CN" altLang="en-US" sz="28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多变的天气特点</a:t>
            </a:r>
            <a:r>
              <a:rPr lang="en-US" altLang="zh-CN" sz="28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a:t>
            </a:r>
            <a:endParaRPr lang="en-US" altLang="zh-CN" sz="28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spTree>
    <p:extLst>
      <p:ext uri="{BB962C8B-B14F-4D97-AF65-F5344CB8AC3E}">
        <p14:creationId xmlns:p14="http://schemas.microsoft.com/office/powerpoint/2010/main" val="290869657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
            <a:ext cx="2374900" cy="5143499"/>
          </a:xfrm>
          <a:prstGeom prst="rect">
            <a:avLst/>
          </a:prstGeom>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wrap="square" anchor="ctr" anchorCtr="0">
            <a:noAutofit/>
          </a:bodyPr>
          <a:lstStyle/>
          <a:p>
            <a:pPr fontAlgn="auto">
              <a:spcBef>
                <a:spcPts val="0"/>
              </a:spcBef>
              <a:spcAft>
                <a:spcPts val="0"/>
              </a:spcAft>
              <a:defRPr/>
            </a:pPr>
            <a:r>
              <a:rPr lang="zh-CN" altLang="en-US" sz="28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复杂的地理特性决定了</a:t>
            </a:r>
            <a:r>
              <a:rPr lang="zh-CN" altLang="en-US" sz="2800" b="1" dirty="0">
                <a:solidFill>
                  <a:schemeClr val="bg1"/>
                </a:solidFill>
                <a:effectLst>
                  <a:outerShdw blurRad="38100" dist="38100" dir="2700000" algn="tl">
                    <a:srgbClr val="000000">
                      <a:alpha val="43137"/>
                    </a:srgbClr>
                  </a:outerShdw>
                </a:effectLst>
                <a:latin typeface="仿宋" pitchFamily="49" charset="-122"/>
                <a:ea typeface="仿宋" pitchFamily="49" charset="-122"/>
              </a:rPr>
              <a:t>长水机场</a:t>
            </a:r>
            <a:r>
              <a:rPr lang="zh-CN" altLang="en-US" sz="28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多变的天气特点</a:t>
            </a:r>
            <a:r>
              <a:rPr lang="en-US" altLang="zh-CN" sz="2800" b="1" dirty="0" smtClean="0">
                <a:solidFill>
                  <a:schemeClr val="bg1"/>
                </a:solidFill>
                <a:effectLst>
                  <a:outerShdw blurRad="38100" dist="38100" dir="2700000" algn="tl">
                    <a:srgbClr val="000000">
                      <a:alpha val="43137"/>
                    </a:srgbClr>
                  </a:outerShdw>
                </a:effectLst>
                <a:latin typeface="仿宋" pitchFamily="49" charset="-122"/>
                <a:ea typeface="仿宋" pitchFamily="49" charset="-122"/>
              </a:rPr>
              <a:t>……</a:t>
            </a:r>
            <a:endParaRPr lang="en-US" altLang="zh-CN" sz="2800" b="1" dirty="0">
              <a:solidFill>
                <a:srgbClr val="FFFFFF"/>
              </a:solidFill>
              <a:effectLst>
                <a:outerShdw blurRad="38100" dist="38100" dir="2700000" algn="tl">
                  <a:srgbClr val="000000">
                    <a:alpha val="43137"/>
                  </a:srgbClr>
                </a:outerShdw>
              </a:effectLst>
              <a:latin typeface="仿宋" pitchFamily="49" charset="-122"/>
              <a:ea typeface="仿宋" pitchFamily="49" charset="-122"/>
            </a:endParaRPr>
          </a:p>
        </p:txBody>
      </p:sp>
      <p:pic>
        <p:nvPicPr>
          <p:cNvPr id="4" name="图片 3"/>
          <p:cNvPicPr/>
          <p:nvPr/>
        </p:nvPicPr>
        <p:blipFill>
          <a:blip r:embed="rId3"/>
          <a:srcRect/>
          <a:stretch>
            <a:fillRect/>
          </a:stretch>
        </p:blipFill>
        <p:spPr bwMode="auto">
          <a:xfrm>
            <a:off x="2374900" y="0"/>
            <a:ext cx="6769100" cy="5143499"/>
          </a:xfrm>
          <a:prstGeom prst="rect">
            <a:avLst/>
          </a:prstGeom>
          <a:noFill/>
          <a:ln w="9525">
            <a:noFill/>
            <a:bevel/>
            <a:headEnd/>
            <a:tailEnd/>
          </a:ln>
        </p:spPr>
      </p:pic>
    </p:spTree>
    <p:extLst>
      <p:ext uri="{BB962C8B-B14F-4D97-AF65-F5344CB8AC3E}">
        <p14:creationId xmlns:p14="http://schemas.microsoft.com/office/powerpoint/2010/main" val="73201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微软雅黑.thmx</Template>
  <TotalTime>3014</TotalTime>
  <Words>2875</Words>
  <Application>Microsoft Office PowerPoint</Application>
  <PresentationFormat>全屏显示(16:9)</PresentationFormat>
  <Paragraphs>148</Paragraphs>
  <Slides>24</Slides>
  <Notes>16</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 PLUS</dc:creator>
  <cp:keywords/>
  <dc:description/>
  <cp:lastModifiedBy>Admin</cp:lastModifiedBy>
  <cp:revision>163</cp:revision>
  <dcterms:created xsi:type="dcterms:W3CDTF">2015-04-19T08:05:59Z</dcterms:created>
  <dcterms:modified xsi:type="dcterms:W3CDTF">2015-10-17T13:33:39Z</dcterms:modified>
  <cp:category/>
</cp:coreProperties>
</file>