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2"/>
  </p:notesMasterIdLst>
  <p:sldIdLst>
    <p:sldId id="257" r:id="rId2"/>
    <p:sldId id="781" r:id="rId3"/>
    <p:sldId id="794" r:id="rId4"/>
    <p:sldId id="795" r:id="rId5"/>
    <p:sldId id="796" r:id="rId6"/>
    <p:sldId id="797" r:id="rId7"/>
    <p:sldId id="799" r:id="rId8"/>
    <p:sldId id="798" r:id="rId9"/>
    <p:sldId id="778" r:id="rId10"/>
    <p:sldId id="851" r:id="rId11"/>
    <p:sldId id="801" r:id="rId12"/>
    <p:sldId id="802" r:id="rId13"/>
    <p:sldId id="803" r:id="rId14"/>
    <p:sldId id="804" r:id="rId15"/>
    <p:sldId id="727" r:id="rId16"/>
    <p:sldId id="784" r:id="rId17"/>
    <p:sldId id="785" r:id="rId18"/>
    <p:sldId id="787" r:id="rId19"/>
    <p:sldId id="793" r:id="rId20"/>
    <p:sldId id="805" r:id="rId21"/>
    <p:sldId id="806" r:id="rId22"/>
    <p:sldId id="808" r:id="rId23"/>
    <p:sldId id="809" r:id="rId24"/>
    <p:sldId id="815" r:id="rId25"/>
    <p:sldId id="810" r:id="rId26"/>
    <p:sldId id="812" r:id="rId27"/>
    <p:sldId id="813" r:id="rId28"/>
    <p:sldId id="814" r:id="rId29"/>
    <p:sldId id="811" r:id="rId30"/>
    <p:sldId id="817" r:id="rId31"/>
    <p:sldId id="819" r:id="rId32"/>
    <p:sldId id="820" r:id="rId33"/>
    <p:sldId id="829" r:id="rId34"/>
    <p:sldId id="822" r:id="rId35"/>
    <p:sldId id="823" r:id="rId36"/>
    <p:sldId id="824" r:id="rId37"/>
    <p:sldId id="825" r:id="rId38"/>
    <p:sldId id="828" r:id="rId39"/>
    <p:sldId id="843" r:id="rId40"/>
    <p:sldId id="831" r:id="rId41"/>
    <p:sldId id="832" r:id="rId42"/>
    <p:sldId id="833" r:id="rId43"/>
    <p:sldId id="834" r:id="rId44"/>
    <p:sldId id="835" r:id="rId45"/>
    <p:sldId id="836" r:id="rId46"/>
    <p:sldId id="837" r:id="rId47"/>
    <p:sldId id="838" r:id="rId48"/>
    <p:sldId id="844" r:id="rId49"/>
    <p:sldId id="840" r:id="rId50"/>
    <p:sldId id="841" r:id="rId51"/>
    <p:sldId id="842" r:id="rId52"/>
    <p:sldId id="845" r:id="rId53"/>
    <p:sldId id="846" r:id="rId54"/>
    <p:sldId id="847" r:id="rId55"/>
    <p:sldId id="848" r:id="rId56"/>
    <p:sldId id="849" r:id="rId57"/>
    <p:sldId id="850" r:id="rId58"/>
    <p:sldId id="807" r:id="rId59"/>
    <p:sldId id="765" r:id="rId60"/>
    <p:sldId id="345" r:id="rId61"/>
  </p:sldIdLst>
  <p:sldSz cx="9144000" cy="6858000" type="screen4x3"/>
  <p:notesSz cx="6858000" cy="9144000"/>
  <p:defaultTex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02"/>
      </p:cViewPr>
      <p:guideLst>
        <p:guide orient="horz" pos="2160"/>
        <p:guide pos="2880"/>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buFont typeface="Arial" pitchFamily="34" charset="0"/>
              <a:buNone/>
              <a:defRPr sz="1200">
                <a:latin typeface="Arial" pitchFamily="34" charset="0"/>
                <a:ea typeface="宋体" pitchFamily="2" charset="-122"/>
              </a:defRPr>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buFont typeface="Arial" pitchFamily="34" charset="0"/>
              <a:buNone/>
              <a:defRPr>
                <a:latin typeface="Arial" pitchFamily="34" charset="0"/>
                <a:ea typeface="宋体" pitchFamily="2" charset="-122"/>
              </a:defRPr>
            </a:lvl1pPr>
          </a:lstStyle>
          <a:p>
            <a:pPr>
              <a:defRPr/>
            </a:pPr>
            <a:fld id="{C6F30FB9-6EDB-4B63-BD3C-B2C04A23A8A5}" type="datetime1">
              <a:rPr lang="zh-CN" altLang="en-US"/>
              <a:pPr>
                <a:defRPr/>
              </a:pPr>
              <a:t>2015-09-24</a:t>
            </a:fld>
            <a:endParaRPr lang="zh-CN" altLang="en-US" sz="1200"/>
          </a:p>
        </p:txBody>
      </p:sp>
      <p:sp>
        <p:nvSpPr>
          <p:cNvPr id="29700" name="幻灯片图像占位符 3"/>
          <p:cNvSpPr>
            <a:spLocks noGrp="1" noRot="1" noChangeAspect="1" noChangeArrowheads="1"/>
          </p:cNvSpPr>
          <p:nvPr>
            <p:ph type="sldImg" idx="2"/>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sp>
      <p:sp>
        <p:nvSpPr>
          <p:cNvPr id="29701"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txBody>
          <a:bodyPr anchor="ctr"/>
          <a:lstStyle/>
          <a:p>
            <a:pPr defTabSz="0" eaLnBrk="0" hangingPunct="0">
              <a:spcBef>
                <a:spcPct val="30000"/>
              </a:spcBef>
              <a:buFontTx/>
              <a:buNone/>
            </a:pPr>
            <a:r>
              <a:rPr lang="zh-CN" sz="1200"/>
              <a:t>单击此处编辑母版文本样式</a:t>
            </a:r>
          </a:p>
          <a:p>
            <a:pPr defTabSz="0" eaLnBrk="0" hangingPunct="0">
              <a:spcBef>
                <a:spcPct val="30000"/>
              </a:spcBef>
              <a:buFontTx/>
              <a:buNone/>
            </a:pPr>
            <a:r>
              <a:rPr lang="zh-CN" sz="1200"/>
              <a:t>第二级</a:t>
            </a:r>
          </a:p>
          <a:p>
            <a:pPr defTabSz="0" eaLnBrk="0" hangingPunct="0">
              <a:spcBef>
                <a:spcPct val="30000"/>
              </a:spcBef>
              <a:buFontTx/>
              <a:buNone/>
            </a:pPr>
            <a:r>
              <a:rPr lang="zh-CN" sz="1200"/>
              <a:t>第三级</a:t>
            </a:r>
          </a:p>
          <a:p>
            <a:pPr defTabSz="0" eaLnBrk="0" hangingPunct="0">
              <a:spcBef>
                <a:spcPct val="30000"/>
              </a:spcBef>
              <a:buFontTx/>
              <a:buNone/>
            </a:pPr>
            <a:r>
              <a:rPr lang="zh-CN" sz="1200"/>
              <a:t>第四级</a:t>
            </a:r>
          </a:p>
          <a:p>
            <a:pPr defTabSz="0" eaLnBrk="0" hangingPunct="0">
              <a:spcBef>
                <a:spcPct val="30000"/>
              </a:spcBef>
              <a:buFontTx/>
              <a:buNone/>
            </a:pPr>
            <a:r>
              <a:rPr lang="zh-CN" sz="1200"/>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buFont typeface="Arial" pitchFamily="34" charset="0"/>
              <a:buNone/>
              <a:defRPr sz="1200">
                <a:latin typeface="Arial" pitchFamily="34" charset="0"/>
                <a:ea typeface="宋体" pitchFamily="2" charset="-122"/>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buFont typeface="Arial" pitchFamily="34" charset="0"/>
              <a:buNone/>
              <a:defRPr>
                <a:latin typeface="Arial" pitchFamily="34" charset="0"/>
                <a:ea typeface="宋体" pitchFamily="2" charset="-122"/>
              </a:defRPr>
            </a:lvl1pPr>
          </a:lstStyle>
          <a:p>
            <a:pPr>
              <a:defRPr/>
            </a:pPr>
            <a:fld id="{09E0C04E-BCE9-4781-9535-C81EC93AADC0}" type="slidenum">
              <a:rPr lang="zh-CN" altLang="en-US"/>
              <a:pPr>
                <a:defRPr/>
              </a:pPr>
              <a:t>‹#›</a:t>
            </a:fld>
            <a:endParaRPr lang="zh-CN" altLang="en-US" sz="1200"/>
          </a:p>
        </p:txBody>
      </p:sp>
    </p:spTree>
    <p:extLst>
      <p:ext uri="{BB962C8B-B14F-4D97-AF65-F5344CB8AC3E}">
        <p14:creationId xmlns:p14="http://schemas.microsoft.com/office/powerpoint/2010/main" val="2120503007"/>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0722" name="幻灯片图像占位符 1"/>
          <p:cNvSpPr>
            <a:spLocks noGrp="1" noRot="1" noChangeAspect="1" noChangeArrowheads="1" noTextEdit="1"/>
          </p:cNvSpPr>
          <p:nvPr>
            <p:ph type="sldImg" idx="4294967295"/>
          </p:nvPr>
        </p:nvSpPr>
        <p:spPr>
          <a:xfrm>
            <a:off x="-4052888" y="0"/>
            <a:ext cx="8108951" cy="6083300"/>
          </a:xfrm>
        </p:spPr>
      </p:sp>
      <p:sp>
        <p:nvSpPr>
          <p:cNvPr id="30723" name="备注占位符 2"/>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p:sp>
      <p:sp>
        <p:nvSpPr>
          <p:cNvPr id="31747"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charset="0"/>
              </a:rPr>
              <a:t>组织调研（用户、属地化机场、航空公司）</a:t>
            </a:r>
          </a:p>
        </p:txBody>
      </p:sp>
      <p:sp>
        <p:nvSpPr>
          <p:cNvPr id="31748"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086613E-99F5-472C-B5EF-650FB38DA8D7}" type="datetime1">
              <a:rPr lang="zh-CN" altLang="en-US" smtClean="0"/>
              <a:pPr eaLnBrk="1" hangingPunct="1">
                <a:buFont typeface="Arial" charset="0"/>
                <a:buNone/>
              </a:pPr>
              <a:t>2015-09-24</a:t>
            </a:fld>
            <a:endParaRPr lang="zh-CN" altLang="en-US" sz="1200" smtClean="0"/>
          </a:p>
        </p:txBody>
      </p:sp>
      <p:sp>
        <p:nvSpPr>
          <p:cNvPr id="31749"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4BCD76DD-F94A-46BB-A8B0-4E86AD9D6311}" type="slidenum">
              <a:rPr lang="zh-CN" altLang="en-US" smtClean="0"/>
              <a:pPr eaLnBrk="1" hangingPunct="1">
                <a:buFont typeface="Arial" charset="0"/>
                <a:buNone/>
              </a:pPr>
              <a:t>59</a:t>
            </a:fld>
            <a:endParaRPr lang="zh-CN"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en-US" altLang="zh-CN" dirty="0" smtClean="0"/>
              <a:t>2014/08/19</a:t>
            </a:r>
            <a:r>
              <a:rPr lang="zh-CN" altLang="en-US" dirty="0" smtClean="0"/>
              <a:t>，提示的信息由航班号、高度</a:t>
            </a:r>
            <a:r>
              <a:rPr lang="en-US" altLang="zh-CN" dirty="0" smtClean="0"/>
              <a:t>(m)</a:t>
            </a:r>
            <a:r>
              <a:rPr lang="zh-CN" altLang="en-US" dirty="0" smtClean="0"/>
              <a:t>、速度（</a:t>
            </a:r>
            <a:r>
              <a:rPr lang="en-US" altLang="zh-CN" dirty="0" smtClean="0"/>
              <a:t>KMH)</a:t>
            </a:r>
          </a:p>
          <a:p>
            <a:r>
              <a:rPr lang="zh-CN" altLang="en-US" dirty="0" smtClean="0"/>
              <a:t>底图可选择气象雷达的多种产品如</a:t>
            </a:r>
            <a:r>
              <a:rPr lang="en-US" altLang="zh-CN" dirty="0" smtClean="0"/>
              <a:t>CAPPI</a:t>
            </a:r>
            <a:r>
              <a:rPr lang="zh-CN" altLang="en-US" dirty="0" smtClean="0"/>
              <a:t>、</a:t>
            </a:r>
            <a:r>
              <a:rPr lang="en-US" altLang="zh-CN" dirty="0" smtClean="0"/>
              <a:t>MAX</a:t>
            </a:r>
            <a:r>
              <a:rPr lang="zh-CN" altLang="en-US" dirty="0" smtClean="0"/>
              <a:t>、</a:t>
            </a:r>
            <a:r>
              <a:rPr lang="en-US" altLang="zh-CN" dirty="0" smtClean="0"/>
              <a:t>VIL</a:t>
            </a:r>
            <a:r>
              <a:rPr lang="zh-CN" altLang="en-US" dirty="0" smtClean="0"/>
              <a:t>、</a:t>
            </a:r>
            <a:r>
              <a:rPr lang="en-US" altLang="zh-CN" dirty="0" smtClean="0"/>
              <a:t>ET</a:t>
            </a:r>
            <a:r>
              <a:rPr lang="zh-CN" altLang="en-US" dirty="0" smtClean="0"/>
              <a:t>；</a:t>
            </a:r>
            <a:endParaRPr lang="en-US" altLang="zh-CN" dirty="0" smtClean="0"/>
          </a:p>
          <a:p>
            <a:r>
              <a:rPr lang="zh-CN" altLang="en-US" dirty="0" smtClean="0"/>
              <a:t>气象雷达产品的颜色进行暗化处理，以突出显示航迹信息；</a:t>
            </a:r>
            <a:endParaRPr lang="en-US" altLang="zh-CN" dirty="0" smtClean="0"/>
          </a:p>
          <a:p>
            <a:r>
              <a:rPr lang="zh-CN" altLang="en-US" dirty="0" smtClean="0"/>
              <a:t>航班标牌可拖动，颜色分类说明：</a:t>
            </a:r>
            <a:endParaRPr lang="en-US" altLang="zh-CN" dirty="0" smtClean="0"/>
          </a:p>
          <a:p>
            <a:r>
              <a:rPr lang="zh-CN" altLang="en-US" dirty="0" smtClean="0"/>
              <a:t>绿色：白云机场起飞航班</a:t>
            </a:r>
            <a:endParaRPr lang="en-US" altLang="zh-CN" dirty="0" smtClean="0"/>
          </a:p>
          <a:p>
            <a:r>
              <a:rPr lang="zh-CN" altLang="en-US" dirty="0" smtClean="0"/>
              <a:t>红色：白云机场降落航班</a:t>
            </a:r>
            <a:endParaRPr lang="en-US" altLang="zh-CN" dirty="0" smtClean="0"/>
          </a:p>
          <a:p>
            <a:r>
              <a:rPr lang="zh-CN" altLang="en-US" dirty="0" smtClean="0"/>
              <a:t>粉色：珠三角（广州除外）降落航班</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亮蓝色：珠三角（广州除外）起飞航班</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白色：飞越航班</a:t>
            </a:r>
            <a:endParaRPr lang="en-US" altLang="zh-CN" dirty="0" smtClean="0"/>
          </a:p>
          <a:p>
            <a:r>
              <a:rPr lang="zh-CN" altLang="en-US" dirty="0" smtClean="0"/>
              <a:t>可根据用户选择叠加跑道运行方向，当前为</a:t>
            </a:r>
            <a:r>
              <a:rPr lang="en-US" altLang="zh-CN" dirty="0" smtClean="0"/>
              <a:t>20</a:t>
            </a:r>
            <a:r>
              <a:rPr lang="zh-CN" altLang="en-US" dirty="0" smtClean="0"/>
              <a:t>方向（向南运行）。并以透明图层叠加了终端区内的</a:t>
            </a:r>
            <a:r>
              <a:rPr lang="en-US" altLang="zh-CN" dirty="0" smtClean="0"/>
              <a:t>AP02(</a:t>
            </a:r>
            <a:r>
              <a:rPr lang="zh-CN" altLang="en-US" dirty="0" smtClean="0"/>
              <a:t>北</a:t>
            </a:r>
            <a:r>
              <a:rPr lang="en-US" altLang="zh-CN" dirty="0" smtClean="0"/>
              <a:t>)</a:t>
            </a:r>
            <a:r>
              <a:rPr lang="zh-CN" altLang="en-US" dirty="0" smtClean="0"/>
              <a:t>和</a:t>
            </a:r>
            <a:r>
              <a:rPr lang="en-US" altLang="zh-CN" dirty="0" smtClean="0"/>
              <a:t>AP02(</a:t>
            </a:r>
            <a:r>
              <a:rPr lang="zh-CN" altLang="en-US" dirty="0" smtClean="0"/>
              <a:t>南</a:t>
            </a:r>
            <a:r>
              <a:rPr lang="en-US" altLang="zh-CN" dirty="0" smtClean="0"/>
              <a:t>)</a:t>
            </a:r>
            <a:r>
              <a:rPr lang="zh-CN" altLang="en-US" dirty="0" smtClean="0"/>
              <a:t>两个区域。</a:t>
            </a:r>
            <a:endParaRPr lang="zh-CN" altLang="en-US" dirty="0"/>
          </a:p>
        </p:txBody>
      </p:sp>
      <p:sp>
        <p:nvSpPr>
          <p:cNvPr id="4" name="灯片编号占位符 3"/>
          <p:cNvSpPr>
            <a:spLocks noGrp="1"/>
          </p:cNvSpPr>
          <p:nvPr>
            <p:ph type="sldNum" sz="quarter" idx="10"/>
          </p:nvPr>
        </p:nvSpPr>
        <p:spPr/>
        <p:txBody>
          <a:bodyPr/>
          <a:lstStyle/>
          <a:p>
            <a:fld id="{4EF9C5BF-BCAA-4BBA-9B7B-1EA7A24C8B04}" type="slidenum">
              <a:rPr lang="zh-CN" altLang="en-US" smtClean="0"/>
              <a:t>25</a:t>
            </a:fld>
            <a:endParaRPr lang="zh-CN" altLang="en-US"/>
          </a:p>
        </p:txBody>
      </p:sp>
    </p:spTree>
    <p:extLst>
      <p:ext uri="{BB962C8B-B14F-4D97-AF65-F5344CB8AC3E}">
        <p14:creationId xmlns:p14="http://schemas.microsoft.com/office/powerpoint/2010/main" val="246602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en-US" altLang="zh-CN" dirty="0" smtClean="0"/>
              <a:t>2015</a:t>
            </a:r>
            <a:r>
              <a:rPr lang="zh-CN" altLang="en-US" dirty="0" smtClean="0"/>
              <a:t>年</a:t>
            </a:r>
            <a:r>
              <a:rPr lang="en-US" altLang="zh-CN" dirty="0" smtClean="0"/>
              <a:t>5</a:t>
            </a:r>
            <a:r>
              <a:rPr lang="zh-CN" altLang="en-US" dirty="0" smtClean="0"/>
              <a:t>月</a:t>
            </a:r>
            <a:r>
              <a:rPr lang="en-US" altLang="zh-CN" dirty="0" smtClean="0"/>
              <a:t>4</a:t>
            </a:r>
            <a:r>
              <a:rPr lang="zh-CN" altLang="en-US" dirty="0" smtClean="0"/>
              <a:t>日珠三角地区所有航迹汇总</a:t>
            </a:r>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26</a:t>
            </a:fld>
            <a:endParaRPr lang="zh-CN" altLang="en-US"/>
          </a:p>
        </p:txBody>
      </p:sp>
    </p:spTree>
    <p:extLst>
      <p:ext uri="{BB962C8B-B14F-4D97-AF65-F5344CB8AC3E}">
        <p14:creationId xmlns:p14="http://schemas.microsoft.com/office/powerpoint/2010/main" val="445136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2014</a:t>
            </a:r>
            <a:r>
              <a:rPr lang="zh-CN" altLang="en-US" dirty="0" smtClean="0"/>
              <a:t>年</a:t>
            </a:r>
            <a:r>
              <a:rPr lang="en-US" altLang="zh-CN" dirty="0" smtClean="0"/>
              <a:t>1</a:t>
            </a:r>
            <a:r>
              <a:rPr lang="zh-CN" altLang="en-US" dirty="0" smtClean="0"/>
              <a:t>月</a:t>
            </a:r>
            <a:r>
              <a:rPr lang="en-US" altLang="zh-CN" dirty="0" smtClean="0"/>
              <a:t>3</a:t>
            </a:r>
            <a:r>
              <a:rPr lang="zh-CN" altLang="en-US" dirty="0" smtClean="0"/>
              <a:t>日珠三角地区所有航迹汇总</a:t>
            </a:r>
          </a:p>
          <a:p>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27</a:t>
            </a:fld>
            <a:endParaRPr lang="zh-CN" altLang="en-US"/>
          </a:p>
        </p:txBody>
      </p:sp>
    </p:spTree>
    <p:extLst>
      <p:ext uri="{BB962C8B-B14F-4D97-AF65-F5344CB8AC3E}">
        <p14:creationId xmlns:p14="http://schemas.microsoft.com/office/powerpoint/2010/main" val="1571769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en-US" altLang="zh-CN" dirty="0" smtClean="0"/>
              <a:t>2015.04.20</a:t>
            </a:r>
            <a:r>
              <a:rPr lang="zh-CN" altLang="en-US" dirty="0" smtClean="0"/>
              <a:t>广州起降航迹</a:t>
            </a:r>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28</a:t>
            </a:fld>
            <a:endParaRPr lang="zh-CN" altLang="en-US"/>
          </a:p>
        </p:txBody>
      </p:sp>
    </p:spTree>
    <p:extLst>
      <p:ext uri="{BB962C8B-B14F-4D97-AF65-F5344CB8AC3E}">
        <p14:creationId xmlns:p14="http://schemas.microsoft.com/office/powerpoint/2010/main" val="325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en-US" altLang="zh-CN" dirty="0" smtClean="0"/>
              <a:t>20150420_</a:t>
            </a:r>
            <a:r>
              <a:rPr lang="zh-CN" altLang="en-US" dirty="0" smtClean="0"/>
              <a:t>深圳起降</a:t>
            </a:r>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29</a:t>
            </a:fld>
            <a:endParaRPr lang="zh-CN" altLang="en-US"/>
          </a:p>
        </p:txBody>
      </p:sp>
    </p:spTree>
    <p:extLst>
      <p:ext uri="{BB962C8B-B14F-4D97-AF65-F5344CB8AC3E}">
        <p14:creationId xmlns:p14="http://schemas.microsoft.com/office/powerpoint/2010/main" val="229783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en-US" altLang="zh-CN" sz="1200" b="1" kern="1200" dirty="0" smtClean="0">
                <a:solidFill>
                  <a:schemeClr val="tx1"/>
                </a:solidFill>
                <a:effectLst/>
                <a:latin typeface="+mn-lt"/>
                <a:ea typeface="+mn-ea"/>
                <a:cs typeface="+mn-cs"/>
              </a:rPr>
              <a:t>1. </a:t>
            </a:r>
            <a:r>
              <a:rPr lang="zh-CN" altLang="zh-CN" sz="1200" b="1" kern="1200" dirty="0" smtClean="0">
                <a:solidFill>
                  <a:schemeClr val="tx1"/>
                </a:solidFill>
                <a:effectLst/>
                <a:latin typeface="+mn-lt"/>
                <a:ea typeface="+mn-ea"/>
                <a:cs typeface="+mn-cs"/>
              </a:rPr>
              <a:t>基本数据源</a:t>
            </a:r>
            <a:endParaRPr lang="zh-CN" altLang="zh-CN" sz="1200" kern="1200" dirty="0" smtClean="0">
              <a:solidFill>
                <a:schemeClr val="tx1"/>
              </a:solidFill>
              <a:effectLst/>
              <a:latin typeface="+mn-lt"/>
              <a:ea typeface="+mn-ea"/>
              <a:cs typeface="+mn-cs"/>
            </a:endParaRPr>
          </a:p>
          <a:p>
            <a:pPr lvl="0"/>
            <a:r>
              <a:rPr lang="zh-CN" altLang="zh-CN" sz="1200" kern="1200" dirty="0" smtClean="0">
                <a:solidFill>
                  <a:schemeClr val="tx1"/>
                </a:solidFill>
                <a:effectLst/>
                <a:latin typeface="+mn-lt"/>
                <a:ea typeface="+mn-ea"/>
                <a:cs typeface="+mn-cs"/>
              </a:rPr>
              <a:t>预处理的航迹数据，广州机场半径</a:t>
            </a:r>
            <a:r>
              <a:rPr lang="en-US" altLang="zh-CN" sz="1200" kern="1200" dirty="0" smtClean="0">
                <a:solidFill>
                  <a:schemeClr val="tx1"/>
                </a:solidFill>
                <a:effectLst/>
                <a:latin typeface="+mn-lt"/>
                <a:ea typeface="+mn-ea"/>
                <a:cs typeface="+mn-cs"/>
              </a:rPr>
              <a:t>200</a:t>
            </a:r>
            <a:r>
              <a:rPr lang="zh-CN" altLang="zh-CN" sz="1200" kern="1200" dirty="0" smtClean="0">
                <a:solidFill>
                  <a:schemeClr val="tx1"/>
                </a:solidFill>
                <a:effectLst/>
                <a:latin typeface="+mn-lt"/>
                <a:ea typeface="+mn-ea"/>
                <a:cs typeface="+mn-cs"/>
              </a:rPr>
              <a:t>公里范围，插值为每</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秒</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条记录。</a:t>
            </a:r>
          </a:p>
          <a:p>
            <a:pPr lvl="0"/>
            <a:r>
              <a:rPr lang="zh-CN" altLang="zh-CN" sz="1200" kern="1200" dirty="0" smtClean="0">
                <a:solidFill>
                  <a:schemeClr val="tx1"/>
                </a:solidFill>
                <a:effectLst/>
                <a:latin typeface="+mn-lt"/>
                <a:ea typeface="+mn-ea"/>
                <a:cs typeface="+mn-cs"/>
              </a:rPr>
              <a:t>预处理的飞行计划报数据，每个航班的计划航线，截止到终端区边界点。</a:t>
            </a:r>
          </a:p>
          <a:p>
            <a:pPr lvl="0"/>
            <a:r>
              <a:rPr lang="zh-CN" altLang="zh-CN" sz="1200" kern="1200" dirty="0" smtClean="0">
                <a:solidFill>
                  <a:schemeClr val="tx1"/>
                </a:solidFill>
                <a:effectLst/>
                <a:latin typeface="+mn-lt"/>
                <a:ea typeface="+mn-ea"/>
                <a:cs typeface="+mn-cs"/>
              </a:rPr>
              <a:t>预处理的航路点、导航点数据。</a:t>
            </a:r>
          </a:p>
          <a:p>
            <a:pPr lvl="0"/>
            <a:r>
              <a:rPr lang="zh-CN" altLang="zh-CN" sz="1200" kern="1200" dirty="0" smtClean="0">
                <a:solidFill>
                  <a:schemeClr val="tx1"/>
                </a:solidFill>
                <a:effectLst/>
                <a:latin typeface="+mn-lt"/>
                <a:ea typeface="+mn-ea"/>
                <a:cs typeface="+mn-cs"/>
              </a:rPr>
              <a:t>预处理的标准进出港程序。</a:t>
            </a:r>
          </a:p>
          <a:p>
            <a:r>
              <a:rPr lang="zh-CN" altLang="zh-CN" sz="1200" kern="1200" dirty="0" smtClean="0">
                <a:solidFill>
                  <a:schemeClr val="tx1"/>
                </a:solidFill>
                <a:effectLst/>
                <a:latin typeface="+mn-lt"/>
                <a:ea typeface="+mn-ea"/>
                <a:cs typeface="+mn-cs"/>
              </a:rPr>
              <a:t>番禺雷达半径</a:t>
            </a:r>
            <a:r>
              <a:rPr lang="en-US" altLang="zh-CN" sz="1200" kern="1200" dirty="0" smtClean="0">
                <a:solidFill>
                  <a:schemeClr val="tx1"/>
                </a:solidFill>
                <a:effectLst/>
                <a:latin typeface="+mn-lt"/>
                <a:ea typeface="+mn-ea"/>
                <a:cs typeface="+mn-cs"/>
              </a:rPr>
              <a:t>230</a:t>
            </a:r>
            <a:r>
              <a:rPr lang="zh-CN" altLang="zh-CN" sz="1200" kern="1200" dirty="0" smtClean="0">
                <a:solidFill>
                  <a:schemeClr val="tx1"/>
                </a:solidFill>
                <a:effectLst/>
                <a:latin typeface="+mn-lt"/>
                <a:ea typeface="+mn-ea"/>
                <a:cs typeface="+mn-cs"/>
              </a:rPr>
              <a:t>公里的</a:t>
            </a:r>
            <a:r>
              <a:rPr lang="en-US" altLang="zh-CN" sz="1200" kern="1200" dirty="0" smtClean="0">
                <a:solidFill>
                  <a:schemeClr val="tx1"/>
                </a:solidFill>
                <a:effectLst/>
                <a:latin typeface="+mn-lt"/>
                <a:ea typeface="+mn-ea"/>
                <a:cs typeface="+mn-cs"/>
              </a:rPr>
              <a:t>1.2</a:t>
            </a:r>
            <a:r>
              <a:rPr lang="zh-CN" altLang="zh-CN" sz="1200" kern="1200" dirty="0" smtClean="0">
                <a:solidFill>
                  <a:schemeClr val="tx1"/>
                </a:solidFill>
                <a:effectLst/>
                <a:latin typeface="+mn-lt"/>
                <a:ea typeface="+mn-ea"/>
                <a:cs typeface="+mn-cs"/>
              </a:rPr>
              <a:t>度</a:t>
            </a:r>
            <a:r>
              <a:rPr lang="en-US" altLang="zh-CN" sz="1200" kern="1200" dirty="0" smtClean="0">
                <a:solidFill>
                  <a:schemeClr val="tx1"/>
                </a:solidFill>
                <a:effectLst/>
                <a:latin typeface="+mn-lt"/>
                <a:ea typeface="+mn-ea"/>
                <a:cs typeface="+mn-cs"/>
              </a:rPr>
              <a:t>PPI</a:t>
            </a:r>
            <a:r>
              <a:rPr lang="zh-CN" altLang="zh-CN" sz="1200" kern="1200" dirty="0" smtClean="0">
                <a:solidFill>
                  <a:schemeClr val="tx1"/>
                </a:solidFill>
                <a:effectLst/>
                <a:latin typeface="+mn-lt"/>
                <a:ea typeface="+mn-ea"/>
                <a:cs typeface="+mn-cs"/>
              </a:rPr>
              <a:t>产品数据。</a:t>
            </a:r>
            <a:r>
              <a:rPr lang="en-US" altLang="zh-CN" sz="1200" kern="1200" dirty="0" smtClean="0">
                <a:solidFill>
                  <a:schemeClr val="tx1"/>
                </a:solidFill>
                <a:effectLst/>
                <a:latin typeface="+mn-lt"/>
                <a:ea typeface="+mn-ea"/>
                <a:cs typeface="+mn-cs"/>
              </a:rPr>
              <a:t> </a:t>
            </a:r>
          </a:p>
          <a:p>
            <a:endParaRPr lang="en-US" altLang="zh-CN" sz="1200" kern="1200" dirty="0" smtClean="0">
              <a:solidFill>
                <a:schemeClr val="tx1"/>
              </a:solidFill>
              <a:effectLst/>
              <a:latin typeface="+mn-lt"/>
              <a:ea typeface="+mn-ea"/>
              <a:cs typeface="+mn-cs"/>
            </a:endParaRPr>
          </a:p>
          <a:p>
            <a:r>
              <a:rPr lang="en-US" altLang="zh-CN" sz="1200" b="1" kern="1200" dirty="0" smtClean="0">
                <a:solidFill>
                  <a:schemeClr val="tx1"/>
                </a:solidFill>
                <a:effectLst/>
                <a:latin typeface="+mn-lt"/>
                <a:ea typeface="+mn-ea"/>
                <a:cs typeface="+mn-cs"/>
              </a:rPr>
              <a:t>2. </a:t>
            </a:r>
            <a:r>
              <a:rPr lang="zh-CN" altLang="zh-CN" sz="1200" b="1" kern="1200" dirty="0" smtClean="0">
                <a:solidFill>
                  <a:schemeClr val="tx1"/>
                </a:solidFill>
                <a:effectLst/>
                <a:latin typeface="+mn-lt"/>
                <a:ea typeface="+mn-ea"/>
                <a:cs typeface="+mn-cs"/>
              </a:rPr>
              <a:t>主要算法</a:t>
            </a:r>
            <a:endParaRPr lang="zh-CN" altLang="zh-CN" sz="1200" kern="1200" dirty="0" smtClean="0">
              <a:solidFill>
                <a:schemeClr val="tx1"/>
              </a:solidFill>
              <a:effectLst/>
              <a:latin typeface="+mn-lt"/>
              <a:ea typeface="+mn-ea"/>
              <a:cs typeface="+mn-cs"/>
            </a:endParaRPr>
          </a:p>
          <a:p>
            <a:pPr lvl="0"/>
            <a:r>
              <a:rPr lang="zh-CN" altLang="zh-CN" sz="1200" kern="1200" dirty="0" smtClean="0">
                <a:solidFill>
                  <a:schemeClr val="tx1"/>
                </a:solidFill>
                <a:effectLst/>
                <a:latin typeface="+mn-lt"/>
                <a:ea typeface="+mn-ea"/>
                <a:cs typeface="+mn-cs"/>
              </a:rPr>
              <a:t>计算点到大圆的距离。</a:t>
            </a:r>
          </a:p>
          <a:p>
            <a:pPr lvl="0"/>
            <a:r>
              <a:rPr lang="zh-CN" altLang="zh-CN" sz="1200" kern="1200" dirty="0" smtClean="0">
                <a:solidFill>
                  <a:schemeClr val="tx1"/>
                </a:solidFill>
                <a:effectLst/>
                <a:latin typeface="+mn-lt"/>
                <a:ea typeface="+mn-ea"/>
                <a:cs typeface="+mn-cs"/>
              </a:rPr>
              <a:t>自动识别航班起降的标准程序。</a:t>
            </a:r>
          </a:p>
          <a:p>
            <a:r>
              <a:rPr lang="zh-CN" altLang="zh-CN" sz="1200" kern="1200" dirty="0" smtClean="0">
                <a:solidFill>
                  <a:schemeClr val="tx1"/>
                </a:solidFill>
                <a:effectLst/>
                <a:latin typeface="+mn-lt"/>
                <a:ea typeface="+mn-ea"/>
                <a:cs typeface="+mn-cs"/>
              </a:rPr>
              <a:t>图形产品识别回波强度数值。</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b="1" kern="1200" dirty="0" smtClean="0">
                <a:solidFill>
                  <a:schemeClr val="tx1"/>
                </a:solidFill>
                <a:effectLst/>
                <a:latin typeface="+mn-lt"/>
                <a:ea typeface="+mn-ea"/>
                <a:cs typeface="+mn-cs"/>
              </a:rPr>
              <a:t>3. </a:t>
            </a:r>
            <a:r>
              <a:rPr lang="zh-CN" altLang="zh-CN" sz="1200" b="1" kern="1200" dirty="0" smtClean="0">
                <a:solidFill>
                  <a:schemeClr val="tx1"/>
                </a:solidFill>
                <a:effectLst/>
                <a:latin typeface="+mn-lt"/>
                <a:ea typeface="+mn-ea"/>
                <a:cs typeface="+mn-cs"/>
              </a:rPr>
              <a:t>处理技术</a:t>
            </a:r>
            <a:endParaRPr lang="zh-CN" altLang="zh-CN" sz="1200" kern="1200" dirty="0" smtClean="0">
              <a:solidFill>
                <a:schemeClr val="tx1"/>
              </a:solidFill>
              <a:effectLst/>
              <a:latin typeface="+mn-lt"/>
              <a:ea typeface="+mn-ea"/>
              <a:cs typeface="+mn-cs"/>
            </a:endParaRPr>
          </a:p>
          <a:p>
            <a:pPr lvl="0"/>
            <a:r>
              <a:rPr lang="zh-CN" altLang="zh-CN" sz="1200" kern="1200" dirty="0" smtClean="0">
                <a:solidFill>
                  <a:schemeClr val="tx1"/>
                </a:solidFill>
                <a:effectLst/>
                <a:latin typeface="+mn-lt"/>
                <a:ea typeface="+mn-ea"/>
                <a:cs typeface="+mn-cs"/>
              </a:rPr>
              <a:t>使用</a:t>
            </a:r>
            <a:r>
              <a:rPr lang="en-US" altLang="zh-CN" sz="1200" kern="1200" dirty="0" smtClean="0">
                <a:solidFill>
                  <a:schemeClr val="tx1"/>
                </a:solidFill>
                <a:effectLst/>
                <a:latin typeface="+mn-lt"/>
                <a:ea typeface="+mn-ea"/>
                <a:cs typeface="+mn-cs"/>
              </a:rPr>
              <a:t>Node.js</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HTML5</a:t>
            </a:r>
            <a:r>
              <a:rPr lang="zh-CN" altLang="zh-CN" sz="1200" kern="1200" dirty="0" smtClean="0">
                <a:solidFill>
                  <a:schemeClr val="tx1"/>
                </a:solidFill>
                <a:effectLst/>
                <a:latin typeface="+mn-lt"/>
                <a:ea typeface="+mn-ea"/>
                <a:cs typeface="+mn-cs"/>
              </a:rPr>
              <a:t>编程技术。</a:t>
            </a:r>
          </a:p>
          <a:p>
            <a:pPr lvl="0"/>
            <a:r>
              <a:rPr lang="zh-CN" altLang="zh-CN" sz="1200" kern="1200" dirty="0" smtClean="0">
                <a:solidFill>
                  <a:schemeClr val="tx1"/>
                </a:solidFill>
                <a:effectLst/>
                <a:latin typeface="+mn-lt"/>
                <a:ea typeface="+mn-ea"/>
                <a:cs typeface="+mn-cs"/>
              </a:rPr>
              <a:t>计算每个航迹点到计划航线的距离进行分级，</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偏离</a:t>
            </a:r>
            <a:r>
              <a:rPr lang="en-US" altLang="zh-CN" sz="1200" kern="1200" dirty="0" smtClean="0">
                <a:solidFill>
                  <a:schemeClr val="tx1"/>
                </a:solidFill>
                <a:effectLst/>
                <a:latin typeface="+mn-lt"/>
                <a:ea typeface="+mn-ea"/>
                <a:cs typeface="+mn-cs"/>
              </a:rPr>
              <a:t> &lt; 30km</a:t>
            </a:r>
            <a:r>
              <a:rPr lang="zh-CN" altLang="zh-CN" sz="1200" kern="1200" dirty="0" smtClean="0">
                <a:solidFill>
                  <a:schemeClr val="tx1"/>
                </a:solidFill>
                <a:effectLst/>
                <a:latin typeface="+mn-lt"/>
                <a:ea typeface="+mn-ea"/>
                <a:cs typeface="+mn-cs"/>
              </a:rPr>
              <a:t>， 每</a:t>
            </a:r>
            <a:r>
              <a:rPr lang="en-US" altLang="zh-CN" sz="1200" kern="1200" dirty="0" smtClean="0">
                <a:solidFill>
                  <a:schemeClr val="tx1"/>
                </a:solidFill>
                <a:effectLst/>
                <a:latin typeface="+mn-lt"/>
                <a:ea typeface="+mn-ea"/>
                <a:cs typeface="+mn-cs"/>
              </a:rPr>
              <a:t> 0.3km </a:t>
            </a:r>
            <a:r>
              <a:rPr lang="zh-CN" altLang="zh-CN" sz="1200" kern="1200" dirty="0" smtClean="0">
                <a:solidFill>
                  <a:schemeClr val="tx1"/>
                </a:solidFill>
                <a:effectLst/>
                <a:latin typeface="+mn-lt"/>
                <a:ea typeface="+mn-ea"/>
                <a:cs typeface="+mn-cs"/>
              </a:rPr>
              <a:t>一个等级，使用</a:t>
            </a:r>
            <a:r>
              <a:rPr lang="en-US" altLang="zh-CN" sz="1200" kern="1200" dirty="0" smtClean="0">
                <a:solidFill>
                  <a:schemeClr val="tx1"/>
                </a:solidFill>
                <a:effectLst/>
                <a:latin typeface="+mn-lt"/>
                <a:ea typeface="+mn-ea"/>
                <a:cs typeface="+mn-cs"/>
              </a:rPr>
              <a:t>   1 ~ 100 </a:t>
            </a:r>
            <a:r>
              <a:rPr lang="zh-CN" altLang="zh-CN" sz="1200" kern="1200" dirty="0" smtClean="0">
                <a:solidFill>
                  <a:schemeClr val="tx1"/>
                </a:solidFill>
                <a:effectLst/>
                <a:latin typeface="+mn-lt"/>
                <a:ea typeface="+mn-ea"/>
                <a:cs typeface="+mn-cs"/>
              </a:rPr>
              <a:t>表示；</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偏离</a:t>
            </a:r>
            <a:r>
              <a:rPr lang="en-US" altLang="zh-CN" sz="1200" kern="1200" dirty="0" smtClean="0">
                <a:solidFill>
                  <a:schemeClr val="tx1"/>
                </a:solidFill>
                <a:effectLst/>
                <a:latin typeface="+mn-lt"/>
                <a:ea typeface="+mn-ea"/>
                <a:cs typeface="+mn-cs"/>
              </a:rPr>
              <a:t> &lt; 60km</a:t>
            </a:r>
            <a:r>
              <a:rPr lang="zh-CN" altLang="zh-CN" sz="1200" kern="1200" dirty="0" smtClean="0">
                <a:solidFill>
                  <a:schemeClr val="tx1"/>
                </a:solidFill>
                <a:effectLst/>
                <a:latin typeface="+mn-lt"/>
                <a:ea typeface="+mn-ea"/>
                <a:cs typeface="+mn-cs"/>
              </a:rPr>
              <a:t>， 每</a:t>
            </a:r>
            <a:r>
              <a:rPr lang="en-US" altLang="zh-CN" sz="1200" kern="1200" dirty="0" smtClean="0">
                <a:solidFill>
                  <a:schemeClr val="tx1"/>
                </a:solidFill>
                <a:effectLst/>
                <a:latin typeface="+mn-lt"/>
                <a:ea typeface="+mn-ea"/>
                <a:cs typeface="+mn-cs"/>
              </a:rPr>
              <a:t> 0.6km </a:t>
            </a:r>
            <a:r>
              <a:rPr lang="zh-CN" altLang="zh-CN" sz="1200" kern="1200" dirty="0" smtClean="0">
                <a:solidFill>
                  <a:schemeClr val="tx1"/>
                </a:solidFill>
                <a:effectLst/>
                <a:latin typeface="+mn-lt"/>
                <a:ea typeface="+mn-ea"/>
                <a:cs typeface="+mn-cs"/>
              </a:rPr>
              <a:t>一个等级，使用</a:t>
            </a:r>
            <a:r>
              <a:rPr lang="en-US" altLang="zh-CN" sz="1200" kern="1200" dirty="0" smtClean="0">
                <a:solidFill>
                  <a:schemeClr val="tx1"/>
                </a:solidFill>
                <a:effectLst/>
                <a:latin typeface="+mn-lt"/>
                <a:ea typeface="+mn-ea"/>
                <a:cs typeface="+mn-cs"/>
              </a:rPr>
              <a:t> 101 ~ 150 </a:t>
            </a:r>
            <a:r>
              <a:rPr lang="zh-CN" altLang="zh-CN" sz="1200" kern="1200" dirty="0" smtClean="0">
                <a:solidFill>
                  <a:schemeClr val="tx1"/>
                </a:solidFill>
                <a:effectLst/>
                <a:latin typeface="+mn-lt"/>
                <a:ea typeface="+mn-ea"/>
                <a:cs typeface="+mn-cs"/>
              </a:rPr>
              <a:t>表示；</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偏离</a:t>
            </a:r>
            <a:r>
              <a:rPr lang="en-US" altLang="zh-CN" sz="1200" kern="1200" dirty="0" smtClean="0">
                <a:solidFill>
                  <a:schemeClr val="tx1"/>
                </a:solidFill>
                <a:effectLst/>
                <a:latin typeface="+mn-lt"/>
                <a:ea typeface="+mn-ea"/>
                <a:cs typeface="+mn-cs"/>
              </a:rPr>
              <a:t> &lt; 120km</a:t>
            </a:r>
            <a:r>
              <a:rPr lang="zh-CN" altLang="zh-CN" sz="1200" kern="1200" dirty="0" smtClean="0">
                <a:solidFill>
                  <a:schemeClr val="tx1"/>
                </a:solidFill>
                <a:effectLst/>
                <a:latin typeface="+mn-lt"/>
                <a:ea typeface="+mn-ea"/>
                <a:cs typeface="+mn-cs"/>
              </a:rPr>
              <a:t>，每</a:t>
            </a:r>
            <a:r>
              <a:rPr lang="en-US" altLang="zh-CN" sz="1200" kern="1200" dirty="0" smtClean="0">
                <a:solidFill>
                  <a:schemeClr val="tx1"/>
                </a:solidFill>
                <a:effectLst/>
                <a:latin typeface="+mn-lt"/>
                <a:ea typeface="+mn-ea"/>
                <a:cs typeface="+mn-cs"/>
              </a:rPr>
              <a:t> 1.2km </a:t>
            </a:r>
            <a:r>
              <a:rPr lang="zh-CN" altLang="zh-CN" sz="1200" kern="1200" dirty="0" smtClean="0">
                <a:solidFill>
                  <a:schemeClr val="tx1"/>
                </a:solidFill>
                <a:effectLst/>
                <a:latin typeface="+mn-lt"/>
                <a:ea typeface="+mn-ea"/>
                <a:cs typeface="+mn-cs"/>
              </a:rPr>
              <a:t>一个等级，使用</a:t>
            </a:r>
            <a:r>
              <a:rPr lang="en-US" altLang="zh-CN" sz="1200" kern="1200" dirty="0" smtClean="0">
                <a:solidFill>
                  <a:schemeClr val="tx1"/>
                </a:solidFill>
                <a:effectLst/>
                <a:latin typeface="+mn-lt"/>
                <a:ea typeface="+mn-ea"/>
                <a:cs typeface="+mn-cs"/>
              </a:rPr>
              <a:t> 151 ~ 200 </a:t>
            </a:r>
            <a:r>
              <a:rPr lang="zh-CN" altLang="zh-CN" sz="1200" kern="1200" dirty="0" smtClean="0">
                <a:solidFill>
                  <a:schemeClr val="tx1"/>
                </a:solidFill>
                <a:effectLst/>
                <a:latin typeface="+mn-lt"/>
                <a:ea typeface="+mn-ea"/>
                <a:cs typeface="+mn-cs"/>
              </a:rPr>
              <a:t>表示；</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偏离</a:t>
            </a:r>
            <a:r>
              <a:rPr lang="en-US" altLang="zh-CN" sz="1200" kern="1200" dirty="0" smtClean="0">
                <a:solidFill>
                  <a:schemeClr val="tx1"/>
                </a:solidFill>
                <a:effectLst/>
                <a:latin typeface="+mn-lt"/>
                <a:ea typeface="+mn-ea"/>
                <a:cs typeface="+mn-cs"/>
              </a:rPr>
              <a:t> &lt; 300km</a:t>
            </a:r>
            <a:r>
              <a:rPr lang="zh-CN" altLang="zh-CN" sz="1200" kern="1200" dirty="0" smtClean="0">
                <a:solidFill>
                  <a:schemeClr val="tx1"/>
                </a:solidFill>
                <a:effectLst/>
                <a:latin typeface="+mn-lt"/>
                <a:ea typeface="+mn-ea"/>
                <a:cs typeface="+mn-cs"/>
              </a:rPr>
              <a:t>，每</a:t>
            </a:r>
            <a:r>
              <a:rPr lang="en-US" altLang="zh-CN" sz="1200" kern="1200" dirty="0" smtClean="0">
                <a:solidFill>
                  <a:schemeClr val="tx1"/>
                </a:solidFill>
                <a:effectLst/>
                <a:latin typeface="+mn-lt"/>
                <a:ea typeface="+mn-ea"/>
                <a:cs typeface="+mn-cs"/>
              </a:rPr>
              <a:t> 3.6km </a:t>
            </a:r>
            <a:r>
              <a:rPr lang="zh-CN" altLang="zh-CN" sz="1200" kern="1200" dirty="0" smtClean="0">
                <a:solidFill>
                  <a:schemeClr val="tx1"/>
                </a:solidFill>
                <a:effectLst/>
                <a:latin typeface="+mn-lt"/>
                <a:ea typeface="+mn-ea"/>
                <a:cs typeface="+mn-cs"/>
              </a:rPr>
              <a:t>一个等级，使用</a:t>
            </a:r>
            <a:r>
              <a:rPr lang="en-US" altLang="zh-CN" sz="1200" kern="1200" dirty="0" smtClean="0">
                <a:solidFill>
                  <a:schemeClr val="tx1"/>
                </a:solidFill>
                <a:effectLst/>
                <a:latin typeface="+mn-lt"/>
                <a:ea typeface="+mn-ea"/>
                <a:cs typeface="+mn-cs"/>
              </a:rPr>
              <a:t> 201 ~ 250 </a:t>
            </a:r>
            <a:r>
              <a:rPr lang="zh-CN" altLang="zh-CN" sz="1200" kern="1200" dirty="0" smtClean="0">
                <a:solidFill>
                  <a:schemeClr val="tx1"/>
                </a:solidFill>
                <a:effectLst/>
                <a:latin typeface="+mn-lt"/>
                <a:ea typeface="+mn-ea"/>
                <a:cs typeface="+mn-cs"/>
              </a:rPr>
              <a:t>表示；</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依次统计每个航班在不同偏离距离等级下的航迹点数；</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进而合并统计每天所有航班在不同偏离等级下的航迹点数。</a:t>
            </a:r>
          </a:p>
          <a:p>
            <a:pPr lvl="0"/>
            <a:r>
              <a:rPr lang="zh-CN" altLang="zh-CN" sz="1200" kern="1200" dirty="0" smtClean="0">
                <a:solidFill>
                  <a:schemeClr val="tx1"/>
                </a:solidFill>
                <a:effectLst/>
                <a:latin typeface="+mn-lt"/>
                <a:ea typeface="+mn-ea"/>
                <a:cs typeface="+mn-cs"/>
              </a:rPr>
              <a:t>标识对流因子：</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处理每个时次的气象雷达回波图像，</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识别半径</a:t>
            </a:r>
            <a:r>
              <a:rPr lang="en-US" altLang="zh-CN" sz="1200" kern="1200" dirty="0" smtClean="0">
                <a:solidFill>
                  <a:schemeClr val="tx1"/>
                </a:solidFill>
                <a:effectLst/>
                <a:latin typeface="+mn-lt"/>
                <a:ea typeface="+mn-ea"/>
                <a:cs typeface="+mn-cs"/>
              </a:rPr>
              <a:t>230</a:t>
            </a:r>
            <a:r>
              <a:rPr lang="zh-CN" altLang="zh-CN" sz="1200" kern="1200" dirty="0" smtClean="0">
                <a:solidFill>
                  <a:schemeClr val="tx1"/>
                </a:solidFill>
                <a:effectLst/>
                <a:latin typeface="+mn-lt"/>
                <a:ea typeface="+mn-ea"/>
                <a:cs typeface="+mn-cs"/>
              </a:rPr>
              <a:t>公里内不同强度值的像素个数，</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像素</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平方公里。</a:t>
            </a:r>
          </a:p>
          <a:p>
            <a:r>
              <a:rPr lang="en-US" altLang="zh-CN" sz="1200" kern="1200" dirty="0" smtClean="0">
                <a:solidFill>
                  <a:schemeClr val="tx1"/>
                </a:solidFill>
                <a:effectLst/>
                <a:latin typeface="+mn-lt"/>
                <a:ea typeface="+mn-ea"/>
                <a:cs typeface="+mn-cs"/>
              </a:rPr>
              <a:t>      5</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15dBZ</a:t>
            </a:r>
            <a:r>
              <a:rPr lang="zh-CN" altLang="zh-CN" sz="1200" kern="1200" dirty="0" smtClean="0">
                <a:solidFill>
                  <a:schemeClr val="tx1"/>
                </a:solidFill>
                <a:effectLst/>
                <a:latin typeface="+mn-lt"/>
                <a:ea typeface="+mn-ea"/>
                <a:cs typeface="+mn-cs"/>
              </a:rPr>
              <a:t>的回波，影响系数为</a:t>
            </a:r>
            <a:r>
              <a:rPr lang="en-US" altLang="zh-CN" sz="1200" kern="1200" dirty="0" smtClean="0">
                <a:solidFill>
                  <a:schemeClr val="tx1"/>
                </a:solidFill>
                <a:effectLst/>
                <a:latin typeface="+mn-lt"/>
                <a:ea typeface="+mn-ea"/>
                <a:cs typeface="+mn-cs"/>
              </a:rPr>
              <a:t> 0</a:t>
            </a:r>
            <a:r>
              <a:rPr lang="zh-CN" altLang="zh-CN" sz="1200" kern="1200" dirty="0" smtClean="0">
                <a:solidFill>
                  <a:schemeClr val="tx1"/>
                </a:solidFill>
                <a:effectLst/>
                <a:latin typeface="+mn-lt"/>
                <a:ea typeface="+mn-ea"/>
                <a:cs typeface="+mn-cs"/>
              </a:rPr>
              <a:t>；</a:t>
            </a:r>
          </a:p>
          <a:p>
            <a:r>
              <a:rPr lang="en-US" altLang="zh-CN" sz="1200" kern="1200" dirty="0" smtClean="0">
                <a:solidFill>
                  <a:schemeClr val="tx1"/>
                </a:solidFill>
                <a:effectLst/>
                <a:latin typeface="+mn-lt"/>
                <a:ea typeface="+mn-ea"/>
                <a:cs typeface="+mn-cs"/>
              </a:rPr>
              <a:t>      20</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25</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30</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35</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40dBZ</a:t>
            </a:r>
            <a:r>
              <a:rPr lang="zh-CN" altLang="zh-CN" sz="1200" kern="1200" dirty="0" smtClean="0">
                <a:solidFill>
                  <a:schemeClr val="tx1"/>
                </a:solidFill>
                <a:effectLst/>
                <a:latin typeface="+mn-lt"/>
                <a:ea typeface="+mn-ea"/>
                <a:cs typeface="+mn-cs"/>
              </a:rPr>
              <a:t>的回波，影响系数依次为</a:t>
            </a:r>
            <a:r>
              <a:rPr lang="en-US" altLang="zh-CN" sz="1200" kern="1200" dirty="0" smtClean="0">
                <a:solidFill>
                  <a:schemeClr val="tx1"/>
                </a:solidFill>
                <a:effectLst/>
                <a:latin typeface="+mn-lt"/>
                <a:ea typeface="+mn-ea"/>
                <a:cs typeface="+mn-cs"/>
              </a:rPr>
              <a:t> 0.2</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0.4</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0.6</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0.8</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a:t>
            </a:r>
          </a:p>
          <a:p>
            <a:r>
              <a:rPr lang="en-US" altLang="zh-CN" sz="1200" kern="1200" dirty="0" smtClean="0">
                <a:solidFill>
                  <a:schemeClr val="tx1"/>
                </a:solidFill>
                <a:effectLst/>
                <a:latin typeface="+mn-lt"/>
                <a:ea typeface="+mn-ea"/>
                <a:cs typeface="+mn-cs"/>
              </a:rPr>
              <a:t>      &gt;= 45dBZ</a:t>
            </a:r>
            <a:r>
              <a:rPr lang="zh-CN" altLang="zh-CN" sz="1200" kern="1200" dirty="0" smtClean="0">
                <a:solidFill>
                  <a:schemeClr val="tx1"/>
                </a:solidFill>
                <a:effectLst/>
                <a:latin typeface="+mn-lt"/>
                <a:ea typeface="+mn-ea"/>
                <a:cs typeface="+mn-cs"/>
              </a:rPr>
              <a:t>的回波，影响系数为</a:t>
            </a:r>
            <a:r>
              <a:rPr lang="en-US" altLang="zh-CN" sz="1200" kern="1200" dirty="0" smtClean="0">
                <a:solidFill>
                  <a:schemeClr val="tx1"/>
                </a:solidFill>
                <a:effectLst/>
                <a:latin typeface="+mn-lt"/>
                <a:ea typeface="+mn-ea"/>
                <a:cs typeface="+mn-cs"/>
              </a:rPr>
              <a:t> 1.0</a:t>
            </a:r>
            <a:r>
              <a:rPr lang="zh-CN" altLang="zh-CN" sz="1200" kern="1200" dirty="0" smtClean="0">
                <a:solidFill>
                  <a:schemeClr val="tx1"/>
                </a:solidFill>
                <a:effectLst/>
                <a:latin typeface="+mn-lt"/>
                <a:ea typeface="+mn-ea"/>
                <a:cs typeface="+mn-cs"/>
              </a:rPr>
              <a:t>。</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每个时次的回波合并为一个影响系数值，每天累计为一个总值。</a:t>
            </a:r>
          </a:p>
          <a:p>
            <a:pPr lvl="0"/>
            <a:r>
              <a:rPr lang="zh-CN" altLang="zh-CN" sz="1200" kern="1200" dirty="0" smtClean="0">
                <a:solidFill>
                  <a:schemeClr val="tx1"/>
                </a:solidFill>
                <a:effectLst/>
                <a:latin typeface="+mn-lt"/>
                <a:ea typeface="+mn-ea"/>
                <a:cs typeface="+mn-cs"/>
              </a:rPr>
              <a:t>根据对流因子数值结合雷达回波图像人工判别，将</a:t>
            </a:r>
            <a:r>
              <a:rPr lang="en-US" altLang="zh-CN" sz="1200" kern="1200" dirty="0" smtClean="0">
                <a:solidFill>
                  <a:schemeClr val="tx1"/>
                </a:solidFill>
                <a:effectLst/>
                <a:latin typeface="+mn-lt"/>
                <a:ea typeface="+mn-ea"/>
                <a:cs typeface="+mn-cs"/>
              </a:rPr>
              <a:t>2014.01.01 ~ 03.28 </a:t>
            </a:r>
            <a:r>
              <a:rPr lang="zh-CN" altLang="zh-CN" sz="1200" kern="1200" dirty="0" smtClean="0">
                <a:solidFill>
                  <a:schemeClr val="tx1"/>
                </a:solidFill>
                <a:effectLst/>
                <a:latin typeface="+mn-lt"/>
                <a:ea typeface="+mn-ea"/>
                <a:cs typeface="+mn-cs"/>
              </a:rPr>
              <a:t>标记为晴好天气。根据前面每日的统计结果汇总后计算平均值，绘制出以下</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幅图形。</a:t>
            </a:r>
            <a:r>
              <a:rPr lang="en-US" altLang="zh-CN" sz="1200"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endParaRPr lang="en-US" altLang="zh-CN" dirty="0" smtClean="0"/>
          </a:p>
          <a:p>
            <a:r>
              <a:rPr lang="en-US" altLang="zh-CN" sz="1200" b="1" kern="1200" dirty="0" smtClean="0">
                <a:solidFill>
                  <a:schemeClr val="tx1"/>
                </a:solidFill>
                <a:effectLst/>
                <a:latin typeface="+mn-lt"/>
                <a:ea typeface="+mn-ea"/>
                <a:cs typeface="+mn-cs"/>
              </a:rPr>
              <a:t>4. </a:t>
            </a:r>
            <a:r>
              <a:rPr lang="zh-CN" altLang="zh-CN" sz="1200" b="1" kern="1200" dirty="0" smtClean="0">
                <a:solidFill>
                  <a:schemeClr val="tx1"/>
                </a:solidFill>
                <a:effectLst/>
                <a:latin typeface="+mn-lt"/>
                <a:ea typeface="+mn-ea"/>
                <a:cs typeface="+mn-cs"/>
              </a:rPr>
              <a:t>结论</a:t>
            </a:r>
            <a:endParaRPr lang="zh-CN" altLang="zh-CN" sz="1200" kern="1200" dirty="0" smtClean="0">
              <a:solidFill>
                <a:schemeClr val="tx1"/>
              </a:solidFill>
              <a:effectLst/>
              <a:latin typeface="+mn-lt"/>
              <a:ea typeface="+mn-ea"/>
              <a:cs typeface="+mn-cs"/>
            </a:endParaRPr>
          </a:p>
          <a:p>
            <a:pPr lvl="0"/>
            <a:r>
              <a:rPr lang="zh-CN" altLang="zh-CN" sz="1200" kern="1200" dirty="0" smtClean="0">
                <a:solidFill>
                  <a:schemeClr val="tx1"/>
                </a:solidFill>
                <a:effectLst/>
                <a:latin typeface="+mn-lt"/>
                <a:ea typeface="+mn-ea"/>
                <a:cs typeface="+mn-cs"/>
              </a:rPr>
              <a:t>绕航阈值与选取的百分位和航班类型密切相关。</a:t>
            </a:r>
          </a:p>
          <a:p>
            <a:r>
              <a:rPr lang="zh-CN" altLang="zh-CN" sz="1200" kern="1200" dirty="0" smtClean="0">
                <a:solidFill>
                  <a:schemeClr val="tx1"/>
                </a:solidFill>
                <a:effectLst/>
                <a:latin typeface="+mn-lt"/>
                <a:ea typeface="+mn-ea"/>
                <a:cs typeface="+mn-cs"/>
              </a:rPr>
              <a:t>偏离距离</a:t>
            </a:r>
            <a:r>
              <a:rPr lang="en-US" altLang="zh-CN" sz="1200" kern="1200" dirty="0" smtClean="0">
                <a:solidFill>
                  <a:schemeClr val="tx1"/>
                </a:solidFill>
                <a:effectLst/>
                <a:latin typeface="+mn-lt"/>
                <a:ea typeface="+mn-ea"/>
                <a:cs typeface="+mn-cs"/>
              </a:rPr>
              <a:t> &lt;= 0.6km </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 6.0 </a:t>
            </a:r>
            <a:r>
              <a:rPr lang="zh-CN" altLang="zh-CN" sz="1200" kern="1200" dirty="0" smtClean="0">
                <a:solidFill>
                  <a:schemeClr val="tx1"/>
                </a:solidFill>
                <a:effectLst/>
                <a:latin typeface="+mn-lt"/>
                <a:ea typeface="+mn-ea"/>
                <a:cs typeface="+mn-cs"/>
              </a:rPr>
              <a:t>公里附近是两个概率高发值。 </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30</a:t>
            </a:fld>
            <a:endParaRPr lang="zh-CN" altLang="en-US"/>
          </a:p>
        </p:txBody>
      </p:sp>
    </p:spTree>
    <p:extLst>
      <p:ext uri="{BB962C8B-B14F-4D97-AF65-F5344CB8AC3E}">
        <p14:creationId xmlns:p14="http://schemas.microsoft.com/office/powerpoint/2010/main" val="418921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31</a:t>
            </a:fld>
            <a:endParaRPr lang="zh-CN" altLang="en-US"/>
          </a:p>
        </p:txBody>
      </p:sp>
    </p:spTree>
    <p:extLst>
      <p:ext uri="{BB962C8B-B14F-4D97-AF65-F5344CB8AC3E}">
        <p14:creationId xmlns:p14="http://schemas.microsoft.com/office/powerpoint/2010/main" val="248000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FC618DA6-E63A-4090-B437-6A8BEB1EEE3F}" type="slidenum">
              <a:rPr lang="zh-CN" altLang="en-US" smtClean="0"/>
              <a:pPr/>
              <a:t>32</a:t>
            </a:fld>
            <a:endParaRPr lang="zh-CN" altLang="en-US"/>
          </a:p>
        </p:txBody>
      </p:sp>
    </p:spTree>
    <p:extLst>
      <p:ext uri="{BB962C8B-B14F-4D97-AF65-F5344CB8AC3E}">
        <p14:creationId xmlns:p14="http://schemas.microsoft.com/office/powerpoint/2010/main" val="358900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A1BDBC4F-7627-432E-9B3C-E283D0C4BB42}"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2188505405"/>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36F9F2B5-9D9E-42F9-8F0F-452A03F05D88}"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171776091"/>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92DD33AC-025A-43EA-BC3B-A468886E963B}"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2001170490"/>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ln/>
        </p:spPr>
        <p:txBody>
          <a:bodyPr/>
          <a:lstStyle>
            <a:lvl1pPr>
              <a:defRPr sz="1400"/>
            </a:lvl1pPr>
          </a:lstStyle>
          <a:p>
            <a:pPr>
              <a:defRPr/>
            </a:pPr>
            <a:r>
              <a:rPr lang="en-US" altLang="zh-CN" dirty="0" smtClean="0">
                <a:solidFill>
                  <a:srgbClr val="000000"/>
                </a:solidFill>
                <a:latin typeface="华文隶书" pitchFamily="2" charset="-122"/>
                <a:ea typeface="华文隶书" pitchFamily="2" charset="-122"/>
                <a:sym typeface="华文隶书" pitchFamily="2" charset="-122"/>
              </a:rPr>
              <a:t>2015</a:t>
            </a:r>
            <a:r>
              <a:rPr lang="zh-CN" altLang="en-US" dirty="0" smtClean="0">
                <a:solidFill>
                  <a:srgbClr val="000000"/>
                </a:solidFill>
                <a:latin typeface="华文隶书" pitchFamily="2" charset="-122"/>
                <a:ea typeface="华文隶书" pitchFamily="2" charset="-122"/>
                <a:sym typeface="华文隶书" pitchFamily="2" charset="-122"/>
              </a:rPr>
              <a:t>年</a:t>
            </a:r>
            <a:r>
              <a:rPr lang="en-US" altLang="zh-CN" dirty="0" smtClean="0">
                <a:solidFill>
                  <a:srgbClr val="000000"/>
                </a:solidFill>
                <a:latin typeface="华文隶书" pitchFamily="2" charset="-122"/>
                <a:ea typeface="华文隶书" pitchFamily="2" charset="-122"/>
                <a:sym typeface="华文隶书" pitchFamily="2" charset="-122"/>
              </a:rPr>
              <a:t>10</a:t>
            </a:r>
            <a:r>
              <a:rPr lang="zh-CN" altLang="en-US" dirty="0" smtClean="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dirty="0" smtClean="0">
              <a:solidFill>
                <a:srgbClr val="000000"/>
              </a:solidFill>
              <a:latin typeface="华文隶书" pitchFamily="2" charset="-122"/>
              <a:ea typeface="华文隶书" pitchFamily="2" charset="-122"/>
              <a:sym typeface="华文隶书" pitchFamily="2" charset="-122"/>
            </a:endParaRPr>
          </a:p>
          <a:p>
            <a:pPr>
              <a:defRPr/>
            </a:pPr>
            <a:endParaRPr lang="zh-CN"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097F375B-8773-413C-9C12-D2372B3C03C0}"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86851065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0D41E813-6FD2-4BD5-843D-0D0A277A4117}"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3924280873"/>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6B47AEA8-0499-4DF2-9B34-A65181C89B18}"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175158682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C641E448-51CD-4C0B-BE38-F1D993A1E6F8}"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292753552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a:ln/>
        </p:spPr>
        <p:txBody>
          <a:bodyPr/>
          <a:lstStyle>
            <a:lvl1pPr>
              <a:defRPr/>
            </a:lvl1pPr>
          </a:lstStyle>
          <a:p>
            <a:pPr>
              <a:defRPr/>
            </a:pPr>
            <a:fld id="{E5D51596-CCA2-48D8-A383-A1DEDE5332BD}"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170797560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ln/>
        </p:spPr>
        <p:txBody>
          <a:bodyPr/>
          <a:lstStyle>
            <a:lvl1pPr>
              <a:defRPr/>
            </a:lvl1pPr>
          </a:lstStyle>
          <a:p>
            <a:pPr>
              <a:defRPr/>
            </a:pPr>
            <a:fld id="{74603956-2014-4D2B-91C4-9360476B284A}"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1908658768"/>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a:ln/>
        </p:spPr>
        <p:txBody>
          <a:bodyPr/>
          <a:lstStyle>
            <a:lvl1pPr>
              <a:defRPr/>
            </a:lvl1pPr>
          </a:lstStyle>
          <a:p>
            <a:pPr>
              <a:defRPr/>
            </a:pPr>
            <a:fld id="{E35E136C-0AE8-4BC4-AD2C-0BD65BB5CDBA}"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217237679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61B3EC8A-6AFA-4093-B312-57645085661D}"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256051746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Arial"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8AF8350B-1103-415E-9A4D-89E55DBEEAE1}" type="slidenum">
              <a:rPr lang="zh-CN" altLang="en-US"/>
              <a:pPr>
                <a:defRPr/>
              </a:pPr>
              <a:t>‹#›</a:t>
            </a:fld>
            <a:endParaRPr lang="en-US" sz="1800">
              <a:solidFill>
                <a:srgbClr val="000000"/>
              </a:solidFill>
            </a:endParaRPr>
          </a:p>
        </p:txBody>
      </p:sp>
    </p:spTree>
    <p:extLst>
      <p:ext uri="{BB962C8B-B14F-4D97-AF65-F5344CB8AC3E}">
        <p14:creationId xmlns:p14="http://schemas.microsoft.com/office/powerpoint/2010/main" val="69573620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7" descr="图片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1027" name="Rectangle 2"/>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Arial" charset="0"/>
              </a:rPr>
              <a:t>单击此处编辑母版标题样式</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Arial" charset="0"/>
              </a:rPr>
              <a:t>单击此处编辑母版文本样式</a:t>
            </a:r>
          </a:p>
          <a:p>
            <a:pPr lvl="1"/>
            <a:r>
              <a:rPr lang="zh-CN" smtClean="0">
                <a:sym typeface="Arial" charset="0"/>
              </a:rPr>
              <a:t>第二级</a:t>
            </a:r>
          </a:p>
          <a:p>
            <a:pPr lvl="2"/>
            <a:r>
              <a:rPr lang="zh-CN" smtClean="0">
                <a:sym typeface="Arial" charset="0"/>
              </a:rPr>
              <a:t>第三级</a:t>
            </a:r>
          </a:p>
          <a:p>
            <a:pPr lvl="3"/>
            <a:r>
              <a:rPr lang="zh-CN" smtClean="0">
                <a:sym typeface="Arial" charset="0"/>
              </a:rPr>
              <a:t>第四级</a:t>
            </a:r>
          </a:p>
          <a:p>
            <a:pPr lvl="4"/>
            <a:r>
              <a:rPr lang="zh-CN" smtClean="0">
                <a:sym typeface="Arial" charset="0"/>
              </a:rPr>
              <a:t>第五级</a:t>
            </a:r>
          </a:p>
        </p:txBody>
      </p:sp>
      <p:sp>
        <p:nvSpPr>
          <p:cNvPr id="1029" name="Rectangle 4"/>
          <p:cNvSpPr>
            <a:spLocks noGrp="1" noChangeArrowheads="1"/>
          </p:cNvSpPr>
          <p:nvPr>
            <p:ph type="dt" sz="half" idx="2"/>
          </p:nvPr>
        </p:nvSpPr>
        <p:spPr bwMode="auto">
          <a:xfrm>
            <a:off x="457200" y="6245225"/>
            <a:ext cx="2133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buFont typeface="Arial" pitchFamily="34" charset="0"/>
              <a:buNone/>
              <a:defRPr sz="1400">
                <a:latin typeface="Arial" pitchFamily="34" charset="0"/>
                <a:ea typeface="宋体" pitchFamily="2" charset="-122"/>
                <a:sym typeface="Arial" pitchFamily="34" charset="0"/>
              </a:defRPr>
            </a:lvl1pPr>
          </a:lstStyle>
          <a:p>
            <a:pPr>
              <a:defRPr/>
            </a:pPr>
            <a:endParaRPr lang="zh-CN" altLang="zh-CN"/>
          </a:p>
        </p:txBody>
      </p:sp>
      <p:sp>
        <p:nvSpPr>
          <p:cNvPr id="1030" name="Rectangle 5"/>
          <p:cNvSpPr>
            <a:spLocks noGrp="1" noChangeArrowheads="1"/>
          </p:cNvSpPr>
          <p:nvPr>
            <p:ph type="ftr" sz="quarter" idx="3"/>
          </p:nvPr>
        </p:nvSpPr>
        <p:spPr bwMode="auto">
          <a:xfrm>
            <a:off x="3124200" y="6245225"/>
            <a:ext cx="2895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buFont typeface="Arial" pitchFamily="34" charset="0"/>
              <a:buNone/>
              <a:defRPr sz="1400">
                <a:latin typeface="Arial" pitchFamily="34" charset="0"/>
                <a:ea typeface="宋体" pitchFamily="2" charset="-122"/>
                <a:sym typeface="Arial" pitchFamily="34" charset="0"/>
              </a:defRPr>
            </a:lvl1pPr>
          </a:lstStyle>
          <a:p>
            <a:pPr>
              <a:defRPr/>
            </a:pPr>
            <a:endParaRPr lang="zh-CN" altLang="zh-CN"/>
          </a:p>
        </p:txBody>
      </p:sp>
      <p:sp>
        <p:nvSpPr>
          <p:cNvPr id="1031" name="Rectangle 6"/>
          <p:cNvSpPr>
            <a:spLocks noGrp="1" noChangeArrowheads="1"/>
          </p:cNvSpPr>
          <p:nvPr>
            <p:ph type="sldNum" sz="quarter" idx="4"/>
          </p:nvPr>
        </p:nvSpPr>
        <p:spPr bwMode="auto">
          <a:xfrm>
            <a:off x="6553200" y="6245225"/>
            <a:ext cx="2133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lgn="r">
              <a:buFont typeface="Arial" pitchFamily="34" charset="0"/>
              <a:buNone/>
              <a:defRPr sz="1400">
                <a:latin typeface="Arial" pitchFamily="34" charset="0"/>
                <a:ea typeface="宋体" pitchFamily="2" charset="-122"/>
                <a:sym typeface="Arial" pitchFamily="34" charset="0"/>
              </a:defRPr>
            </a:lvl1pPr>
          </a:lstStyle>
          <a:p>
            <a:pPr>
              <a:defRPr/>
            </a:pPr>
            <a:fld id="{8790EBEC-3D3F-4C2B-8E1F-F282A7E25406}" type="slidenum">
              <a:rPr lang="zh-CN" altLang="en-US"/>
              <a:pPr>
                <a:defRPr/>
              </a:pPr>
              <a:t>‹#›</a:t>
            </a:fld>
            <a:endParaRPr 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wipe dir="r"/>
  </p:transition>
  <p:txStyles>
    <p:titleStyle>
      <a:lvl1pPr algn="ctr" rtl="0" eaLnBrk="0" fontAlgn="base" hangingPunct="0">
        <a:spcBef>
          <a:spcPct val="0"/>
        </a:spcBef>
        <a:spcAft>
          <a:spcPct val="0"/>
        </a:spcAft>
        <a:defRPr sz="4400">
          <a:solidFill>
            <a:schemeClr val="tx2"/>
          </a:solidFill>
          <a:latin typeface="+mj-lt"/>
          <a:ea typeface="+mj-ea"/>
          <a:cs typeface="+mj-cs"/>
          <a:sym typeface="Arial" charset="0"/>
        </a:defRPr>
      </a:lvl1pPr>
      <a:lvl2pPr algn="ctr" rtl="0" eaLnBrk="0" fontAlgn="base" hangingPunct="0">
        <a:spcBef>
          <a:spcPct val="0"/>
        </a:spcBef>
        <a:spcAft>
          <a:spcPct val="0"/>
        </a:spcAft>
        <a:defRPr sz="4400">
          <a:solidFill>
            <a:schemeClr val="tx2"/>
          </a:solidFill>
          <a:latin typeface="Arial" pitchFamily="34" charset="0"/>
          <a:ea typeface="宋体" pitchFamily="2" charset="-122"/>
          <a:sym typeface="Arial" charset="0"/>
        </a:defRPr>
      </a:lvl2pPr>
      <a:lvl3pPr algn="ctr" rtl="0" eaLnBrk="0" fontAlgn="base" hangingPunct="0">
        <a:spcBef>
          <a:spcPct val="0"/>
        </a:spcBef>
        <a:spcAft>
          <a:spcPct val="0"/>
        </a:spcAft>
        <a:defRPr sz="4400">
          <a:solidFill>
            <a:schemeClr val="tx2"/>
          </a:solidFill>
          <a:latin typeface="Arial" pitchFamily="34" charset="0"/>
          <a:ea typeface="宋体" pitchFamily="2" charset="-122"/>
          <a:sym typeface="Arial" charset="0"/>
        </a:defRPr>
      </a:lvl3pPr>
      <a:lvl4pPr algn="ctr" rtl="0" eaLnBrk="0" fontAlgn="base" hangingPunct="0">
        <a:spcBef>
          <a:spcPct val="0"/>
        </a:spcBef>
        <a:spcAft>
          <a:spcPct val="0"/>
        </a:spcAft>
        <a:defRPr sz="4400">
          <a:solidFill>
            <a:schemeClr val="tx2"/>
          </a:solidFill>
          <a:latin typeface="Arial" pitchFamily="34" charset="0"/>
          <a:ea typeface="宋体" pitchFamily="2" charset="-122"/>
          <a:sym typeface="Arial" charset="0"/>
        </a:defRPr>
      </a:lvl4pPr>
      <a:lvl5pPr algn="ctr" rtl="0" eaLnBrk="0" fontAlgn="base" hangingPunct="0">
        <a:spcBef>
          <a:spcPct val="0"/>
        </a:spcBef>
        <a:spcAft>
          <a:spcPct val="0"/>
        </a:spcAft>
        <a:defRPr sz="4400">
          <a:solidFill>
            <a:schemeClr val="tx2"/>
          </a:solidFill>
          <a:latin typeface="Arial" pitchFamily="34" charset="0"/>
          <a:ea typeface="宋体" pitchFamily="2" charset="-122"/>
          <a:sym typeface="Arial" charset="0"/>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sym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sym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sym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sym typeface="Arial" pitchFamily="34" charset="0"/>
        </a:defRPr>
      </a:lvl9pPr>
    </p:titleStyle>
    <p:bodyStyle>
      <a:lvl1pPr marL="342900" indent="-342900" algn="l" defTabSz="0" rtl="0" eaLnBrk="0" fontAlgn="base" hangingPunct="0">
        <a:spcBef>
          <a:spcPct val="20000"/>
        </a:spcBef>
        <a:spcAft>
          <a:spcPct val="0"/>
        </a:spcAft>
        <a:buChar char="•"/>
        <a:defRPr sz="3200">
          <a:solidFill>
            <a:schemeClr val="tx1"/>
          </a:solidFill>
          <a:latin typeface="+mn-lt"/>
          <a:ea typeface="+mn-ea"/>
          <a:cs typeface="+mn-cs"/>
          <a:sym typeface="Arial" charset="0"/>
        </a:defRPr>
      </a:lvl1pPr>
      <a:lvl2pPr marL="742950" indent="-285750" algn="l" defTabSz="0" rtl="0" eaLnBrk="0" fontAlgn="base" hangingPunct="0">
        <a:spcBef>
          <a:spcPct val="20000"/>
        </a:spcBef>
        <a:spcAft>
          <a:spcPct val="0"/>
        </a:spcAft>
        <a:buChar char="–"/>
        <a:defRPr sz="2800">
          <a:solidFill>
            <a:schemeClr val="tx1"/>
          </a:solidFill>
          <a:latin typeface="+mn-lt"/>
          <a:ea typeface="+mn-ea"/>
          <a:sym typeface="Arial" charset="0"/>
        </a:defRPr>
      </a:lvl2pPr>
      <a:lvl3pPr marL="1143000" indent="-228600" algn="l" defTabSz="0" rtl="0" eaLnBrk="0" fontAlgn="base" hangingPunct="0">
        <a:spcBef>
          <a:spcPct val="20000"/>
        </a:spcBef>
        <a:spcAft>
          <a:spcPct val="0"/>
        </a:spcAft>
        <a:buChar char="•"/>
        <a:defRPr sz="2400">
          <a:solidFill>
            <a:schemeClr val="tx1"/>
          </a:solidFill>
          <a:latin typeface="+mn-lt"/>
          <a:ea typeface="+mn-ea"/>
          <a:sym typeface="Arial" charset="0"/>
        </a:defRPr>
      </a:lvl3pPr>
      <a:lvl4pPr marL="1600200" indent="-228600" algn="l" defTabSz="0" rtl="0" eaLnBrk="0" fontAlgn="base" hangingPunct="0">
        <a:spcBef>
          <a:spcPct val="20000"/>
        </a:spcBef>
        <a:spcAft>
          <a:spcPct val="0"/>
        </a:spcAft>
        <a:buChar char="–"/>
        <a:defRPr sz="2000">
          <a:solidFill>
            <a:schemeClr val="tx1"/>
          </a:solidFill>
          <a:latin typeface="+mn-lt"/>
          <a:ea typeface="+mn-ea"/>
          <a:sym typeface="Arial" charset="0"/>
        </a:defRPr>
      </a:lvl4pPr>
      <a:lvl5pPr marL="2057400" indent="-228600" algn="l" defTabSz="0" rtl="0" eaLnBrk="0" fontAlgn="base" hangingPunct="0">
        <a:spcBef>
          <a:spcPct val="20000"/>
        </a:spcBef>
        <a:spcAft>
          <a:spcPct val="0"/>
        </a:spcAft>
        <a:buChar char="»"/>
        <a:defRPr sz="2000">
          <a:solidFill>
            <a:schemeClr val="tx1"/>
          </a:solidFill>
          <a:latin typeface="+mn-lt"/>
          <a:ea typeface="+mn-ea"/>
          <a:sym typeface="Arial" charset="0"/>
        </a:defRPr>
      </a:lvl5pPr>
      <a:lvl6pPr marL="2514600" indent="-228600" algn="l" defTabSz="0" rtl="0" eaLnBrk="0" fontAlgn="base" hangingPunct="0">
        <a:spcBef>
          <a:spcPct val="20000"/>
        </a:spcBef>
        <a:spcAft>
          <a:spcPct val="0"/>
        </a:spcAft>
        <a:buChar char="»"/>
        <a:defRPr sz="2000">
          <a:solidFill>
            <a:schemeClr val="tx1"/>
          </a:solidFill>
          <a:latin typeface="+mn-lt"/>
          <a:ea typeface="+mn-ea"/>
          <a:sym typeface="Arial" pitchFamily="34" charset="0"/>
        </a:defRPr>
      </a:lvl6pPr>
      <a:lvl7pPr marL="2971800" indent="-228600" algn="l" defTabSz="0" rtl="0" eaLnBrk="0" fontAlgn="base" hangingPunct="0">
        <a:spcBef>
          <a:spcPct val="20000"/>
        </a:spcBef>
        <a:spcAft>
          <a:spcPct val="0"/>
        </a:spcAft>
        <a:buChar char="»"/>
        <a:defRPr sz="2000">
          <a:solidFill>
            <a:schemeClr val="tx1"/>
          </a:solidFill>
          <a:latin typeface="+mn-lt"/>
          <a:ea typeface="+mn-ea"/>
          <a:sym typeface="Arial" pitchFamily="34" charset="0"/>
        </a:defRPr>
      </a:lvl7pPr>
      <a:lvl8pPr marL="3429000" indent="-228600" algn="l" defTabSz="0" rtl="0" eaLnBrk="0" fontAlgn="base" hangingPunct="0">
        <a:spcBef>
          <a:spcPct val="20000"/>
        </a:spcBef>
        <a:spcAft>
          <a:spcPct val="0"/>
        </a:spcAft>
        <a:buChar char="»"/>
        <a:defRPr sz="2000">
          <a:solidFill>
            <a:schemeClr val="tx1"/>
          </a:solidFill>
          <a:latin typeface="+mn-lt"/>
          <a:ea typeface="+mn-ea"/>
          <a:sym typeface="Arial" pitchFamily="34" charset="0"/>
        </a:defRPr>
      </a:lvl8pPr>
      <a:lvl9pPr marL="3886200" indent="-228600" algn="l" defTabSz="0" rtl="0" eaLnBrk="0" fontAlgn="base" hangingPunct="0">
        <a:spcBef>
          <a:spcPct val="20000"/>
        </a:spcBef>
        <a:spcAft>
          <a:spcPct val="0"/>
        </a:spcAft>
        <a:buChar char="»"/>
        <a:defRPr sz="2000">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Presentation/&#33322;&#36857;_20150420.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GO\徽章.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0"/>
            <a:ext cx="16430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2051" name="TextBox 8"/>
          <p:cNvSpPr>
            <a:spLocks noChangeArrowheads="1"/>
          </p:cNvSpPr>
          <p:nvPr/>
        </p:nvSpPr>
        <p:spPr bwMode="auto">
          <a:xfrm>
            <a:off x="7358063" y="1357313"/>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2052" name="Rectangle 2"/>
          <p:cNvSpPr>
            <a:spLocks noGrp="1" noChangeArrowheads="1"/>
          </p:cNvSpPr>
          <p:nvPr>
            <p:ph type="ctrTitle" idx="4294967295"/>
          </p:nvPr>
        </p:nvSpPr>
        <p:spPr>
          <a:xfrm>
            <a:off x="597566" y="332742"/>
            <a:ext cx="8180387" cy="4918708"/>
          </a:xfrm>
        </p:spPr>
        <p:txBody>
          <a:bodyPr/>
          <a:lstStyle/>
          <a:p>
            <a:pPr eaLnBrk="1" hangingPunct="1"/>
            <a:r>
              <a:rPr lang="zh-CN" sz="3200" b="1" dirty="0" smtClean="0">
                <a:latin typeface="Stencil" pitchFamily="82" charset="0"/>
                <a:ea typeface="华文隶书" pitchFamily="2" charset="-122"/>
                <a:sym typeface="Times New Roman" pitchFamily="18" charset="0"/>
              </a:rPr>
              <a:t>对流天气对珠三角地区空域</a:t>
            </a:r>
            <a:r>
              <a:rPr lang="en-US" altLang="zh-CN" sz="3200" b="1" dirty="0" smtClean="0">
                <a:latin typeface="Stencil" pitchFamily="82" charset="0"/>
                <a:ea typeface="华文隶书" pitchFamily="2" charset="-122"/>
                <a:sym typeface="Times New Roman" pitchFamily="18" charset="0"/>
              </a:rPr>
              <a:t/>
            </a:r>
            <a:br>
              <a:rPr lang="en-US" altLang="zh-CN" sz="3200" b="1" dirty="0" smtClean="0">
                <a:latin typeface="Stencil" pitchFamily="82" charset="0"/>
                <a:ea typeface="华文隶书" pitchFamily="2" charset="-122"/>
                <a:sym typeface="Times New Roman" pitchFamily="18" charset="0"/>
              </a:rPr>
            </a:br>
            <a:r>
              <a:rPr lang="zh-CN" sz="3200" b="1" dirty="0" smtClean="0">
                <a:latin typeface="Stencil" pitchFamily="82" charset="0"/>
                <a:ea typeface="华文隶书" pitchFamily="2" charset="-122"/>
                <a:sym typeface="Times New Roman" pitchFamily="18" charset="0"/>
              </a:rPr>
              <a:t>容量影响的研究</a:t>
            </a:r>
            <a:endParaRPr lang="zh-CN" sz="3200" b="1" dirty="0" smtClean="0">
              <a:solidFill>
                <a:srgbClr val="11D95D"/>
              </a:solidFill>
              <a:latin typeface="Stencil" pitchFamily="82" charset="0"/>
              <a:ea typeface="隶书" pitchFamily="49" charset="-122"/>
              <a:sym typeface="Times New Roman" pitchFamily="18" charset="0"/>
            </a:endParaRPr>
          </a:p>
        </p:txBody>
      </p:sp>
      <p:sp>
        <p:nvSpPr>
          <p:cNvPr id="2053" name="Rectangle 3"/>
          <p:cNvSpPr>
            <a:spLocks noGrp="1" noChangeArrowheads="1"/>
          </p:cNvSpPr>
          <p:nvPr>
            <p:ph type="subTitle" idx="4294967295"/>
          </p:nvPr>
        </p:nvSpPr>
        <p:spPr>
          <a:xfrm>
            <a:off x="1428750" y="3143250"/>
            <a:ext cx="6400800" cy="1752600"/>
          </a:xfrm>
        </p:spPr>
        <p:txBody>
          <a:bodyPr/>
          <a:lstStyle/>
          <a:p>
            <a:pPr marL="0" indent="0" algn="ctr" eaLnBrk="1" hangingPunct="1">
              <a:buFontTx/>
              <a:buNone/>
            </a:pPr>
            <a:endParaRPr lang="zh-CN" altLang="en-US" sz="2800" b="1" dirty="0" smtClean="0">
              <a:latin typeface="华文隶书" pitchFamily="2" charset="-122"/>
              <a:ea typeface="华文隶书" pitchFamily="2" charset="-122"/>
              <a:sym typeface="Times New Roman" pitchFamily="18" charset="0"/>
            </a:endParaRPr>
          </a:p>
          <a:p>
            <a:pPr marL="0" indent="0" algn="ctr" eaLnBrk="1" hangingPunct="1">
              <a:buFontTx/>
              <a:buNone/>
            </a:pPr>
            <a:r>
              <a:rPr lang="zh-CN" altLang="en-US" sz="2400" b="1" dirty="0" smtClean="0">
                <a:latin typeface="华文隶书" pitchFamily="2" charset="-122"/>
                <a:ea typeface="华文隶书" pitchFamily="2" charset="-122"/>
                <a:sym typeface="Times New Roman" pitchFamily="18" charset="0"/>
              </a:rPr>
              <a:t>胡家美</a:t>
            </a:r>
            <a:endParaRPr lang="en-US" altLang="zh-CN" sz="2400" b="1" dirty="0" smtClean="0">
              <a:latin typeface="华文隶书" pitchFamily="2" charset="-122"/>
              <a:ea typeface="华文隶书" pitchFamily="2" charset="-122"/>
              <a:sym typeface="Times New Roman" pitchFamily="18" charset="0"/>
            </a:endParaRPr>
          </a:p>
          <a:p>
            <a:pPr marL="0" indent="0" algn="ctr" eaLnBrk="1" hangingPunct="1">
              <a:buFontTx/>
              <a:buNone/>
            </a:pPr>
            <a:r>
              <a:rPr lang="zh-CN" altLang="en-US" sz="2400" b="1" dirty="0" smtClean="0">
                <a:latin typeface="华文隶书" pitchFamily="2" charset="-122"/>
                <a:ea typeface="华文隶书" pitchFamily="2" charset="-122"/>
                <a:sym typeface="Times New Roman" pitchFamily="18" charset="0"/>
              </a:rPr>
              <a:t>民航中南空管局</a:t>
            </a:r>
            <a:endParaRPr lang="en-US" sz="2400" b="1" dirty="0" smtClean="0">
              <a:latin typeface="华文隶书" pitchFamily="2" charset="-122"/>
              <a:ea typeface="华文隶书" pitchFamily="2" charset="-122"/>
              <a:sym typeface="Times New Roman" pitchFamily="18" charset="0"/>
            </a:endParaRPr>
          </a:p>
        </p:txBody>
      </p:sp>
      <p:sp>
        <p:nvSpPr>
          <p:cNvPr id="2054" name="TextBox 3"/>
          <p:cNvSpPr>
            <a:spLocks noChangeArrowheads="1"/>
          </p:cNvSpPr>
          <p:nvPr/>
        </p:nvSpPr>
        <p:spPr bwMode="auto">
          <a:xfrm>
            <a:off x="1692275" y="5251450"/>
            <a:ext cx="62722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endParaRPr lang="zh-CN" altLang="en-US" sz="1600">
              <a:solidFill>
                <a:srgbClr val="000000"/>
              </a:solidFill>
              <a:latin typeface="隶书" pitchFamily="49" charset="-122"/>
              <a:ea typeface="隶书" pitchFamily="49" charset="-122"/>
              <a:sym typeface="隶书" pitchFamily="49" charset="-122"/>
            </a:endParaRPr>
          </a:p>
          <a:p>
            <a:endParaRPr lang="zh-CN" altLang="en-US" sz="1600">
              <a:solidFill>
                <a:srgbClr val="000000"/>
              </a:solidFill>
              <a:latin typeface="隶书" pitchFamily="49" charset="-122"/>
              <a:ea typeface="隶书" pitchFamily="49" charset="-122"/>
              <a:sym typeface="隶书" pitchFamily="49" charset="-122"/>
            </a:endParaRPr>
          </a:p>
          <a:p>
            <a:r>
              <a:rPr lang="en-US" altLang="zh-CN" sz="1600">
                <a:solidFill>
                  <a:srgbClr val="000000"/>
                </a:solidFill>
                <a:latin typeface="华文隶书" pitchFamily="2" charset="-122"/>
                <a:ea typeface="华文隶书" pitchFamily="2" charset="-122"/>
                <a:sym typeface="华文隶书" pitchFamily="2" charset="-122"/>
              </a:rPr>
              <a:t>2015</a:t>
            </a:r>
            <a:r>
              <a:rPr lang="zh-CN" altLang="en-US" sz="1600">
                <a:solidFill>
                  <a:srgbClr val="000000"/>
                </a:solidFill>
                <a:latin typeface="华文隶书" pitchFamily="2" charset="-122"/>
                <a:ea typeface="华文隶书" pitchFamily="2" charset="-122"/>
                <a:sym typeface="华文隶书" pitchFamily="2" charset="-122"/>
              </a:rPr>
              <a:t>年</a:t>
            </a:r>
            <a:r>
              <a:rPr lang="en-US" altLang="zh-CN" sz="1600">
                <a:solidFill>
                  <a:srgbClr val="000000"/>
                </a:solidFill>
                <a:latin typeface="华文隶书" pitchFamily="2" charset="-122"/>
                <a:ea typeface="华文隶书" pitchFamily="2" charset="-122"/>
                <a:sym typeface="华文隶书" pitchFamily="2" charset="-122"/>
              </a:rPr>
              <a:t>10</a:t>
            </a:r>
            <a:r>
              <a:rPr lang="zh-CN" altLang="en-US" sz="160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sz="1600">
              <a:solidFill>
                <a:srgbClr val="000000"/>
              </a:solidFill>
              <a:latin typeface="华文隶书" pitchFamily="2" charset="-122"/>
              <a:ea typeface="华文隶书" pitchFamily="2" charset="-122"/>
              <a:sym typeface="华文隶书"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1345">
        <p14:doors dir="vert"/>
      </p:transition>
    </mc:Choice>
    <mc:Fallback>
      <p:transition spd="slow" advTm="1345">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华文隶书" pitchFamily="2" charset="-122"/>
                <a:ea typeface="华文隶书" pitchFamily="2" charset="-122"/>
              </a:rPr>
              <a:t>国际上的进展（续）</a:t>
            </a:r>
            <a:endParaRPr lang="zh-CN" altLang="en-US" sz="3200" dirty="0"/>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en-US" sz="2800" dirty="0">
                <a:latin typeface="华文隶书" panose="02010800040101010101" pitchFamily="2" charset="-122"/>
                <a:ea typeface="华文隶书" panose="02010800040101010101" pitchFamily="2" charset="-122"/>
                <a:sym typeface="Arial" pitchFamily="34" charset="0"/>
              </a:rPr>
              <a:t>国际民航组织（</a:t>
            </a:r>
            <a:r>
              <a:rPr lang="en-US" altLang="zh-CN" sz="2800" dirty="0">
                <a:latin typeface="华文隶书" panose="02010800040101010101" pitchFamily="2" charset="-122"/>
                <a:ea typeface="华文隶书" panose="02010800040101010101" pitchFamily="2" charset="-122"/>
                <a:sym typeface="Arial" pitchFamily="34" charset="0"/>
              </a:rPr>
              <a:t>ICAO)</a:t>
            </a:r>
            <a:r>
              <a:rPr lang="zh-CN" altLang="en-US" sz="2800" dirty="0">
                <a:latin typeface="华文隶书" panose="02010800040101010101" pitchFamily="2" charset="-122"/>
                <a:ea typeface="华文隶书" panose="02010800040101010101" pitchFamily="2" charset="-122"/>
                <a:sym typeface="Arial" pitchFamily="34" charset="0"/>
              </a:rPr>
              <a:t>采纳了美国</a:t>
            </a:r>
            <a:r>
              <a:rPr lang="en-US" altLang="zh-CN" sz="2800" dirty="0" err="1">
                <a:latin typeface="华文隶书" panose="02010800040101010101" pitchFamily="2" charset="-122"/>
                <a:ea typeface="华文隶书" panose="02010800040101010101" pitchFamily="2" charset="-122"/>
                <a:sym typeface="Arial" pitchFamily="34" charset="0"/>
              </a:rPr>
              <a:t>NextGenn</a:t>
            </a:r>
            <a:r>
              <a:rPr lang="zh-CN" altLang="en-US" sz="2800" dirty="0">
                <a:latin typeface="华文隶书" panose="02010800040101010101" pitchFamily="2" charset="-122"/>
                <a:ea typeface="华文隶书" panose="02010800040101010101" pitchFamily="2" charset="-122"/>
                <a:sym typeface="Arial" pitchFamily="34" charset="0"/>
              </a:rPr>
              <a:t>中的部分成果或概念，以此作为国际标准、建议措施或程序</a:t>
            </a:r>
            <a:r>
              <a:rPr lang="zh-CN" altLang="en-US" sz="2800" dirty="0" smtClean="0">
                <a:latin typeface="华文隶书" panose="02010800040101010101" pitchFamily="2" charset="-122"/>
                <a:ea typeface="华文隶书" panose="02010800040101010101" pitchFamily="2" charset="-122"/>
                <a:sym typeface="Arial" pitchFamily="34" charset="0"/>
              </a:rPr>
              <a:t>。</a:t>
            </a:r>
            <a:endParaRPr lang="en-US" altLang="zh-CN" sz="2800" dirty="0" smtClean="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pPr>
            <a:r>
              <a:rPr lang="en-US" altLang="zh-CN" sz="2800" dirty="0">
                <a:latin typeface="华文隶书" panose="02010800040101010101" pitchFamily="2" charset="-122"/>
                <a:ea typeface="华文隶书" panose="02010800040101010101" pitchFamily="2" charset="-122"/>
                <a:sym typeface="Arial" pitchFamily="34" charset="0"/>
              </a:rPr>
              <a:t>2012</a:t>
            </a:r>
            <a:r>
              <a:rPr lang="zh-CN" altLang="zh-CN" sz="2800" dirty="0">
                <a:latin typeface="华文隶书" panose="02010800040101010101" pitchFamily="2" charset="-122"/>
                <a:ea typeface="华文隶书" panose="02010800040101010101" pitchFamily="2" charset="-122"/>
                <a:sym typeface="Arial" pitchFamily="34" charset="0"/>
              </a:rPr>
              <a:t>年</a:t>
            </a:r>
            <a:r>
              <a:rPr lang="en-US" altLang="zh-CN" sz="2800" dirty="0">
                <a:latin typeface="华文隶书" panose="02010800040101010101" pitchFamily="2" charset="-122"/>
                <a:ea typeface="华文隶书" panose="02010800040101010101" pitchFamily="2" charset="-122"/>
                <a:sym typeface="Arial" pitchFamily="34" charset="0"/>
              </a:rPr>
              <a:t>11</a:t>
            </a:r>
            <a:r>
              <a:rPr lang="zh-CN" altLang="zh-CN" sz="2800" dirty="0">
                <a:latin typeface="华文隶书" panose="02010800040101010101" pitchFamily="2" charset="-122"/>
                <a:ea typeface="华文隶书" panose="02010800040101010101" pitchFamily="2" charset="-122"/>
                <a:sym typeface="Arial" pitchFamily="34" charset="0"/>
              </a:rPr>
              <a:t>月，国际民航组织（</a:t>
            </a:r>
            <a:r>
              <a:rPr lang="en-US" altLang="zh-CN" sz="2800" dirty="0">
                <a:latin typeface="华文隶书" panose="02010800040101010101" pitchFamily="2" charset="-122"/>
                <a:ea typeface="华文隶书" panose="02010800040101010101" pitchFamily="2" charset="-122"/>
                <a:sym typeface="Arial" pitchFamily="34" charset="0"/>
              </a:rPr>
              <a:t>ICAO</a:t>
            </a:r>
            <a:r>
              <a:rPr lang="zh-CN" altLang="zh-CN" sz="2800" dirty="0">
                <a:latin typeface="华文隶书" panose="02010800040101010101" pitchFamily="2" charset="-122"/>
                <a:ea typeface="华文隶书" panose="02010800040101010101" pitchFamily="2" charset="-122"/>
                <a:sym typeface="Arial" pitchFamily="34" charset="0"/>
              </a:rPr>
              <a:t>）航委会在第十二次航行会议上修改了</a:t>
            </a:r>
            <a:r>
              <a:rPr lang="en-US" altLang="zh-CN" sz="2800" dirty="0">
                <a:latin typeface="华文隶书" panose="02010800040101010101" pitchFamily="2" charset="-122"/>
                <a:ea typeface="华文隶书" panose="02010800040101010101" pitchFamily="2" charset="-122"/>
                <a:sym typeface="Arial" pitchFamily="34" charset="0"/>
              </a:rPr>
              <a:t>ICAO 9750</a:t>
            </a:r>
            <a:r>
              <a:rPr lang="zh-CN" altLang="zh-CN" sz="2800" dirty="0">
                <a:latin typeface="华文隶书" panose="02010800040101010101" pitchFamily="2" charset="-122"/>
                <a:ea typeface="华文隶书" panose="02010800040101010101" pitchFamily="2" charset="-122"/>
                <a:sym typeface="Arial" pitchFamily="34" charset="0"/>
              </a:rPr>
              <a:t>号文件</a:t>
            </a:r>
            <a:r>
              <a:rPr lang="en-US" altLang="zh-CN" sz="2800" dirty="0">
                <a:latin typeface="华文隶书" panose="02010800040101010101" pitchFamily="2" charset="-122"/>
                <a:ea typeface="华文隶书" panose="02010800040101010101" pitchFamily="2" charset="-122"/>
                <a:sym typeface="Arial" pitchFamily="34" charset="0"/>
              </a:rPr>
              <a:t>, </a:t>
            </a:r>
            <a:r>
              <a:rPr lang="zh-CN" altLang="zh-CN" sz="2800" dirty="0">
                <a:latin typeface="华文隶书" panose="02010800040101010101" pitchFamily="2" charset="-122"/>
                <a:ea typeface="华文隶书" panose="02010800040101010101" pitchFamily="2" charset="-122"/>
                <a:sym typeface="Arial" pitchFamily="34" charset="0"/>
              </a:rPr>
              <a:t>即未来</a:t>
            </a:r>
            <a:r>
              <a:rPr lang="en-US" altLang="zh-CN" sz="2800" dirty="0">
                <a:latin typeface="华文隶书" panose="02010800040101010101" pitchFamily="2" charset="-122"/>
                <a:ea typeface="华文隶书" panose="02010800040101010101" pitchFamily="2" charset="-122"/>
                <a:sym typeface="Arial" pitchFamily="34" charset="0"/>
              </a:rPr>
              <a:t>15</a:t>
            </a:r>
            <a:r>
              <a:rPr lang="zh-CN" altLang="zh-CN" sz="2800" dirty="0">
                <a:latin typeface="华文隶书" panose="02010800040101010101" pitchFamily="2" charset="-122"/>
                <a:ea typeface="华文隶书" panose="02010800040101010101" pitchFamily="2" charset="-122"/>
                <a:sym typeface="Arial" pitchFamily="34" charset="0"/>
              </a:rPr>
              <a:t>年的全球航行发展规划。</a:t>
            </a:r>
            <a:r>
              <a:rPr lang="zh-CN" altLang="en-US" sz="2800" dirty="0">
                <a:latin typeface="华文隶书" panose="02010800040101010101" pitchFamily="2" charset="-122"/>
                <a:ea typeface="华文隶书" panose="02010800040101010101" pitchFamily="2" charset="-122"/>
                <a:sym typeface="Arial" pitchFamily="34" charset="0"/>
              </a:rPr>
              <a:t>提出了</a:t>
            </a:r>
            <a:r>
              <a:rPr lang="zh-CN" altLang="zh-CN" sz="2800" dirty="0">
                <a:latin typeface="华文隶书" panose="02010800040101010101" pitchFamily="2" charset="-122"/>
                <a:ea typeface="华文隶书" panose="02010800040101010101" pitchFamily="2" charset="-122"/>
                <a:sym typeface="Arial" pitchFamily="34" charset="0"/>
              </a:rPr>
              <a:t>航空系统组块升级模块（</a:t>
            </a:r>
            <a:r>
              <a:rPr lang="en-US" altLang="zh-CN" sz="2800" dirty="0">
                <a:latin typeface="华文隶书" panose="02010800040101010101" pitchFamily="2" charset="-122"/>
                <a:ea typeface="华文隶书" panose="02010800040101010101" pitchFamily="2" charset="-122"/>
                <a:sym typeface="Arial" pitchFamily="34" charset="0"/>
              </a:rPr>
              <a:t>Aviation System Block Upgrade,</a:t>
            </a:r>
            <a:r>
              <a:rPr lang="zh-CN" altLang="zh-CN" sz="2800" dirty="0">
                <a:latin typeface="华文隶书" panose="02010800040101010101" pitchFamily="2" charset="-122"/>
                <a:ea typeface="华文隶书" panose="02010800040101010101" pitchFamily="2" charset="-122"/>
                <a:sym typeface="Arial" pitchFamily="34" charset="0"/>
              </a:rPr>
              <a:t>下面简称</a:t>
            </a:r>
            <a:r>
              <a:rPr lang="en-US" altLang="zh-CN" sz="2800" dirty="0">
                <a:latin typeface="华文隶书" panose="02010800040101010101" pitchFamily="2" charset="-122"/>
                <a:ea typeface="华文隶书" panose="02010800040101010101" pitchFamily="2" charset="-122"/>
                <a:sym typeface="Arial" pitchFamily="34" charset="0"/>
              </a:rPr>
              <a:t>ASBU</a:t>
            </a:r>
            <a:r>
              <a:rPr lang="zh-CN" altLang="zh-CN" sz="2800" dirty="0">
                <a:latin typeface="华文隶书" panose="02010800040101010101" pitchFamily="2" charset="-122"/>
                <a:ea typeface="华文隶书" panose="02010800040101010101" pitchFamily="2" charset="-122"/>
                <a:sym typeface="Arial" pitchFamily="34" charset="0"/>
              </a:rPr>
              <a:t>）的发展</a:t>
            </a:r>
            <a:r>
              <a:rPr lang="zh-CN" altLang="zh-CN" sz="2800" dirty="0" smtClean="0">
                <a:latin typeface="华文隶书" panose="02010800040101010101" pitchFamily="2" charset="-122"/>
                <a:ea typeface="华文隶书" panose="02010800040101010101" pitchFamily="2" charset="-122"/>
                <a:sym typeface="Arial" pitchFamily="34" charset="0"/>
              </a:rPr>
              <a:t>路线图</a:t>
            </a:r>
            <a:r>
              <a:rPr lang="zh-CN" altLang="en-US" sz="2800" dirty="0" smtClean="0">
                <a:latin typeface="华文隶书" panose="02010800040101010101" pitchFamily="2" charset="-122"/>
                <a:ea typeface="华文隶书" panose="02010800040101010101" pitchFamily="2" charset="-122"/>
                <a:sym typeface="Arial" pitchFamily="34" charset="0"/>
              </a:rPr>
              <a:t>。</a:t>
            </a:r>
            <a:endParaRPr lang="en-US" altLang="zh-CN" sz="2800" dirty="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pPr>
            <a:endParaRPr lang="en-US" altLang="zh-CN" sz="2800" dirty="0" smtClean="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pPr>
            <a:endParaRPr lang="en-US" altLang="zh-CN" dirty="0">
              <a:latin typeface="华文隶书" panose="02010800040101010101" pitchFamily="2" charset="-122"/>
              <a:ea typeface="华文隶书" panose="02010800040101010101" pitchFamily="2" charset="-122"/>
              <a:sym typeface="Arial" pitchFamily="34" charset="0"/>
            </a:endParaRPr>
          </a:p>
          <a:p>
            <a:endParaRPr lang="zh-CN" altLang="en-US" dirty="0"/>
          </a:p>
        </p:txBody>
      </p:sp>
    </p:spTree>
    <p:extLst>
      <p:ext uri="{BB962C8B-B14F-4D97-AF65-F5344CB8AC3E}">
        <p14:creationId xmlns:p14="http://schemas.microsoft.com/office/powerpoint/2010/main" val="409545999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latin typeface="华文隶书" pitchFamily="2" charset="-122"/>
                <a:ea typeface="华文隶书" pitchFamily="2" charset="-122"/>
              </a:rPr>
              <a:t>国际上的进展（续）</a:t>
            </a:r>
            <a:endParaRPr lang="zh-CN" altLang="en-US" sz="2800" dirty="0"/>
          </a:p>
        </p:txBody>
      </p:sp>
      <p:sp>
        <p:nvSpPr>
          <p:cNvPr id="3" name="内容占位符 2"/>
          <p:cNvSpPr>
            <a:spLocks noGrp="1"/>
          </p:cNvSpPr>
          <p:nvPr>
            <p:ph idx="1"/>
          </p:nvPr>
        </p:nvSpPr>
        <p:spPr>
          <a:xfrm>
            <a:off x="467658" y="1268820"/>
            <a:ext cx="8424702" cy="4525963"/>
          </a:xfrm>
        </p:spPr>
        <p:txBody>
          <a:bodyPr/>
          <a:lstStyle/>
          <a:p>
            <a:pPr>
              <a:buFont typeface="Wingdings" panose="05000000000000000000" pitchFamily="2" charset="2"/>
              <a:buChar char="Ø"/>
              <a:defRPr/>
            </a:pPr>
            <a:r>
              <a:rPr lang="zh-CN" altLang="zh-CN" sz="2400" dirty="0">
                <a:latin typeface="华文隶书" panose="02010800040101010101" pitchFamily="2" charset="-122"/>
                <a:ea typeface="华文隶书" panose="02010800040101010101" pitchFamily="2" charset="-122"/>
                <a:sym typeface="Arial" pitchFamily="34" charset="0"/>
              </a:rPr>
              <a:t>在</a:t>
            </a:r>
            <a:r>
              <a:rPr lang="en-US" altLang="zh-CN" sz="2400" dirty="0">
                <a:latin typeface="华文隶书" panose="02010800040101010101" pitchFamily="2" charset="-122"/>
                <a:ea typeface="华文隶书" panose="02010800040101010101" pitchFamily="2" charset="-122"/>
                <a:sym typeface="Arial" pitchFamily="34" charset="0"/>
              </a:rPr>
              <a:t>ASBU</a:t>
            </a:r>
            <a:r>
              <a:rPr lang="zh-CN" altLang="zh-CN" sz="2400" dirty="0">
                <a:latin typeface="华文隶书" panose="02010800040101010101" pitchFamily="2" charset="-122"/>
                <a:ea typeface="华文隶书" panose="02010800040101010101" pitchFamily="2" charset="-122"/>
                <a:sym typeface="Arial" pitchFamily="34" charset="0"/>
              </a:rPr>
              <a:t>中与</a:t>
            </a:r>
            <a:r>
              <a:rPr lang="zh-CN" altLang="zh-CN" sz="2400" dirty="0" smtClean="0">
                <a:latin typeface="华文隶书" panose="02010800040101010101" pitchFamily="2" charset="-122"/>
                <a:ea typeface="华文隶书" panose="02010800040101010101" pitchFamily="2" charset="-122"/>
                <a:sym typeface="Arial" pitchFamily="34" charset="0"/>
              </a:rPr>
              <a:t>气象有关</a:t>
            </a:r>
            <a:r>
              <a:rPr lang="zh-CN" altLang="zh-CN" sz="2400" dirty="0">
                <a:latin typeface="华文隶书" panose="02010800040101010101" pitchFamily="2" charset="-122"/>
                <a:ea typeface="华文隶书" panose="02010800040101010101" pitchFamily="2" charset="-122"/>
                <a:sym typeface="Arial" pitchFamily="34" charset="0"/>
              </a:rPr>
              <a:t>的是</a:t>
            </a:r>
            <a:r>
              <a:rPr lang="en-US" altLang="zh-CN" sz="2400" dirty="0">
                <a:latin typeface="华文隶书" panose="02010800040101010101" pitchFamily="2" charset="-122"/>
                <a:ea typeface="华文隶书" panose="02010800040101010101" pitchFamily="2" charset="-122"/>
                <a:sym typeface="Arial" pitchFamily="34" charset="0"/>
              </a:rPr>
              <a:t>B-AMET</a:t>
            </a:r>
            <a:r>
              <a:rPr lang="zh-CN" altLang="zh-CN" sz="2400" dirty="0">
                <a:latin typeface="华文隶书" panose="02010800040101010101" pitchFamily="2" charset="-122"/>
                <a:ea typeface="华文隶书" panose="02010800040101010101" pitchFamily="2" charset="-122"/>
                <a:sym typeface="Arial" pitchFamily="34" charset="0"/>
              </a:rPr>
              <a:t>模块，</a:t>
            </a:r>
            <a:r>
              <a:rPr lang="en-US" altLang="zh-CN" sz="2400" dirty="0">
                <a:latin typeface="华文隶书" panose="02010800040101010101" pitchFamily="2" charset="-122"/>
                <a:ea typeface="华文隶书" panose="02010800040101010101" pitchFamily="2" charset="-122"/>
                <a:sym typeface="Arial" pitchFamily="34" charset="0"/>
              </a:rPr>
              <a:t>B-AMET</a:t>
            </a:r>
            <a:r>
              <a:rPr lang="zh-CN" altLang="zh-CN" sz="2400" dirty="0">
                <a:latin typeface="华文隶书" panose="02010800040101010101" pitchFamily="2" charset="-122"/>
                <a:ea typeface="华文隶书" panose="02010800040101010101" pitchFamily="2" charset="-122"/>
                <a:sym typeface="Arial" pitchFamily="34" charset="0"/>
              </a:rPr>
              <a:t>是关于未来</a:t>
            </a:r>
            <a:r>
              <a:rPr lang="en-US" altLang="zh-CN" sz="2400" dirty="0">
                <a:latin typeface="华文隶书" panose="02010800040101010101" pitchFamily="2" charset="-122"/>
                <a:ea typeface="华文隶书" panose="02010800040101010101" pitchFamily="2" charset="-122"/>
                <a:sym typeface="Arial" pitchFamily="34" charset="0"/>
              </a:rPr>
              <a:t>15</a:t>
            </a:r>
            <a:r>
              <a:rPr lang="zh-CN" altLang="zh-CN" sz="2400" dirty="0">
                <a:latin typeface="华文隶书" panose="02010800040101010101" pitchFamily="2" charset="-122"/>
                <a:ea typeface="华文隶书" panose="02010800040101010101" pitchFamily="2" charset="-122"/>
                <a:sym typeface="Arial" pitchFamily="34" charset="0"/>
              </a:rPr>
              <a:t>年，</a:t>
            </a:r>
            <a:r>
              <a:rPr lang="en-US" altLang="zh-CN" sz="2400" dirty="0">
                <a:latin typeface="华文隶书" panose="02010800040101010101" pitchFamily="2" charset="-122"/>
                <a:ea typeface="华文隶书" panose="02010800040101010101" pitchFamily="2" charset="-122"/>
                <a:sym typeface="Arial" pitchFamily="34" charset="0"/>
              </a:rPr>
              <a:t>3</a:t>
            </a:r>
            <a:r>
              <a:rPr lang="zh-CN" altLang="zh-CN" sz="2400" dirty="0">
                <a:latin typeface="华文隶书" panose="02010800040101010101" pitchFamily="2" charset="-122"/>
                <a:ea typeface="华文隶书" panose="02010800040101010101" pitchFamily="2" charset="-122"/>
                <a:sym typeface="Arial" pitchFamily="34" charset="0"/>
              </a:rPr>
              <a:t>个时间节点的气象运行概念：</a:t>
            </a:r>
            <a:endParaRPr lang="en-US" altLang="zh-CN" sz="2400" dirty="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defRPr/>
            </a:pPr>
            <a:r>
              <a:rPr lang="en-US" altLang="zh-CN" sz="2400" dirty="0">
                <a:latin typeface="华文隶书" panose="02010800040101010101" pitchFamily="2" charset="-122"/>
                <a:ea typeface="华文隶书" panose="02010800040101010101" pitchFamily="2" charset="-122"/>
                <a:sym typeface="Arial" pitchFamily="34" charset="0"/>
              </a:rPr>
              <a:t>B0- AMET (2013</a:t>
            </a:r>
            <a:r>
              <a:rPr lang="zh-CN" altLang="zh-CN" sz="2400" dirty="0">
                <a:latin typeface="华文隶书" panose="02010800040101010101" pitchFamily="2" charset="-122"/>
                <a:ea typeface="华文隶书" panose="02010800040101010101" pitchFamily="2" charset="-122"/>
                <a:sym typeface="Arial" pitchFamily="34" charset="0"/>
              </a:rPr>
              <a:t>年）、</a:t>
            </a:r>
            <a:r>
              <a:rPr lang="en-US" altLang="zh-CN" sz="2400" dirty="0">
                <a:latin typeface="华文隶书" panose="02010800040101010101" pitchFamily="2" charset="-122"/>
                <a:ea typeface="华文隶书" panose="02010800040101010101" pitchFamily="2" charset="-122"/>
                <a:sym typeface="Arial" pitchFamily="34" charset="0"/>
              </a:rPr>
              <a:t>B1-AMET</a:t>
            </a:r>
            <a:r>
              <a:rPr lang="zh-CN" altLang="zh-CN" sz="2400" dirty="0">
                <a:latin typeface="华文隶书" panose="02010800040101010101" pitchFamily="2" charset="-122"/>
                <a:ea typeface="华文隶书" panose="02010800040101010101" pitchFamily="2" charset="-122"/>
                <a:sym typeface="Arial" pitchFamily="34" charset="0"/>
              </a:rPr>
              <a:t>（</a:t>
            </a:r>
            <a:r>
              <a:rPr lang="en-US" altLang="zh-CN" sz="2400" dirty="0">
                <a:latin typeface="华文隶书" panose="02010800040101010101" pitchFamily="2" charset="-122"/>
                <a:ea typeface="华文隶书" panose="02010800040101010101" pitchFamily="2" charset="-122"/>
                <a:sym typeface="Arial" pitchFamily="34" charset="0"/>
              </a:rPr>
              <a:t>2018</a:t>
            </a:r>
            <a:r>
              <a:rPr lang="zh-CN" altLang="zh-CN" sz="2400" dirty="0">
                <a:latin typeface="华文隶书" panose="02010800040101010101" pitchFamily="2" charset="-122"/>
                <a:ea typeface="华文隶书" panose="02010800040101010101" pitchFamily="2" charset="-122"/>
                <a:sym typeface="Arial" pitchFamily="34" charset="0"/>
              </a:rPr>
              <a:t>年）、</a:t>
            </a:r>
            <a:r>
              <a:rPr lang="en-US" altLang="zh-CN" sz="2400" dirty="0">
                <a:latin typeface="华文隶书" panose="02010800040101010101" pitchFamily="2" charset="-122"/>
                <a:ea typeface="华文隶书" panose="02010800040101010101" pitchFamily="2" charset="-122"/>
                <a:sym typeface="Arial" pitchFamily="34" charset="0"/>
              </a:rPr>
              <a:t>B3 -AMET</a:t>
            </a:r>
            <a:r>
              <a:rPr lang="zh-CN" altLang="zh-CN" sz="2400" dirty="0">
                <a:latin typeface="华文隶书" panose="02010800040101010101" pitchFamily="2" charset="-122"/>
                <a:ea typeface="华文隶书" panose="02010800040101010101" pitchFamily="2" charset="-122"/>
                <a:sym typeface="Arial" pitchFamily="34" charset="0"/>
              </a:rPr>
              <a:t>（</a:t>
            </a:r>
            <a:r>
              <a:rPr lang="en-US" altLang="zh-CN" sz="2400" dirty="0">
                <a:latin typeface="华文隶书" panose="02010800040101010101" pitchFamily="2" charset="-122"/>
                <a:ea typeface="华文隶书" panose="02010800040101010101" pitchFamily="2" charset="-122"/>
                <a:sym typeface="Arial" pitchFamily="34" charset="0"/>
              </a:rPr>
              <a:t>2028</a:t>
            </a:r>
            <a:r>
              <a:rPr lang="zh-CN" altLang="zh-CN" sz="2400" dirty="0">
                <a:latin typeface="华文隶书" panose="02010800040101010101" pitchFamily="2" charset="-122"/>
                <a:ea typeface="华文隶书" panose="02010800040101010101" pitchFamily="2" charset="-122"/>
                <a:sym typeface="Arial" pitchFamily="34" charset="0"/>
              </a:rPr>
              <a:t>）。</a:t>
            </a:r>
            <a:endParaRPr lang="en-US" altLang="zh-CN" sz="2400" dirty="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defRPr/>
            </a:pPr>
            <a:r>
              <a:rPr lang="en-US" altLang="zh-CN" sz="2400" dirty="0">
                <a:latin typeface="华文隶书" panose="02010800040101010101" pitchFamily="2" charset="-122"/>
                <a:ea typeface="华文隶书" panose="02010800040101010101" pitchFamily="2" charset="-122"/>
                <a:sym typeface="Arial" pitchFamily="34" charset="0"/>
              </a:rPr>
              <a:t>B0-AMET</a:t>
            </a:r>
            <a:r>
              <a:rPr lang="zh-CN" altLang="zh-CN" sz="2400" dirty="0">
                <a:latin typeface="华文隶书" panose="02010800040101010101" pitchFamily="2" charset="-122"/>
                <a:ea typeface="华文隶书" panose="02010800040101010101" pitchFamily="2" charset="-122"/>
                <a:sym typeface="Arial" pitchFamily="34" charset="0"/>
              </a:rPr>
              <a:t>是关于当前的基本天气信息构成；</a:t>
            </a:r>
            <a:endParaRPr lang="en-US" altLang="zh-CN" sz="2400" dirty="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defRPr/>
            </a:pPr>
            <a:r>
              <a:rPr lang="en-US" altLang="zh-CN" sz="2400" dirty="0">
                <a:latin typeface="华文隶书" panose="02010800040101010101" pitchFamily="2" charset="-122"/>
                <a:ea typeface="华文隶书" panose="02010800040101010101" pitchFamily="2" charset="-122"/>
                <a:sym typeface="Arial" pitchFamily="34" charset="0"/>
              </a:rPr>
              <a:t>B1 -AMET</a:t>
            </a:r>
            <a:r>
              <a:rPr lang="zh-CN" altLang="zh-CN" sz="2400" dirty="0">
                <a:latin typeface="华文隶书" panose="02010800040101010101" pitchFamily="2" charset="-122"/>
                <a:ea typeface="华文隶书" panose="02010800040101010101" pitchFamily="2" charset="-122"/>
                <a:sym typeface="Arial" pitchFamily="34" charset="0"/>
              </a:rPr>
              <a:t>是通过把气象信息集成到空管运行系统中以加强运行决策</a:t>
            </a:r>
            <a:r>
              <a:rPr lang="zh-CN" altLang="en-US" sz="2400" dirty="0">
                <a:latin typeface="华文隶书" panose="02010800040101010101" pitchFamily="2" charset="-122"/>
                <a:ea typeface="华文隶书" panose="02010800040101010101" pitchFamily="2" charset="-122"/>
                <a:sym typeface="Arial" pitchFamily="34" charset="0"/>
              </a:rPr>
              <a:t>，其核心是空管</a:t>
            </a:r>
            <a:r>
              <a:rPr lang="en-US" altLang="zh-CN" sz="2400" dirty="0">
                <a:latin typeface="华文隶书" panose="02010800040101010101" pitchFamily="2" charset="-122"/>
                <a:ea typeface="华文隶书" panose="02010800040101010101" pitchFamily="2" charset="-122"/>
                <a:sym typeface="Arial" pitchFamily="34" charset="0"/>
              </a:rPr>
              <a:t>-</a:t>
            </a:r>
            <a:r>
              <a:rPr lang="zh-CN" altLang="en-US" sz="2400" dirty="0">
                <a:latin typeface="华文隶书" panose="02010800040101010101" pitchFamily="2" charset="-122"/>
                <a:ea typeface="华文隶书" panose="02010800040101010101" pitchFamily="2" charset="-122"/>
                <a:sym typeface="Arial" pitchFamily="34" charset="0"/>
              </a:rPr>
              <a:t>天气信息一体化。</a:t>
            </a:r>
            <a:endParaRPr lang="en-US" altLang="zh-CN" sz="2400" dirty="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defRPr/>
            </a:pPr>
            <a:r>
              <a:rPr lang="en-US" altLang="zh-CN" sz="2400" dirty="0">
                <a:latin typeface="华文隶书" panose="02010800040101010101" pitchFamily="2" charset="-122"/>
                <a:ea typeface="华文隶书" panose="02010800040101010101" pitchFamily="2" charset="-122"/>
                <a:sym typeface="Arial" pitchFamily="34" charset="0"/>
              </a:rPr>
              <a:t>B3-AMET</a:t>
            </a:r>
            <a:r>
              <a:rPr lang="zh-CN" altLang="zh-CN" sz="2400" dirty="0">
                <a:latin typeface="华文隶书" panose="02010800040101010101" pitchFamily="2" charset="-122"/>
                <a:ea typeface="华文隶书" panose="02010800040101010101" pitchFamily="2" charset="-122"/>
                <a:sym typeface="Arial" pitchFamily="34" charset="0"/>
              </a:rPr>
              <a:t>是通过把气象信息集成到基于驾驶舱的自动化工具中，协助机长规避航路、终端区和机场危险天气的能力</a:t>
            </a:r>
            <a:r>
              <a:rPr lang="zh-CN" altLang="zh-CN" sz="2400" dirty="0" smtClean="0">
                <a:latin typeface="华文隶书" panose="02010800040101010101" pitchFamily="2" charset="-122"/>
                <a:ea typeface="华文隶书" panose="02010800040101010101" pitchFamily="2" charset="-122"/>
                <a:sym typeface="Arial" pitchFamily="34" charset="0"/>
              </a:rPr>
              <a:t>。</a:t>
            </a:r>
            <a:endParaRPr lang="en-US" altLang="zh-CN" sz="2400" dirty="0" smtClean="0">
              <a:latin typeface="华文隶书" panose="02010800040101010101" pitchFamily="2" charset="-122"/>
              <a:ea typeface="华文隶书" panose="02010800040101010101" pitchFamily="2" charset="-122"/>
              <a:sym typeface="Arial" pitchFamily="34" charset="0"/>
            </a:endParaRPr>
          </a:p>
          <a:p>
            <a:pPr>
              <a:buFont typeface="Wingdings" panose="05000000000000000000" pitchFamily="2" charset="2"/>
              <a:buChar char="Ø"/>
              <a:defRPr/>
            </a:pPr>
            <a:r>
              <a:rPr lang="zh-CN" altLang="en-US" sz="2400" dirty="0">
                <a:latin typeface="华文隶书" panose="02010800040101010101" pitchFamily="2" charset="-122"/>
                <a:ea typeface="华文隶书" panose="02010800040101010101" pitchFamily="2" charset="-122"/>
                <a:sym typeface="Arial" pitchFamily="34" charset="0"/>
              </a:rPr>
              <a:t>本</a:t>
            </a:r>
            <a:r>
              <a:rPr lang="zh-CN" altLang="en-US" sz="2400" dirty="0" smtClean="0">
                <a:latin typeface="华文隶书" panose="02010800040101010101" pitchFamily="2" charset="-122"/>
                <a:ea typeface="华文隶书" panose="02010800040101010101" pitchFamily="2" charset="-122"/>
                <a:sym typeface="Arial" pitchFamily="34" charset="0"/>
              </a:rPr>
              <a:t>项目对应于</a:t>
            </a:r>
            <a:r>
              <a:rPr lang="en-US" altLang="zh-CN" sz="2400" dirty="0" smtClean="0">
                <a:latin typeface="华文隶书" panose="02010800040101010101" pitchFamily="2" charset="-122"/>
                <a:ea typeface="华文隶书" panose="02010800040101010101" pitchFamily="2" charset="-122"/>
                <a:sym typeface="Arial" pitchFamily="34" charset="0"/>
              </a:rPr>
              <a:t>B1-AMET</a:t>
            </a:r>
            <a:r>
              <a:rPr lang="zh-CN" altLang="en-US" sz="2400" dirty="0" smtClean="0">
                <a:latin typeface="华文隶书" panose="02010800040101010101" pitchFamily="2" charset="-122"/>
                <a:ea typeface="华文隶书" panose="02010800040101010101" pitchFamily="2" charset="-122"/>
                <a:sym typeface="Arial" pitchFamily="34" charset="0"/>
              </a:rPr>
              <a:t>模块所包含的内容。</a:t>
            </a:r>
            <a:endParaRPr lang="zh-CN" altLang="zh-CN" sz="2400" dirty="0">
              <a:latin typeface="华文隶书" panose="02010800040101010101" pitchFamily="2" charset="-122"/>
              <a:ea typeface="华文隶书" panose="02010800040101010101" pitchFamily="2" charset="-122"/>
              <a:sym typeface="Arial" pitchFamily="34" charset="0"/>
            </a:endParaRPr>
          </a:p>
          <a:p>
            <a:endParaRPr lang="zh-CN" altLang="en-US" dirty="0"/>
          </a:p>
        </p:txBody>
      </p:sp>
    </p:spTree>
    <p:extLst>
      <p:ext uri="{BB962C8B-B14F-4D97-AF65-F5344CB8AC3E}">
        <p14:creationId xmlns:p14="http://schemas.microsoft.com/office/powerpoint/2010/main" val="233119847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D047802-1B20-4AA4-BBA7-27A551296FB1}" type="slidenum">
              <a:rPr lang="zh-CN" altLang="en-US" smtClean="0">
                <a:sym typeface="Arial" charset="0"/>
              </a:rPr>
              <a:pPr eaLnBrk="1" hangingPunct="1">
                <a:buFont typeface="Arial" charset="0"/>
                <a:buNone/>
              </a:pPr>
              <a:t>12</a:t>
            </a:fld>
            <a:endParaRPr lang="en-US" altLang="zh-CN" sz="1800" smtClean="0">
              <a:solidFill>
                <a:srgbClr val="000000"/>
              </a:solidFill>
              <a:sym typeface="Arial" charset="0"/>
            </a:endParaRPr>
          </a:p>
        </p:txBody>
      </p:sp>
      <p:pic>
        <p:nvPicPr>
          <p:cNvPr id="3075"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3076"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3077" name="TextBox 3"/>
          <p:cNvSpPr>
            <a:spLocks noChangeArrowheads="1"/>
          </p:cNvSpPr>
          <p:nvPr/>
        </p:nvSpPr>
        <p:spPr bwMode="auto">
          <a:xfrm>
            <a:off x="2138363" y="6189663"/>
            <a:ext cx="5589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600">
                <a:solidFill>
                  <a:srgbClr val="000000"/>
                </a:solidFill>
                <a:latin typeface="华文隶书" pitchFamily="2" charset="-122"/>
                <a:ea typeface="华文隶书" pitchFamily="2" charset="-122"/>
                <a:sym typeface="华文隶书" pitchFamily="2" charset="-122"/>
              </a:rPr>
              <a:t>2015</a:t>
            </a:r>
            <a:r>
              <a:rPr lang="zh-CN" altLang="en-US" sz="1600">
                <a:solidFill>
                  <a:srgbClr val="000000"/>
                </a:solidFill>
                <a:latin typeface="华文隶书" pitchFamily="2" charset="-122"/>
                <a:ea typeface="华文隶书" pitchFamily="2" charset="-122"/>
                <a:sym typeface="华文隶书" pitchFamily="2" charset="-122"/>
              </a:rPr>
              <a:t>年</a:t>
            </a:r>
            <a:r>
              <a:rPr lang="en-US" altLang="zh-CN" sz="1600">
                <a:solidFill>
                  <a:srgbClr val="000000"/>
                </a:solidFill>
                <a:latin typeface="华文隶书" pitchFamily="2" charset="-122"/>
                <a:ea typeface="华文隶书" pitchFamily="2" charset="-122"/>
                <a:sym typeface="华文隶书" pitchFamily="2" charset="-122"/>
              </a:rPr>
              <a:t>10</a:t>
            </a:r>
            <a:r>
              <a:rPr lang="zh-CN" altLang="en-US" sz="160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600">
              <a:solidFill>
                <a:srgbClr val="000000"/>
              </a:solidFill>
              <a:latin typeface="华文隶书" pitchFamily="2" charset="-122"/>
              <a:ea typeface="华文隶书" pitchFamily="2" charset="-122"/>
              <a:sym typeface="华文隶书" pitchFamily="2" charset="-122"/>
            </a:endParaRPr>
          </a:p>
        </p:txBody>
      </p:sp>
      <p:sp>
        <p:nvSpPr>
          <p:cNvPr id="3078" name="Rectangle 2"/>
          <p:cNvSpPr>
            <a:spLocks noGrp="1" noChangeArrowheads="1"/>
          </p:cNvSpPr>
          <p:nvPr>
            <p:ph type="title" idx="4294967295"/>
          </p:nvPr>
        </p:nvSpPr>
        <p:spPr/>
        <p:txBody>
          <a:bodyPr/>
          <a:lstStyle/>
          <a:p>
            <a:pPr eaLnBrk="1" hangingPunct="1"/>
            <a:r>
              <a:rPr lang="zh-CN" altLang="en-US" sz="3200" b="1" smtClean="0">
                <a:solidFill>
                  <a:schemeClr val="tx1"/>
                </a:solidFill>
                <a:latin typeface="华文隶书" pitchFamily="2" charset="-122"/>
                <a:ea typeface="华文隶书" pitchFamily="2" charset="-122"/>
                <a:sym typeface="Times New Roman" pitchFamily="18" charset="0"/>
              </a:rPr>
              <a:t>内容提要</a:t>
            </a:r>
            <a:endParaRPr lang="en-US" sz="3200" b="1" smtClean="0">
              <a:solidFill>
                <a:schemeClr val="tx1"/>
              </a:solidFill>
              <a:latin typeface="华文隶书" pitchFamily="2" charset="-122"/>
              <a:ea typeface="华文隶书" pitchFamily="2" charset="-122"/>
              <a:sym typeface="Times New Roman" pitchFamily="18" charset="0"/>
            </a:endParaRPr>
          </a:p>
        </p:txBody>
      </p:sp>
      <p:grpSp>
        <p:nvGrpSpPr>
          <p:cNvPr id="3079" name="Group 3"/>
          <p:cNvGrpSpPr>
            <a:grpSpLocks/>
          </p:cNvGrpSpPr>
          <p:nvPr/>
        </p:nvGrpSpPr>
        <p:grpSpPr bwMode="auto">
          <a:xfrm>
            <a:off x="-2222500" y="1600200"/>
            <a:ext cx="9253538" cy="4824413"/>
            <a:chOff x="0" y="0"/>
            <a:chExt cx="5829" cy="3039"/>
          </a:xfrm>
        </p:grpSpPr>
        <p:sp>
          <p:nvSpPr>
            <p:cNvPr id="3080" name="AutoShape 4"/>
            <p:cNvSpPr>
              <a:spLocks noChangeArrowheads="1"/>
            </p:cNvSpPr>
            <p:nvPr/>
          </p:nvSpPr>
          <p:spPr bwMode="auto">
            <a:xfrm rot="5400000">
              <a:off x="-17" y="17"/>
              <a:ext cx="3039" cy="30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C5C5C5"/>
                </a:gs>
                <a:gs pos="50000">
                  <a:srgbClr val="808080"/>
                </a:gs>
                <a:gs pos="100000">
                  <a:srgbClr val="C5C5C5"/>
                </a:gs>
              </a:gsLst>
              <a:lin ang="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en-US"/>
            </a:p>
          </p:txBody>
        </p:sp>
        <p:sp>
          <p:nvSpPr>
            <p:cNvPr id="3081" name="AutoShape 5"/>
            <p:cNvSpPr>
              <a:spLocks noChangeArrowheads="1"/>
            </p:cNvSpPr>
            <p:nvPr/>
          </p:nvSpPr>
          <p:spPr bwMode="auto">
            <a:xfrm rot="5400000" flipH="1">
              <a:off x="239" y="290"/>
              <a:ext cx="2540" cy="24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808080"/>
                </a:gs>
                <a:gs pos="100000">
                  <a:srgbClr val="FFFFFF"/>
                </a:gs>
              </a:gsLst>
              <a:lin ang="5400000" scaled="1"/>
            </a:gradFill>
            <a:ln>
              <a:noFill/>
            </a:ln>
            <a:extLst>
              <a:ext uri="{91240B29-F687-4F45-9708-019B960494DF}">
                <a14:hiddenLine xmlns:a14="http://schemas.microsoft.com/office/drawing/2010/main" w="0" cmpd="sng">
                  <a:solidFill>
                    <a:srgbClr val="000000"/>
                  </a:solidFill>
                  <a:miter lim="800000"/>
                  <a:headEnd/>
                  <a:tailEnd/>
                </a14:hiddenLine>
              </a:ext>
            </a:extLst>
          </p:spPr>
          <p:txBody>
            <a:bodyPr wrap="none" anchor="ctr"/>
            <a:lstStyle/>
            <a:p>
              <a:endParaRPr lang="zh-CN" altLang="en-US"/>
            </a:p>
          </p:txBody>
        </p:sp>
        <p:grpSp>
          <p:nvGrpSpPr>
            <p:cNvPr id="3082" name="Group 6"/>
            <p:cNvGrpSpPr>
              <a:grpSpLocks/>
            </p:cNvGrpSpPr>
            <p:nvPr/>
          </p:nvGrpSpPr>
          <p:grpSpPr bwMode="auto">
            <a:xfrm>
              <a:off x="2421" y="235"/>
              <a:ext cx="2984" cy="320"/>
              <a:chOff x="0" y="0"/>
              <a:chExt cx="2984" cy="320"/>
            </a:xfrm>
          </p:grpSpPr>
          <p:sp>
            <p:nvSpPr>
              <p:cNvPr id="3119" name="AutoShape 7"/>
              <p:cNvSpPr>
                <a:spLocks noChangeArrowheads="1"/>
              </p:cNvSpPr>
              <p:nvPr/>
            </p:nvSpPr>
            <p:spPr bwMode="auto">
              <a:xfrm>
                <a:off x="200"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a:solidFill>
                      <a:srgbClr val="000000"/>
                    </a:solidFill>
                    <a:latin typeface="华文隶书" pitchFamily="2" charset="-122"/>
                    <a:ea typeface="华文隶书" pitchFamily="2" charset="-122"/>
                    <a:sym typeface="Times New Roman" pitchFamily="18" charset="0"/>
                  </a:rPr>
                  <a:t>项目背景</a:t>
                </a:r>
                <a:endParaRPr lang="en-US" sz="2000" b="1">
                  <a:solidFill>
                    <a:srgbClr val="000000"/>
                  </a:solidFill>
                  <a:latin typeface="华文隶书" pitchFamily="2" charset="-122"/>
                  <a:ea typeface="华文隶书" pitchFamily="2" charset="-122"/>
                  <a:sym typeface="Times New Roman" pitchFamily="18" charset="0"/>
                </a:endParaRPr>
              </a:p>
            </p:txBody>
          </p:sp>
          <p:grpSp>
            <p:nvGrpSpPr>
              <p:cNvPr id="3120" name="Group 8"/>
              <p:cNvGrpSpPr>
                <a:grpSpLocks/>
              </p:cNvGrpSpPr>
              <p:nvPr/>
            </p:nvGrpSpPr>
            <p:grpSpPr bwMode="auto">
              <a:xfrm>
                <a:off x="0" y="56"/>
                <a:ext cx="240" cy="240"/>
                <a:chOff x="0" y="0"/>
                <a:chExt cx="1615" cy="1615"/>
              </a:xfrm>
            </p:grpSpPr>
            <p:sp>
              <p:nvSpPr>
                <p:cNvPr id="3121" name="Oval 9"/>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22" name="Oval 10"/>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23" name="Oval 11"/>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24" name="Oval 12"/>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25" name="Oval 13"/>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26" name="Oval 14"/>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3" name="Group 15"/>
            <p:cNvGrpSpPr>
              <a:grpSpLocks/>
            </p:cNvGrpSpPr>
            <p:nvPr/>
          </p:nvGrpSpPr>
          <p:grpSpPr bwMode="auto">
            <a:xfrm>
              <a:off x="2757" y="720"/>
              <a:ext cx="2976" cy="320"/>
              <a:chOff x="0" y="0"/>
              <a:chExt cx="2976" cy="320"/>
            </a:xfrm>
          </p:grpSpPr>
          <p:sp>
            <p:nvSpPr>
              <p:cNvPr id="3111" name="AutoShape 16"/>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FF0000"/>
                    </a:solidFill>
                    <a:latin typeface="华文隶书" pitchFamily="2" charset="-122"/>
                    <a:ea typeface="华文隶书" pitchFamily="2" charset="-122"/>
                    <a:sym typeface="Times New Roman" pitchFamily="18" charset="0"/>
                  </a:rPr>
                  <a:t>项目目标</a:t>
                </a:r>
                <a:endParaRPr lang="en-US" sz="2000" b="1" dirty="0">
                  <a:solidFill>
                    <a:srgbClr val="FF0000"/>
                  </a:solidFill>
                  <a:latin typeface="华文隶书" pitchFamily="2" charset="-122"/>
                  <a:ea typeface="华文隶书" pitchFamily="2" charset="-122"/>
                  <a:sym typeface="Times New Roman" pitchFamily="18" charset="0"/>
                </a:endParaRPr>
              </a:p>
            </p:txBody>
          </p:sp>
          <p:grpSp>
            <p:nvGrpSpPr>
              <p:cNvPr id="3112" name="Group 17"/>
              <p:cNvGrpSpPr>
                <a:grpSpLocks/>
              </p:cNvGrpSpPr>
              <p:nvPr/>
            </p:nvGrpSpPr>
            <p:grpSpPr bwMode="auto">
              <a:xfrm>
                <a:off x="0" y="67"/>
                <a:ext cx="240" cy="240"/>
                <a:chOff x="0" y="0"/>
                <a:chExt cx="1615" cy="1615"/>
              </a:xfrm>
            </p:grpSpPr>
            <p:sp>
              <p:nvSpPr>
                <p:cNvPr id="3113" name="Oval 18"/>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14" name="Oval 19"/>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15" name="Oval 20"/>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16" name="Oval 21"/>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17" name="Oval 22"/>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8" name="Oval 23"/>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4" name="Group 24"/>
            <p:cNvGrpSpPr>
              <a:grpSpLocks/>
            </p:cNvGrpSpPr>
            <p:nvPr/>
          </p:nvGrpSpPr>
          <p:grpSpPr bwMode="auto">
            <a:xfrm>
              <a:off x="2853" y="1267"/>
              <a:ext cx="2976" cy="320"/>
              <a:chOff x="0" y="0"/>
              <a:chExt cx="2976" cy="320"/>
            </a:xfrm>
          </p:grpSpPr>
          <p:sp>
            <p:nvSpPr>
              <p:cNvPr id="3103" name="AutoShape 25"/>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华文隶书" pitchFamily="2" charset="-122"/>
                  </a:rPr>
                  <a:t>项目研究思路</a:t>
                </a:r>
                <a:endParaRPr lang="en-US" sz="2000" b="1" dirty="0">
                  <a:solidFill>
                    <a:srgbClr val="000000"/>
                  </a:solidFill>
                  <a:latin typeface="华文隶书" pitchFamily="2" charset="-122"/>
                  <a:ea typeface="华文隶书" pitchFamily="2" charset="-122"/>
                  <a:sym typeface="华文隶书" pitchFamily="2" charset="-122"/>
                </a:endParaRPr>
              </a:p>
            </p:txBody>
          </p:sp>
          <p:grpSp>
            <p:nvGrpSpPr>
              <p:cNvPr id="3104" name="Group 26"/>
              <p:cNvGrpSpPr>
                <a:grpSpLocks/>
              </p:cNvGrpSpPr>
              <p:nvPr/>
            </p:nvGrpSpPr>
            <p:grpSpPr bwMode="auto">
              <a:xfrm>
                <a:off x="0" y="48"/>
                <a:ext cx="240" cy="240"/>
                <a:chOff x="0" y="0"/>
                <a:chExt cx="1615" cy="1615"/>
              </a:xfrm>
            </p:grpSpPr>
            <p:sp>
              <p:nvSpPr>
                <p:cNvPr id="3105" name="Oval 2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06" name="Oval 2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07" name="Oval 29"/>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8" name="Oval 30"/>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9" name="Oval 31"/>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0" name="Oval 32"/>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5" name="Group 33"/>
            <p:cNvGrpSpPr>
              <a:grpSpLocks/>
            </p:cNvGrpSpPr>
            <p:nvPr/>
          </p:nvGrpSpPr>
          <p:grpSpPr bwMode="auto">
            <a:xfrm>
              <a:off x="2757" y="1779"/>
              <a:ext cx="2996" cy="320"/>
              <a:chOff x="0" y="0"/>
              <a:chExt cx="2996" cy="320"/>
            </a:xfrm>
          </p:grpSpPr>
          <p:sp>
            <p:nvSpPr>
              <p:cNvPr id="3095" name="AutoShape 34"/>
              <p:cNvSpPr>
                <a:spLocks noChangeArrowheads="1"/>
              </p:cNvSpPr>
              <p:nvPr/>
            </p:nvSpPr>
            <p:spPr bwMode="auto">
              <a:xfrm>
                <a:off x="21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项目初步结果</a:t>
                </a:r>
                <a:endParaRPr lang="en-US" sz="2000" b="1" dirty="0">
                  <a:solidFill>
                    <a:srgbClr val="000000"/>
                  </a:solidFill>
                  <a:latin typeface="华文隶书" pitchFamily="2" charset="-122"/>
                  <a:ea typeface="华文隶书" pitchFamily="2" charset="-122"/>
                  <a:sym typeface="Times New Roman" pitchFamily="18" charset="0"/>
                </a:endParaRPr>
              </a:p>
            </p:txBody>
          </p:sp>
          <p:grpSp>
            <p:nvGrpSpPr>
              <p:cNvPr id="3096" name="Group 35"/>
              <p:cNvGrpSpPr>
                <a:grpSpLocks/>
              </p:cNvGrpSpPr>
              <p:nvPr/>
            </p:nvGrpSpPr>
            <p:grpSpPr bwMode="auto">
              <a:xfrm>
                <a:off x="0" y="64"/>
                <a:ext cx="240" cy="240"/>
                <a:chOff x="0" y="0"/>
                <a:chExt cx="1615" cy="1615"/>
              </a:xfrm>
            </p:grpSpPr>
            <p:sp>
              <p:nvSpPr>
                <p:cNvPr id="3097" name="Oval 36"/>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8" name="Oval 37"/>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9" name="Oval 38"/>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0" name="Oval 39"/>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1" name="Oval 40"/>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02" name="Oval 41"/>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6" name="Group 42"/>
            <p:cNvGrpSpPr>
              <a:grpSpLocks/>
            </p:cNvGrpSpPr>
            <p:nvPr/>
          </p:nvGrpSpPr>
          <p:grpSpPr bwMode="auto">
            <a:xfrm>
              <a:off x="2469" y="2300"/>
              <a:ext cx="2972" cy="320"/>
              <a:chOff x="0" y="0"/>
              <a:chExt cx="2972" cy="320"/>
            </a:xfrm>
          </p:grpSpPr>
          <p:sp>
            <p:nvSpPr>
              <p:cNvPr id="3087" name="AutoShape 43"/>
              <p:cNvSpPr>
                <a:spLocks noChangeArrowheads="1"/>
              </p:cNvSpPr>
              <p:nvPr/>
            </p:nvSpPr>
            <p:spPr bwMode="auto">
              <a:xfrm>
                <a:off x="188"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后续</a:t>
                </a:r>
                <a:r>
                  <a:rPr lang="zh-CN" altLang="en-US" sz="2000" b="1" dirty="0">
                    <a:solidFill>
                      <a:srgbClr val="000000"/>
                    </a:solidFill>
                    <a:latin typeface="华文隶书" pitchFamily="2" charset="-122"/>
                    <a:ea typeface="华文隶书" pitchFamily="2" charset="-122"/>
                    <a:sym typeface="Times New Roman" pitchFamily="18" charset="0"/>
                  </a:rPr>
                  <a:t>工作计划</a:t>
                </a:r>
                <a:endParaRPr lang="en-US" altLang="zh-CN" sz="2000" b="1" dirty="0">
                  <a:solidFill>
                    <a:srgbClr val="000000"/>
                  </a:solidFill>
                  <a:latin typeface="华文隶书" pitchFamily="2" charset="-122"/>
                  <a:ea typeface="华文隶书" pitchFamily="2" charset="-122"/>
                  <a:sym typeface="Times New Roman" pitchFamily="18" charset="0"/>
                </a:endParaRPr>
              </a:p>
            </p:txBody>
          </p:sp>
          <p:grpSp>
            <p:nvGrpSpPr>
              <p:cNvPr id="3088" name="Group 44"/>
              <p:cNvGrpSpPr>
                <a:grpSpLocks/>
              </p:cNvGrpSpPr>
              <p:nvPr/>
            </p:nvGrpSpPr>
            <p:grpSpPr bwMode="auto">
              <a:xfrm>
                <a:off x="0" y="31"/>
                <a:ext cx="224" cy="240"/>
                <a:chOff x="0" y="0"/>
                <a:chExt cx="1615" cy="1615"/>
              </a:xfrm>
            </p:grpSpPr>
            <p:sp>
              <p:nvSpPr>
                <p:cNvPr id="3089"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0"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1" name="Oval 47"/>
                <p:cNvSpPr>
                  <a:spLocks noChangeArrowheads="1"/>
                </p:cNvSpPr>
                <p:nvPr/>
              </p:nvSpPr>
              <p:spPr bwMode="auto">
                <a:xfrm>
                  <a:off x="173" y="175"/>
                  <a:ext cx="1262"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092" name="Oval 4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093" name="Oval 49"/>
                <p:cNvSpPr>
                  <a:spLocks noChangeArrowheads="1"/>
                </p:cNvSpPr>
                <p:nvPr/>
              </p:nvSpPr>
              <p:spPr bwMode="auto">
                <a:xfrm>
                  <a:off x="260" y="256"/>
                  <a:ext cx="1096"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094" name="Oval 5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spTree>
    <p:extLst>
      <p:ext uri="{BB962C8B-B14F-4D97-AF65-F5344CB8AC3E}">
        <p14:creationId xmlns:p14="http://schemas.microsoft.com/office/powerpoint/2010/main" val="421513007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16387"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16388" name="TextBox 3"/>
          <p:cNvSpPr>
            <a:spLocks noChangeArrowheads="1"/>
          </p:cNvSpPr>
          <p:nvPr/>
        </p:nvSpPr>
        <p:spPr bwMode="auto">
          <a:xfrm>
            <a:off x="2071688" y="6046432"/>
            <a:ext cx="685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400" dirty="0">
                <a:solidFill>
                  <a:srgbClr val="000000"/>
                </a:solidFill>
                <a:latin typeface="华文隶书" pitchFamily="2" charset="-122"/>
                <a:ea typeface="华文隶书" pitchFamily="2" charset="-122"/>
                <a:sym typeface="华文隶书" pitchFamily="2" charset="-122"/>
              </a:rPr>
              <a:t>2015</a:t>
            </a:r>
            <a:r>
              <a:rPr lang="zh-CN" altLang="en-US" sz="1400" dirty="0">
                <a:solidFill>
                  <a:srgbClr val="000000"/>
                </a:solidFill>
                <a:latin typeface="华文隶书" pitchFamily="2" charset="-122"/>
                <a:ea typeface="华文隶书" pitchFamily="2" charset="-122"/>
                <a:sym typeface="华文隶书" pitchFamily="2" charset="-122"/>
              </a:rPr>
              <a:t>年</a:t>
            </a:r>
            <a:r>
              <a:rPr lang="en-US" altLang="zh-CN" sz="1400" dirty="0">
                <a:solidFill>
                  <a:srgbClr val="000000"/>
                </a:solidFill>
                <a:latin typeface="华文隶书" pitchFamily="2" charset="-122"/>
                <a:ea typeface="华文隶书" pitchFamily="2" charset="-122"/>
                <a:sym typeface="华文隶书" pitchFamily="2" charset="-122"/>
              </a:rPr>
              <a:t>10</a:t>
            </a:r>
            <a:r>
              <a:rPr lang="zh-CN" altLang="en-US" sz="1400" dirty="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400" dirty="0">
              <a:solidFill>
                <a:srgbClr val="000000"/>
              </a:solidFill>
              <a:latin typeface="华文隶书" pitchFamily="2" charset="-122"/>
              <a:ea typeface="华文隶书" pitchFamily="2" charset="-122"/>
              <a:sym typeface="华文隶书" pitchFamily="2" charset="-122"/>
            </a:endParaRPr>
          </a:p>
        </p:txBody>
      </p:sp>
      <p:sp>
        <p:nvSpPr>
          <p:cNvPr id="16389" name="标题 1"/>
          <p:cNvSpPr>
            <a:spLocks noGrp="1" noChangeArrowheads="1"/>
          </p:cNvSpPr>
          <p:nvPr>
            <p:ph type="title" idx="4294967295"/>
          </p:nvPr>
        </p:nvSpPr>
        <p:spPr/>
        <p:txBody>
          <a:bodyPr/>
          <a:lstStyle/>
          <a:p>
            <a:r>
              <a:rPr lang="zh-CN" sz="3200" smtClean="0">
                <a:latin typeface="华文隶书" pitchFamily="2" charset="-122"/>
                <a:ea typeface="华文隶书" pitchFamily="2" charset="-122"/>
                <a:sym typeface="华文隶书" pitchFamily="2" charset="-122"/>
              </a:rPr>
              <a:t>项目目标</a:t>
            </a:r>
          </a:p>
        </p:txBody>
      </p:sp>
      <p:sp>
        <p:nvSpPr>
          <p:cNvPr id="16390" name="内容占位符 2"/>
          <p:cNvSpPr>
            <a:spLocks noGrp="1" noChangeArrowheads="1"/>
          </p:cNvSpPr>
          <p:nvPr>
            <p:ph idx="4294967295"/>
          </p:nvPr>
        </p:nvSpPr>
        <p:spPr>
          <a:xfrm>
            <a:off x="539664" y="1594983"/>
            <a:ext cx="8390024" cy="4525963"/>
          </a:xfrm>
        </p:spPr>
        <p:txBody>
          <a:bodyPr/>
          <a:lstStyle/>
          <a:p>
            <a:pPr>
              <a:buFont typeface="Wingdings" pitchFamily="2" charset="2"/>
              <a:buChar char="Ø"/>
            </a:pPr>
            <a:r>
              <a:rPr lang="zh-CN" altLang="en-US" sz="2800" dirty="0" smtClean="0">
                <a:latin typeface="华文隶书" pitchFamily="2" charset="-122"/>
                <a:ea typeface="华文隶书" pitchFamily="2" charset="-122"/>
                <a:sym typeface="华文隶书" pitchFamily="2" charset="-122"/>
              </a:rPr>
              <a:t>建立对流天气与航班航迹融合处理显示的平台；</a:t>
            </a:r>
            <a:endParaRPr lang="en-US" altLang="zh-CN" sz="28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800" dirty="0" smtClean="0">
                <a:latin typeface="华文隶书" pitchFamily="2" charset="-122"/>
                <a:ea typeface="华文隶书" pitchFamily="2" charset="-122"/>
                <a:sym typeface="华文隶书" pitchFamily="2" charset="-122"/>
              </a:rPr>
              <a:t>建立珠三角地区对流天气规避模型；</a:t>
            </a:r>
          </a:p>
          <a:p>
            <a:pPr>
              <a:buFont typeface="Wingdings" pitchFamily="2" charset="2"/>
              <a:buChar char="Ø"/>
            </a:pPr>
            <a:r>
              <a:rPr lang="zh-CN" altLang="en-US" sz="2800" dirty="0" smtClean="0">
                <a:latin typeface="华文隶书" pitchFamily="2" charset="-122"/>
                <a:ea typeface="华文隶书" pitchFamily="2" charset="-122"/>
                <a:sym typeface="华文隶书" pitchFamily="2" charset="-122"/>
              </a:rPr>
              <a:t>建立典型对流天气场景下交通流重构规则专家库；</a:t>
            </a:r>
          </a:p>
          <a:p>
            <a:pPr>
              <a:buFont typeface="Wingdings" pitchFamily="2" charset="2"/>
              <a:buChar char="Ø"/>
            </a:pPr>
            <a:r>
              <a:rPr lang="zh-CN" altLang="en-US" sz="2800" dirty="0" smtClean="0">
                <a:latin typeface="华文隶书" pitchFamily="2" charset="-122"/>
                <a:ea typeface="华文隶书" pitchFamily="2" charset="-122"/>
                <a:sym typeface="华文隶书" pitchFamily="2" charset="-122"/>
              </a:rPr>
              <a:t>建立对流天气影响下广州终端区容量预测模型；</a:t>
            </a:r>
          </a:p>
          <a:p>
            <a:pPr>
              <a:buFont typeface="Wingdings" pitchFamily="2" charset="2"/>
              <a:buChar char="Ø"/>
            </a:pPr>
            <a:r>
              <a:rPr lang="zh-CN" altLang="en-US" sz="2800" dirty="0" smtClean="0">
                <a:latin typeface="华文隶书" pitchFamily="2" charset="-122"/>
                <a:ea typeface="华文隶书" pitchFamily="2" charset="-122"/>
                <a:sym typeface="华文隶书" pitchFamily="2" charset="-122"/>
              </a:rPr>
              <a:t>建立对流天气影响下的广州白云机场进、离场率</a:t>
            </a:r>
            <a:r>
              <a:rPr lang="zh-CN" altLang="en-US" sz="2800" dirty="0" smtClean="0">
                <a:latin typeface="华文隶书" pitchFamily="2" charset="-122"/>
                <a:ea typeface="华文隶书" pitchFamily="2" charset="-122"/>
                <a:sym typeface="华文隶书" pitchFamily="2" charset="-122"/>
              </a:rPr>
              <a:t>预测模型。</a:t>
            </a:r>
            <a:endParaRPr lang="en-US" altLang="zh-CN" sz="2800" dirty="0" smtClean="0">
              <a:latin typeface="华文隶书" pitchFamily="2" charset="-122"/>
              <a:ea typeface="华文隶书" pitchFamily="2" charset="-122"/>
              <a:sym typeface="华文隶书" pitchFamily="2" charset="-122"/>
            </a:endParaRPr>
          </a:p>
          <a:p>
            <a:pPr>
              <a:buFontTx/>
              <a:buNone/>
            </a:pPr>
            <a:endParaRPr lang="zh-CN" altLang="en-US" dirty="0" smtClean="0"/>
          </a:p>
        </p:txBody>
      </p:sp>
    </p:spTree>
    <p:extLst>
      <p:ext uri="{BB962C8B-B14F-4D97-AF65-F5344CB8AC3E}">
        <p14:creationId xmlns:p14="http://schemas.microsoft.com/office/powerpoint/2010/main" val="316985326"/>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D047802-1B20-4AA4-BBA7-27A551296FB1}" type="slidenum">
              <a:rPr lang="zh-CN" altLang="en-US" smtClean="0">
                <a:sym typeface="Arial" charset="0"/>
              </a:rPr>
              <a:pPr eaLnBrk="1" hangingPunct="1">
                <a:buFont typeface="Arial" charset="0"/>
                <a:buNone/>
              </a:pPr>
              <a:t>14</a:t>
            </a:fld>
            <a:endParaRPr lang="en-US" altLang="zh-CN" sz="1800" smtClean="0">
              <a:solidFill>
                <a:srgbClr val="000000"/>
              </a:solidFill>
              <a:sym typeface="Arial" charset="0"/>
            </a:endParaRPr>
          </a:p>
        </p:txBody>
      </p:sp>
      <p:pic>
        <p:nvPicPr>
          <p:cNvPr id="3075"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3076"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3077" name="TextBox 3"/>
          <p:cNvSpPr>
            <a:spLocks noChangeArrowheads="1"/>
          </p:cNvSpPr>
          <p:nvPr/>
        </p:nvSpPr>
        <p:spPr bwMode="auto">
          <a:xfrm>
            <a:off x="2138363" y="6189663"/>
            <a:ext cx="5589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600">
                <a:solidFill>
                  <a:srgbClr val="000000"/>
                </a:solidFill>
                <a:latin typeface="华文隶书" pitchFamily="2" charset="-122"/>
                <a:ea typeface="华文隶书" pitchFamily="2" charset="-122"/>
                <a:sym typeface="华文隶书" pitchFamily="2" charset="-122"/>
              </a:rPr>
              <a:t>2015</a:t>
            </a:r>
            <a:r>
              <a:rPr lang="zh-CN" altLang="en-US" sz="1600">
                <a:solidFill>
                  <a:srgbClr val="000000"/>
                </a:solidFill>
                <a:latin typeface="华文隶书" pitchFamily="2" charset="-122"/>
                <a:ea typeface="华文隶书" pitchFamily="2" charset="-122"/>
                <a:sym typeface="华文隶书" pitchFamily="2" charset="-122"/>
              </a:rPr>
              <a:t>年</a:t>
            </a:r>
            <a:r>
              <a:rPr lang="en-US" altLang="zh-CN" sz="1600">
                <a:solidFill>
                  <a:srgbClr val="000000"/>
                </a:solidFill>
                <a:latin typeface="华文隶书" pitchFamily="2" charset="-122"/>
                <a:ea typeface="华文隶书" pitchFamily="2" charset="-122"/>
                <a:sym typeface="华文隶书" pitchFamily="2" charset="-122"/>
              </a:rPr>
              <a:t>10</a:t>
            </a:r>
            <a:r>
              <a:rPr lang="zh-CN" altLang="en-US" sz="160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600">
              <a:solidFill>
                <a:srgbClr val="000000"/>
              </a:solidFill>
              <a:latin typeface="华文隶书" pitchFamily="2" charset="-122"/>
              <a:ea typeface="华文隶书" pitchFamily="2" charset="-122"/>
              <a:sym typeface="华文隶书" pitchFamily="2" charset="-122"/>
            </a:endParaRPr>
          </a:p>
        </p:txBody>
      </p:sp>
      <p:sp>
        <p:nvSpPr>
          <p:cNvPr id="3078" name="Rectangle 2"/>
          <p:cNvSpPr>
            <a:spLocks noGrp="1" noChangeArrowheads="1"/>
          </p:cNvSpPr>
          <p:nvPr>
            <p:ph type="title" idx="4294967295"/>
          </p:nvPr>
        </p:nvSpPr>
        <p:spPr/>
        <p:txBody>
          <a:bodyPr/>
          <a:lstStyle/>
          <a:p>
            <a:pPr eaLnBrk="1" hangingPunct="1"/>
            <a:r>
              <a:rPr lang="zh-CN" altLang="en-US" sz="3200" b="1" smtClean="0">
                <a:solidFill>
                  <a:schemeClr val="tx1"/>
                </a:solidFill>
                <a:latin typeface="华文隶书" pitchFamily="2" charset="-122"/>
                <a:ea typeface="华文隶书" pitchFamily="2" charset="-122"/>
                <a:sym typeface="Times New Roman" pitchFamily="18" charset="0"/>
              </a:rPr>
              <a:t>内容提要</a:t>
            </a:r>
            <a:endParaRPr lang="en-US" sz="3200" b="1" smtClean="0">
              <a:solidFill>
                <a:schemeClr val="tx1"/>
              </a:solidFill>
              <a:latin typeface="华文隶书" pitchFamily="2" charset="-122"/>
              <a:ea typeface="华文隶书" pitchFamily="2" charset="-122"/>
              <a:sym typeface="Times New Roman" pitchFamily="18" charset="0"/>
            </a:endParaRPr>
          </a:p>
        </p:txBody>
      </p:sp>
      <p:grpSp>
        <p:nvGrpSpPr>
          <p:cNvPr id="3079" name="Group 3"/>
          <p:cNvGrpSpPr>
            <a:grpSpLocks/>
          </p:cNvGrpSpPr>
          <p:nvPr/>
        </p:nvGrpSpPr>
        <p:grpSpPr bwMode="auto">
          <a:xfrm>
            <a:off x="-2222500" y="1600200"/>
            <a:ext cx="9253538" cy="4824413"/>
            <a:chOff x="0" y="0"/>
            <a:chExt cx="5829" cy="3039"/>
          </a:xfrm>
        </p:grpSpPr>
        <p:sp>
          <p:nvSpPr>
            <p:cNvPr id="3080" name="AutoShape 4"/>
            <p:cNvSpPr>
              <a:spLocks noChangeArrowheads="1"/>
            </p:cNvSpPr>
            <p:nvPr/>
          </p:nvSpPr>
          <p:spPr bwMode="auto">
            <a:xfrm rot="5400000">
              <a:off x="-17" y="17"/>
              <a:ext cx="3039" cy="30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C5C5C5"/>
                </a:gs>
                <a:gs pos="50000">
                  <a:srgbClr val="808080"/>
                </a:gs>
                <a:gs pos="100000">
                  <a:srgbClr val="C5C5C5"/>
                </a:gs>
              </a:gsLst>
              <a:lin ang="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en-US"/>
            </a:p>
          </p:txBody>
        </p:sp>
        <p:sp>
          <p:nvSpPr>
            <p:cNvPr id="3081" name="AutoShape 5"/>
            <p:cNvSpPr>
              <a:spLocks noChangeArrowheads="1"/>
            </p:cNvSpPr>
            <p:nvPr/>
          </p:nvSpPr>
          <p:spPr bwMode="auto">
            <a:xfrm rot="5400000" flipH="1">
              <a:off x="239" y="290"/>
              <a:ext cx="2540" cy="24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808080"/>
                </a:gs>
                <a:gs pos="100000">
                  <a:srgbClr val="FFFFFF"/>
                </a:gs>
              </a:gsLst>
              <a:lin ang="5400000" scaled="1"/>
            </a:gradFill>
            <a:ln>
              <a:noFill/>
            </a:ln>
            <a:extLst>
              <a:ext uri="{91240B29-F687-4F45-9708-019B960494DF}">
                <a14:hiddenLine xmlns:a14="http://schemas.microsoft.com/office/drawing/2010/main" w="0" cmpd="sng">
                  <a:solidFill>
                    <a:srgbClr val="000000"/>
                  </a:solidFill>
                  <a:miter lim="800000"/>
                  <a:headEnd/>
                  <a:tailEnd/>
                </a14:hiddenLine>
              </a:ext>
            </a:extLst>
          </p:spPr>
          <p:txBody>
            <a:bodyPr wrap="none" anchor="ctr"/>
            <a:lstStyle/>
            <a:p>
              <a:endParaRPr lang="zh-CN" altLang="en-US"/>
            </a:p>
          </p:txBody>
        </p:sp>
        <p:grpSp>
          <p:nvGrpSpPr>
            <p:cNvPr id="3082" name="Group 6"/>
            <p:cNvGrpSpPr>
              <a:grpSpLocks/>
            </p:cNvGrpSpPr>
            <p:nvPr/>
          </p:nvGrpSpPr>
          <p:grpSpPr bwMode="auto">
            <a:xfrm>
              <a:off x="2421" y="235"/>
              <a:ext cx="2984" cy="320"/>
              <a:chOff x="0" y="0"/>
              <a:chExt cx="2984" cy="320"/>
            </a:xfrm>
          </p:grpSpPr>
          <p:sp>
            <p:nvSpPr>
              <p:cNvPr id="3119" name="AutoShape 7"/>
              <p:cNvSpPr>
                <a:spLocks noChangeArrowheads="1"/>
              </p:cNvSpPr>
              <p:nvPr/>
            </p:nvSpPr>
            <p:spPr bwMode="auto">
              <a:xfrm>
                <a:off x="200"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a:solidFill>
                      <a:srgbClr val="000000"/>
                    </a:solidFill>
                    <a:latin typeface="华文隶书" pitchFamily="2" charset="-122"/>
                    <a:ea typeface="华文隶书" pitchFamily="2" charset="-122"/>
                    <a:sym typeface="Times New Roman" pitchFamily="18" charset="0"/>
                  </a:rPr>
                  <a:t>项目背景</a:t>
                </a:r>
                <a:endParaRPr lang="en-US" sz="2000" b="1">
                  <a:solidFill>
                    <a:srgbClr val="000000"/>
                  </a:solidFill>
                  <a:latin typeface="华文隶书" pitchFamily="2" charset="-122"/>
                  <a:ea typeface="华文隶书" pitchFamily="2" charset="-122"/>
                  <a:sym typeface="Times New Roman" pitchFamily="18" charset="0"/>
                </a:endParaRPr>
              </a:p>
            </p:txBody>
          </p:sp>
          <p:grpSp>
            <p:nvGrpSpPr>
              <p:cNvPr id="3120" name="Group 8"/>
              <p:cNvGrpSpPr>
                <a:grpSpLocks/>
              </p:cNvGrpSpPr>
              <p:nvPr/>
            </p:nvGrpSpPr>
            <p:grpSpPr bwMode="auto">
              <a:xfrm>
                <a:off x="0" y="56"/>
                <a:ext cx="240" cy="240"/>
                <a:chOff x="0" y="0"/>
                <a:chExt cx="1615" cy="1615"/>
              </a:xfrm>
            </p:grpSpPr>
            <p:sp>
              <p:nvSpPr>
                <p:cNvPr id="3121" name="Oval 9"/>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22" name="Oval 10"/>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23" name="Oval 11"/>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24" name="Oval 12"/>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25" name="Oval 13"/>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26" name="Oval 14"/>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3" name="Group 15"/>
            <p:cNvGrpSpPr>
              <a:grpSpLocks/>
            </p:cNvGrpSpPr>
            <p:nvPr/>
          </p:nvGrpSpPr>
          <p:grpSpPr bwMode="auto">
            <a:xfrm>
              <a:off x="2757" y="720"/>
              <a:ext cx="2976" cy="320"/>
              <a:chOff x="0" y="0"/>
              <a:chExt cx="2976" cy="320"/>
            </a:xfrm>
          </p:grpSpPr>
          <p:sp>
            <p:nvSpPr>
              <p:cNvPr id="3111" name="AutoShape 16"/>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Times New Roman" pitchFamily="18" charset="0"/>
                  </a:rPr>
                  <a:t>项目目标</a:t>
                </a:r>
                <a:endParaRPr lang="en-US" sz="2000" b="1" dirty="0">
                  <a:latin typeface="华文隶书" pitchFamily="2" charset="-122"/>
                  <a:ea typeface="华文隶书" pitchFamily="2" charset="-122"/>
                  <a:sym typeface="Times New Roman" pitchFamily="18" charset="0"/>
                </a:endParaRPr>
              </a:p>
            </p:txBody>
          </p:sp>
          <p:grpSp>
            <p:nvGrpSpPr>
              <p:cNvPr id="3112" name="Group 17"/>
              <p:cNvGrpSpPr>
                <a:grpSpLocks/>
              </p:cNvGrpSpPr>
              <p:nvPr/>
            </p:nvGrpSpPr>
            <p:grpSpPr bwMode="auto">
              <a:xfrm>
                <a:off x="0" y="67"/>
                <a:ext cx="240" cy="240"/>
                <a:chOff x="0" y="0"/>
                <a:chExt cx="1615" cy="1615"/>
              </a:xfrm>
            </p:grpSpPr>
            <p:sp>
              <p:nvSpPr>
                <p:cNvPr id="3113" name="Oval 18"/>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14" name="Oval 19"/>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15" name="Oval 20"/>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16" name="Oval 21"/>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17" name="Oval 22"/>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8" name="Oval 23"/>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4" name="Group 24"/>
            <p:cNvGrpSpPr>
              <a:grpSpLocks/>
            </p:cNvGrpSpPr>
            <p:nvPr/>
          </p:nvGrpSpPr>
          <p:grpSpPr bwMode="auto">
            <a:xfrm>
              <a:off x="2853" y="1267"/>
              <a:ext cx="2976" cy="320"/>
              <a:chOff x="0" y="0"/>
              <a:chExt cx="2976" cy="320"/>
            </a:xfrm>
          </p:grpSpPr>
          <p:sp>
            <p:nvSpPr>
              <p:cNvPr id="3103" name="AutoShape 25"/>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FF0000"/>
                    </a:solidFill>
                    <a:latin typeface="华文隶书" pitchFamily="2" charset="-122"/>
                    <a:ea typeface="华文隶书" pitchFamily="2" charset="-122"/>
                    <a:sym typeface="华文隶书" pitchFamily="2" charset="-122"/>
                  </a:rPr>
                  <a:t>项目研究思路</a:t>
                </a:r>
                <a:endParaRPr lang="en-US" sz="2000" b="1" dirty="0">
                  <a:solidFill>
                    <a:srgbClr val="FF0000"/>
                  </a:solidFill>
                  <a:latin typeface="华文隶书" pitchFamily="2" charset="-122"/>
                  <a:ea typeface="华文隶书" pitchFamily="2" charset="-122"/>
                  <a:sym typeface="华文隶书" pitchFamily="2" charset="-122"/>
                </a:endParaRPr>
              </a:p>
            </p:txBody>
          </p:sp>
          <p:grpSp>
            <p:nvGrpSpPr>
              <p:cNvPr id="3104" name="Group 26"/>
              <p:cNvGrpSpPr>
                <a:grpSpLocks/>
              </p:cNvGrpSpPr>
              <p:nvPr/>
            </p:nvGrpSpPr>
            <p:grpSpPr bwMode="auto">
              <a:xfrm>
                <a:off x="0" y="48"/>
                <a:ext cx="240" cy="240"/>
                <a:chOff x="0" y="0"/>
                <a:chExt cx="1615" cy="1615"/>
              </a:xfrm>
            </p:grpSpPr>
            <p:sp>
              <p:nvSpPr>
                <p:cNvPr id="3105" name="Oval 2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06" name="Oval 2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07" name="Oval 29"/>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8" name="Oval 30"/>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9" name="Oval 31"/>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0" name="Oval 32"/>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5" name="Group 33"/>
            <p:cNvGrpSpPr>
              <a:grpSpLocks/>
            </p:cNvGrpSpPr>
            <p:nvPr/>
          </p:nvGrpSpPr>
          <p:grpSpPr bwMode="auto">
            <a:xfrm>
              <a:off x="2757" y="1779"/>
              <a:ext cx="2996" cy="320"/>
              <a:chOff x="0" y="0"/>
              <a:chExt cx="2996" cy="320"/>
            </a:xfrm>
          </p:grpSpPr>
          <p:sp>
            <p:nvSpPr>
              <p:cNvPr id="3095" name="AutoShape 34"/>
              <p:cNvSpPr>
                <a:spLocks noChangeArrowheads="1"/>
              </p:cNvSpPr>
              <p:nvPr/>
            </p:nvSpPr>
            <p:spPr bwMode="auto">
              <a:xfrm>
                <a:off x="21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项目初步结果</a:t>
                </a:r>
                <a:endParaRPr lang="en-US" sz="2000" b="1" dirty="0">
                  <a:solidFill>
                    <a:srgbClr val="000000"/>
                  </a:solidFill>
                  <a:latin typeface="华文隶书" pitchFamily="2" charset="-122"/>
                  <a:ea typeface="华文隶书" pitchFamily="2" charset="-122"/>
                  <a:sym typeface="Times New Roman" pitchFamily="18" charset="0"/>
                </a:endParaRPr>
              </a:p>
            </p:txBody>
          </p:sp>
          <p:grpSp>
            <p:nvGrpSpPr>
              <p:cNvPr id="3096" name="Group 35"/>
              <p:cNvGrpSpPr>
                <a:grpSpLocks/>
              </p:cNvGrpSpPr>
              <p:nvPr/>
            </p:nvGrpSpPr>
            <p:grpSpPr bwMode="auto">
              <a:xfrm>
                <a:off x="0" y="64"/>
                <a:ext cx="240" cy="240"/>
                <a:chOff x="0" y="0"/>
                <a:chExt cx="1615" cy="1615"/>
              </a:xfrm>
            </p:grpSpPr>
            <p:sp>
              <p:nvSpPr>
                <p:cNvPr id="3097" name="Oval 36"/>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8" name="Oval 37"/>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9" name="Oval 38"/>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0" name="Oval 39"/>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1" name="Oval 40"/>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02" name="Oval 41"/>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6" name="Group 42"/>
            <p:cNvGrpSpPr>
              <a:grpSpLocks/>
            </p:cNvGrpSpPr>
            <p:nvPr/>
          </p:nvGrpSpPr>
          <p:grpSpPr bwMode="auto">
            <a:xfrm>
              <a:off x="2469" y="2300"/>
              <a:ext cx="2972" cy="320"/>
              <a:chOff x="0" y="0"/>
              <a:chExt cx="2972" cy="320"/>
            </a:xfrm>
          </p:grpSpPr>
          <p:sp>
            <p:nvSpPr>
              <p:cNvPr id="3087" name="AutoShape 43"/>
              <p:cNvSpPr>
                <a:spLocks noChangeArrowheads="1"/>
              </p:cNvSpPr>
              <p:nvPr/>
            </p:nvSpPr>
            <p:spPr bwMode="auto">
              <a:xfrm>
                <a:off x="188"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后续</a:t>
                </a:r>
                <a:r>
                  <a:rPr lang="zh-CN" altLang="en-US" sz="2000" b="1" dirty="0">
                    <a:solidFill>
                      <a:srgbClr val="000000"/>
                    </a:solidFill>
                    <a:latin typeface="华文隶书" pitchFamily="2" charset="-122"/>
                    <a:ea typeface="华文隶书" pitchFamily="2" charset="-122"/>
                    <a:sym typeface="Times New Roman" pitchFamily="18" charset="0"/>
                  </a:rPr>
                  <a:t>工作计划</a:t>
                </a:r>
                <a:endParaRPr lang="en-US" altLang="zh-CN" sz="2000" b="1" dirty="0">
                  <a:solidFill>
                    <a:srgbClr val="000000"/>
                  </a:solidFill>
                  <a:latin typeface="华文隶书" pitchFamily="2" charset="-122"/>
                  <a:ea typeface="华文隶书" pitchFamily="2" charset="-122"/>
                  <a:sym typeface="Times New Roman" pitchFamily="18" charset="0"/>
                </a:endParaRPr>
              </a:p>
            </p:txBody>
          </p:sp>
          <p:grpSp>
            <p:nvGrpSpPr>
              <p:cNvPr id="3088" name="Group 44"/>
              <p:cNvGrpSpPr>
                <a:grpSpLocks/>
              </p:cNvGrpSpPr>
              <p:nvPr/>
            </p:nvGrpSpPr>
            <p:grpSpPr bwMode="auto">
              <a:xfrm>
                <a:off x="0" y="31"/>
                <a:ext cx="224" cy="240"/>
                <a:chOff x="0" y="0"/>
                <a:chExt cx="1615" cy="1615"/>
              </a:xfrm>
            </p:grpSpPr>
            <p:sp>
              <p:nvSpPr>
                <p:cNvPr id="3089"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0"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1" name="Oval 47"/>
                <p:cNvSpPr>
                  <a:spLocks noChangeArrowheads="1"/>
                </p:cNvSpPr>
                <p:nvPr/>
              </p:nvSpPr>
              <p:spPr bwMode="auto">
                <a:xfrm>
                  <a:off x="173" y="175"/>
                  <a:ext cx="1262"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092" name="Oval 4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093" name="Oval 49"/>
                <p:cNvSpPr>
                  <a:spLocks noChangeArrowheads="1"/>
                </p:cNvSpPr>
                <p:nvPr/>
              </p:nvSpPr>
              <p:spPr bwMode="auto">
                <a:xfrm>
                  <a:off x="260" y="256"/>
                  <a:ext cx="1096"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094" name="Oval 5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spTree>
    <p:extLst>
      <p:ext uri="{BB962C8B-B14F-4D97-AF65-F5344CB8AC3E}">
        <p14:creationId xmlns:p14="http://schemas.microsoft.com/office/powerpoint/2010/main" val="348439319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11267"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11268" name="TextBox 3"/>
          <p:cNvSpPr>
            <a:spLocks noChangeArrowheads="1"/>
          </p:cNvSpPr>
          <p:nvPr/>
        </p:nvSpPr>
        <p:spPr bwMode="auto">
          <a:xfrm>
            <a:off x="2071688" y="6075461"/>
            <a:ext cx="685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400" dirty="0">
                <a:solidFill>
                  <a:srgbClr val="000000"/>
                </a:solidFill>
                <a:latin typeface="华文隶书" pitchFamily="2" charset="-122"/>
                <a:ea typeface="华文隶书" pitchFamily="2" charset="-122"/>
                <a:sym typeface="华文隶书" pitchFamily="2" charset="-122"/>
              </a:rPr>
              <a:t>2015</a:t>
            </a:r>
            <a:r>
              <a:rPr lang="zh-CN" altLang="en-US" sz="1400" dirty="0">
                <a:solidFill>
                  <a:srgbClr val="000000"/>
                </a:solidFill>
                <a:latin typeface="华文隶书" pitchFamily="2" charset="-122"/>
                <a:ea typeface="华文隶书" pitchFamily="2" charset="-122"/>
                <a:sym typeface="华文隶书" pitchFamily="2" charset="-122"/>
              </a:rPr>
              <a:t>年</a:t>
            </a:r>
            <a:r>
              <a:rPr lang="en-US" altLang="zh-CN" sz="1400" dirty="0">
                <a:solidFill>
                  <a:srgbClr val="000000"/>
                </a:solidFill>
                <a:latin typeface="华文隶书" pitchFamily="2" charset="-122"/>
                <a:ea typeface="华文隶书" pitchFamily="2" charset="-122"/>
                <a:sym typeface="华文隶书" pitchFamily="2" charset="-122"/>
              </a:rPr>
              <a:t>10</a:t>
            </a:r>
            <a:r>
              <a:rPr lang="zh-CN" altLang="en-US" sz="1400" dirty="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400" dirty="0">
              <a:solidFill>
                <a:srgbClr val="000000"/>
              </a:solidFill>
              <a:latin typeface="华文隶书" pitchFamily="2" charset="-122"/>
              <a:ea typeface="华文隶书" pitchFamily="2" charset="-122"/>
              <a:sym typeface="华文隶书" pitchFamily="2" charset="-122"/>
            </a:endParaRPr>
          </a:p>
        </p:txBody>
      </p:sp>
      <p:sp>
        <p:nvSpPr>
          <p:cNvPr id="11269" name="标题 1"/>
          <p:cNvSpPr>
            <a:spLocks noGrp="1" noChangeArrowheads="1"/>
          </p:cNvSpPr>
          <p:nvPr>
            <p:ph type="title" idx="4294967295"/>
          </p:nvPr>
        </p:nvSpPr>
        <p:spPr/>
        <p:txBody>
          <a:bodyPr/>
          <a:lstStyle/>
          <a:p>
            <a:r>
              <a:rPr lang="en-US" altLang="zh-CN" sz="3200" dirty="0" smtClean="0">
                <a:latin typeface="华文隶书" pitchFamily="2" charset="-122"/>
                <a:ea typeface="华文隶书" pitchFamily="2" charset="-122"/>
                <a:sym typeface="华文隶书" pitchFamily="2" charset="-122"/>
              </a:rPr>
              <a:t/>
            </a:r>
            <a:br>
              <a:rPr lang="en-US" altLang="zh-CN" sz="3200" dirty="0" smtClean="0">
                <a:latin typeface="华文隶书" pitchFamily="2" charset="-122"/>
                <a:ea typeface="华文隶书" pitchFamily="2" charset="-122"/>
                <a:sym typeface="华文隶书" pitchFamily="2" charset="-122"/>
              </a:rPr>
            </a:br>
            <a:r>
              <a:rPr lang="zh-CN" altLang="en-US" sz="3200" dirty="0" smtClean="0">
                <a:latin typeface="华文隶书" pitchFamily="2" charset="-122"/>
                <a:ea typeface="华文隶书" pitchFamily="2" charset="-122"/>
                <a:sym typeface="华文隶书" pitchFamily="2" charset="-122"/>
              </a:rPr>
              <a:t>项目研究</a:t>
            </a:r>
            <a:r>
              <a:rPr lang="zh-CN" sz="3200" dirty="0" smtClean="0">
                <a:latin typeface="华文隶书" pitchFamily="2" charset="-122"/>
                <a:ea typeface="华文隶书" pitchFamily="2" charset="-122"/>
                <a:sym typeface="华文隶书" pitchFamily="2" charset="-122"/>
              </a:rPr>
              <a:t>思路</a:t>
            </a:r>
            <a:br>
              <a:rPr lang="zh-CN" sz="3200" dirty="0" smtClean="0">
                <a:latin typeface="华文隶书" pitchFamily="2" charset="-122"/>
                <a:ea typeface="华文隶书" pitchFamily="2" charset="-122"/>
                <a:sym typeface="华文隶书" pitchFamily="2" charset="-122"/>
              </a:rPr>
            </a:br>
            <a:endParaRPr lang="zh-CN" sz="3200" dirty="0" smtClean="0">
              <a:latin typeface="华文隶书" pitchFamily="2" charset="-122"/>
              <a:ea typeface="华文隶书" pitchFamily="2" charset="-122"/>
              <a:sym typeface="华文隶书" pitchFamily="2" charset="-122"/>
            </a:endParaRPr>
          </a:p>
        </p:txBody>
      </p:sp>
      <p:sp>
        <p:nvSpPr>
          <p:cNvPr id="11270" name="内容占位符 2"/>
          <p:cNvSpPr>
            <a:spLocks noGrp="1" noChangeArrowheads="1"/>
          </p:cNvSpPr>
          <p:nvPr>
            <p:ph idx="4294967295"/>
          </p:nvPr>
        </p:nvSpPr>
        <p:spPr>
          <a:xfrm>
            <a:off x="682625" y="1484313"/>
            <a:ext cx="7921625" cy="4392612"/>
          </a:xfrm>
        </p:spPr>
        <p:txBody>
          <a:bodyPr/>
          <a:lstStyle/>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综合考虑珠三角地区空域结构特点，以及对流天气影响下的珠三角空域的运行特征；</a:t>
            </a:r>
            <a:endParaRPr lang="en-US" altLang="zh-CN"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以雷达回波参数和</a:t>
            </a:r>
            <a:r>
              <a:rPr lang="en-US" altLang="zh-CN" sz="2400" dirty="0" smtClean="0">
                <a:latin typeface="华文隶书" pitchFamily="2" charset="-122"/>
                <a:ea typeface="华文隶书" pitchFamily="2" charset="-122"/>
                <a:sym typeface="华文隶书" pitchFamily="2" charset="-122"/>
              </a:rPr>
              <a:t>0-2</a:t>
            </a:r>
            <a:r>
              <a:rPr lang="zh-CN" altLang="en-US" sz="2400" dirty="0" smtClean="0">
                <a:latin typeface="华文隶书" pitchFamily="2" charset="-122"/>
                <a:ea typeface="华文隶书" pitchFamily="2" charset="-122"/>
                <a:sym typeface="华文隶书" pitchFamily="2" charset="-122"/>
              </a:rPr>
              <a:t>小时对流天气预报产品为基础；</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研究对流天气影响下珠三角地区飞行绕航的规律；</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研究对流天气规避区域建模、空域物理建模、航班交通流建模；</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建立典型对流天气场景下的交通流重构规则专家库；</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择优采用目前国内国际的多种容量评估与预测技术，建立对流天气影响下广州终端区的动态空域容量评估与预测模型，以及白云机场进场率和离场率预测模型。</a:t>
            </a:r>
            <a:endParaRPr lang="zh-CN" altLang="en-US" sz="2400" b="1" dirty="0" smtClean="0">
              <a:latin typeface="华文隶书" pitchFamily="2" charset="-122"/>
              <a:ea typeface="华文隶书" pitchFamily="2" charset="-122"/>
              <a:sym typeface="Times New Roman" pitchFamily="18" charset="0"/>
            </a:endParaRPr>
          </a:p>
        </p:txBody>
      </p:sp>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lang="zh-CN" altLang="en-US" sz="2800" smtClean="0">
                <a:latin typeface="华文隶书" pitchFamily="2" charset="-122"/>
                <a:ea typeface="华文隶书" pitchFamily="2" charset="-122"/>
              </a:rPr>
              <a:t>天气信息转换成空域约束条件</a:t>
            </a:r>
          </a:p>
        </p:txBody>
      </p:sp>
      <p:pic>
        <p:nvPicPr>
          <p:cNvPr id="13315"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185988"/>
            <a:ext cx="8229600" cy="3354387"/>
          </a:xfr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zh-CN" altLang="en-US" sz="2800" smtClean="0">
                <a:latin typeface="华文隶书" pitchFamily="2" charset="-122"/>
                <a:ea typeface="华文隶书" pitchFamily="2" charset="-122"/>
              </a:rPr>
              <a:t>空域约束条件转化为空域容量</a:t>
            </a:r>
          </a:p>
        </p:txBody>
      </p:sp>
      <p:pic>
        <p:nvPicPr>
          <p:cNvPr id="14339"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700213"/>
            <a:ext cx="7469187" cy="3602037"/>
          </a:xfr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p:txBody>
          <a:bodyPr/>
          <a:lstStyle/>
          <a:p>
            <a:r>
              <a:rPr lang="zh-CN" altLang="en-US" sz="2800" smtClean="0">
                <a:latin typeface="华文隶书" pitchFamily="2" charset="-122"/>
                <a:ea typeface="华文隶书" pitchFamily="2" charset="-122"/>
              </a:rPr>
              <a:t>从对流天气到空域容量简图</a:t>
            </a:r>
          </a:p>
        </p:txBody>
      </p:sp>
      <p:sp>
        <p:nvSpPr>
          <p:cNvPr id="15363" name="灯片编号占位符 2"/>
          <p:cNvSpPr>
            <a:spLocks noGrp="1"/>
          </p:cNvSpPr>
          <p:nvPr>
            <p:ph type="sldNum" sz="quarter" idx="12"/>
          </p:nvPr>
        </p:nvSpPr>
        <p:spPr>
          <a:xfrm>
            <a:off x="457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buFont typeface="Arial" charset="0"/>
              <a:buNone/>
            </a:pPr>
            <a:fld id="{CD7F9DEC-1C98-4094-83A3-CF4BB999E535}" type="slidenum">
              <a:rPr lang="zh-CN" altLang="en-US" sz="1000" b="1" smtClean="0">
                <a:solidFill>
                  <a:schemeClr val="tx2"/>
                </a:solidFill>
                <a:sym typeface="Arial" charset="0"/>
              </a:rPr>
              <a:pPr algn="l" eaLnBrk="1" hangingPunct="1">
                <a:buFont typeface="Arial" charset="0"/>
                <a:buNone/>
              </a:pPr>
              <a:t>18</a:t>
            </a:fld>
            <a:endParaRPr lang="en-US" altLang="zh-CN" sz="1000" b="1" smtClean="0">
              <a:solidFill>
                <a:schemeClr val="tx2"/>
              </a:solidFill>
              <a:sym typeface="Arial" charset="0"/>
            </a:endParaRPr>
          </a:p>
        </p:txBody>
      </p:sp>
      <p:pic>
        <p:nvPicPr>
          <p:cNvPr id="1536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2575"/>
            <a:ext cx="9144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p:txBody>
          <a:bodyPr/>
          <a:lstStyle/>
          <a:p>
            <a:r>
              <a:rPr lang="zh-CN" altLang="en-US" sz="3200" dirty="0" smtClean="0">
                <a:latin typeface="华文隶书" pitchFamily="2" charset="-122"/>
                <a:ea typeface="华文隶书" pitchFamily="2" charset="-122"/>
              </a:rPr>
              <a:t>项目的难点</a:t>
            </a:r>
          </a:p>
        </p:txBody>
      </p:sp>
      <p:sp>
        <p:nvSpPr>
          <p:cNvPr id="17411" name="内容占位符 2"/>
          <p:cNvSpPr>
            <a:spLocks noGrp="1"/>
          </p:cNvSpPr>
          <p:nvPr>
            <p:ph idx="1"/>
          </p:nvPr>
        </p:nvSpPr>
        <p:spPr/>
        <p:txBody>
          <a:bodyPr/>
          <a:lstStyle/>
          <a:p>
            <a:pPr>
              <a:buFont typeface="Wingdings" pitchFamily="2" charset="2"/>
              <a:buChar char="Ø"/>
            </a:pPr>
            <a:r>
              <a:rPr lang="zh-CN" altLang="en-US" sz="2400" smtClean="0">
                <a:latin typeface="华文隶书" pitchFamily="2" charset="-122"/>
                <a:ea typeface="华文隶书" pitchFamily="2" charset="-122"/>
              </a:rPr>
              <a:t>在国内第一次把气象和其它信息如 航行情报、飞行航迹等信息一起融合处理；</a:t>
            </a:r>
            <a:endParaRPr lang="en-US" altLang="zh-CN" sz="2400" smtClean="0">
              <a:latin typeface="华文隶书" pitchFamily="2" charset="-122"/>
              <a:ea typeface="华文隶书" pitchFamily="2" charset="-122"/>
            </a:endParaRPr>
          </a:p>
          <a:p>
            <a:pPr>
              <a:buFont typeface="Wingdings" pitchFamily="2" charset="2"/>
              <a:buChar char="Ø"/>
            </a:pPr>
            <a:r>
              <a:rPr lang="zh-CN" altLang="en-US" sz="2400" smtClean="0">
                <a:latin typeface="华文隶书" pitchFamily="2" charset="-122"/>
                <a:ea typeface="华文隶书" pitchFamily="2" charset="-122"/>
              </a:rPr>
              <a:t>第一次使空域和机场的容量预报由原来的把天气视为静态研究变成动态研究；</a:t>
            </a:r>
            <a:endParaRPr lang="en-US" altLang="zh-CN" sz="2400" smtClean="0">
              <a:latin typeface="华文隶书" pitchFamily="2" charset="-122"/>
              <a:ea typeface="华文隶书" pitchFamily="2" charset="-122"/>
            </a:endParaRPr>
          </a:p>
          <a:p>
            <a:pPr>
              <a:buFont typeface="Wingdings" pitchFamily="2" charset="2"/>
              <a:buChar char="Ø"/>
            </a:pPr>
            <a:r>
              <a:rPr lang="zh-CN" altLang="en-US" sz="2400" smtClean="0">
                <a:latin typeface="华文隶书" pitchFamily="2" charset="-122"/>
                <a:ea typeface="华文隶书" pitchFamily="2" charset="-122"/>
              </a:rPr>
              <a:t>第一次把最小割、最大流技术引入空域容量预报</a:t>
            </a:r>
            <a:endParaRPr lang="en-US" altLang="zh-CN" sz="2400" smtClean="0">
              <a:latin typeface="华文隶书" pitchFamily="2" charset="-122"/>
              <a:ea typeface="华文隶书" pitchFamily="2" charset="-122"/>
            </a:endParaRPr>
          </a:p>
          <a:p>
            <a:pPr>
              <a:buFont typeface="Wingdings" pitchFamily="2" charset="2"/>
              <a:buChar char="Ø"/>
            </a:pPr>
            <a:r>
              <a:rPr lang="zh-CN" altLang="en-US" sz="2400" smtClean="0">
                <a:latin typeface="华文隶书" pitchFamily="2" charset="-122"/>
                <a:ea typeface="华文隶书" pitchFamily="2" charset="-122"/>
              </a:rPr>
              <a:t>美国主要是研究对流天气条件下航路空域的容量预测，对终端区的容量预测也处于开始阶段，技术并不成熟，本项目要实现对流天气条件下的终端区容量预测建模，具有国际领先意义。</a:t>
            </a:r>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D047802-1B20-4AA4-BBA7-27A551296FB1}" type="slidenum">
              <a:rPr lang="zh-CN" altLang="en-US" smtClean="0">
                <a:sym typeface="Arial" charset="0"/>
              </a:rPr>
              <a:pPr eaLnBrk="1" hangingPunct="1">
                <a:buFont typeface="Arial" charset="0"/>
                <a:buNone/>
              </a:pPr>
              <a:t>2</a:t>
            </a:fld>
            <a:endParaRPr lang="en-US" altLang="zh-CN" sz="1800" smtClean="0">
              <a:solidFill>
                <a:srgbClr val="000000"/>
              </a:solidFill>
              <a:sym typeface="Arial" charset="0"/>
            </a:endParaRPr>
          </a:p>
        </p:txBody>
      </p:sp>
      <p:pic>
        <p:nvPicPr>
          <p:cNvPr id="3075"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3076"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3077" name="TextBox 3"/>
          <p:cNvSpPr>
            <a:spLocks noChangeArrowheads="1"/>
          </p:cNvSpPr>
          <p:nvPr/>
        </p:nvSpPr>
        <p:spPr bwMode="auto">
          <a:xfrm>
            <a:off x="2138363" y="6189663"/>
            <a:ext cx="5589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600" dirty="0">
                <a:solidFill>
                  <a:srgbClr val="000000"/>
                </a:solidFill>
                <a:latin typeface="华文隶书" pitchFamily="2" charset="-122"/>
                <a:ea typeface="华文隶书" pitchFamily="2" charset="-122"/>
                <a:sym typeface="华文隶书" pitchFamily="2" charset="-122"/>
              </a:rPr>
              <a:t>2015</a:t>
            </a:r>
            <a:r>
              <a:rPr lang="zh-CN" altLang="en-US" sz="1600" dirty="0">
                <a:solidFill>
                  <a:srgbClr val="000000"/>
                </a:solidFill>
                <a:latin typeface="华文隶书" pitchFamily="2" charset="-122"/>
                <a:ea typeface="华文隶书" pitchFamily="2" charset="-122"/>
                <a:sym typeface="华文隶书" pitchFamily="2" charset="-122"/>
              </a:rPr>
              <a:t>年</a:t>
            </a:r>
            <a:r>
              <a:rPr lang="en-US" altLang="zh-CN" sz="1600" dirty="0">
                <a:solidFill>
                  <a:srgbClr val="000000"/>
                </a:solidFill>
                <a:latin typeface="华文隶书" pitchFamily="2" charset="-122"/>
                <a:ea typeface="华文隶书" pitchFamily="2" charset="-122"/>
                <a:sym typeface="华文隶书" pitchFamily="2" charset="-122"/>
              </a:rPr>
              <a:t>10</a:t>
            </a:r>
            <a:r>
              <a:rPr lang="zh-CN" altLang="en-US" sz="1600" dirty="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600" dirty="0">
              <a:solidFill>
                <a:srgbClr val="000000"/>
              </a:solidFill>
              <a:latin typeface="华文隶书" pitchFamily="2" charset="-122"/>
              <a:ea typeface="华文隶书" pitchFamily="2" charset="-122"/>
              <a:sym typeface="华文隶书" pitchFamily="2" charset="-122"/>
            </a:endParaRPr>
          </a:p>
        </p:txBody>
      </p:sp>
      <p:sp>
        <p:nvSpPr>
          <p:cNvPr id="3078" name="Rectangle 2"/>
          <p:cNvSpPr>
            <a:spLocks noGrp="1" noChangeArrowheads="1"/>
          </p:cNvSpPr>
          <p:nvPr>
            <p:ph type="title" idx="4294967295"/>
          </p:nvPr>
        </p:nvSpPr>
        <p:spPr/>
        <p:txBody>
          <a:bodyPr/>
          <a:lstStyle/>
          <a:p>
            <a:pPr eaLnBrk="1" hangingPunct="1"/>
            <a:r>
              <a:rPr lang="zh-CN" altLang="en-US" sz="3200" b="1" smtClean="0">
                <a:solidFill>
                  <a:schemeClr val="tx1"/>
                </a:solidFill>
                <a:latin typeface="华文隶书" pitchFamily="2" charset="-122"/>
                <a:ea typeface="华文隶书" pitchFamily="2" charset="-122"/>
                <a:sym typeface="Times New Roman" pitchFamily="18" charset="0"/>
              </a:rPr>
              <a:t>内容提要</a:t>
            </a:r>
            <a:endParaRPr lang="en-US" sz="3200" b="1" smtClean="0">
              <a:solidFill>
                <a:schemeClr val="tx1"/>
              </a:solidFill>
              <a:latin typeface="华文隶书" pitchFamily="2" charset="-122"/>
              <a:ea typeface="华文隶书" pitchFamily="2" charset="-122"/>
              <a:sym typeface="Times New Roman" pitchFamily="18" charset="0"/>
            </a:endParaRPr>
          </a:p>
        </p:txBody>
      </p:sp>
      <p:grpSp>
        <p:nvGrpSpPr>
          <p:cNvPr id="3079" name="Group 3"/>
          <p:cNvGrpSpPr>
            <a:grpSpLocks/>
          </p:cNvGrpSpPr>
          <p:nvPr/>
        </p:nvGrpSpPr>
        <p:grpSpPr bwMode="auto">
          <a:xfrm>
            <a:off x="-2222500" y="1600200"/>
            <a:ext cx="9253538" cy="4824413"/>
            <a:chOff x="0" y="0"/>
            <a:chExt cx="5829" cy="3039"/>
          </a:xfrm>
        </p:grpSpPr>
        <p:sp>
          <p:nvSpPr>
            <p:cNvPr id="3080" name="AutoShape 4"/>
            <p:cNvSpPr>
              <a:spLocks noChangeArrowheads="1"/>
            </p:cNvSpPr>
            <p:nvPr/>
          </p:nvSpPr>
          <p:spPr bwMode="auto">
            <a:xfrm rot="5400000">
              <a:off x="-17" y="17"/>
              <a:ext cx="3039" cy="30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C5C5C5"/>
                </a:gs>
                <a:gs pos="50000">
                  <a:srgbClr val="808080"/>
                </a:gs>
                <a:gs pos="100000">
                  <a:srgbClr val="C5C5C5"/>
                </a:gs>
              </a:gsLst>
              <a:lin ang="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en-US"/>
            </a:p>
          </p:txBody>
        </p:sp>
        <p:sp>
          <p:nvSpPr>
            <p:cNvPr id="3081" name="AutoShape 5"/>
            <p:cNvSpPr>
              <a:spLocks noChangeArrowheads="1"/>
            </p:cNvSpPr>
            <p:nvPr/>
          </p:nvSpPr>
          <p:spPr bwMode="auto">
            <a:xfrm rot="5400000" flipH="1">
              <a:off x="239" y="290"/>
              <a:ext cx="2540" cy="24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808080"/>
                </a:gs>
                <a:gs pos="100000">
                  <a:srgbClr val="FFFFFF"/>
                </a:gs>
              </a:gsLst>
              <a:lin ang="5400000" scaled="1"/>
            </a:gradFill>
            <a:ln>
              <a:noFill/>
            </a:ln>
            <a:extLst>
              <a:ext uri="{91240B29-F687-4F45-9708-019B960494DF}">
                <a14:hiddenLine xmlns:a14="http://schemas.microsoft.com/office/drawing/2010/main" w="0" cmpd="sng">
                  <a:solidFill>
                    <a:srgbClr val="000000"/>
                  </a:solidFill>
                  <a:miter lim="800000"/>
                  <a:headEnd/>
                  <a:tailEnd/>
                </a14:hiddenLine>
              </a:ext>
            </a:extLst>
          </p:spPr>
          <p:txBody>
            <a:bodyPr wrap="none" anchor="ctr"/>
            <a:lstStyle/>
            <a:p>
              <a:endParaRPr lang="zh-CN" altLang="en-US"/>
            </a:p>
          </p:txBody>
        </p:sp>
        <p:grpSp>
          <p:nvGrpSpPr>
            <p:cNvPr id="3082" name="Group 6"/>
            <p:cNvGrpSpPr>
              <a:grpSpLocks/>
            </p:cNvGrpSpPr>
            <p:nvPr/>
          </p:nvGrpSpPr>
          <p:grpSpPr bwMode="auto">
            <a:xfrm>
              <a:off x="2421" y="235"/>
              <a:ext cx="2984" cy="320"/>
              <a:chOff x="0" y="0"/>
              <a:chExt cx="2984" cy="320"/>
            </a:xfrm>
          </p:grpSpPr>
          <p:sp>
            <p:nvSpPr>
              <p:cNvPr id="3119" name="AutoShape 7"/>
              <p:cNvSpPr>
                <a:spLocks noChangeArrowheads="1"/>
              </p:cNvSpPr>
              <p:nvPr/>
            </p:nvSpPr>
            <p:spPr bwMode="auto">
              <a:xfrm>
                <a:off x="200"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a:solidFill>
                      <a:srgbClr val="000000"/>
                    </a:solidFill>
                    <a:latin typeface="华文隶书" pitchFamily="2" charset="-122"/>
                    <a:ea typeface="华文隶书" pitchFamily="2" charset="-122"/>
                    <a:sym typeface="Times New Roman" pitchFamily="18" charset="0"/>
                  </a:rPr>
                  <a:t>项目背景</a:t>
                </a:r>
                <a:endParaRPr lang="en-US" sz="2000" b="1">
                  <a:solidFill>
                    <a:srgbClr val="000000"/>
                  </a:solidFill>
                  <a:latin typeface="华文隶书" pitchFamily="2" charset="-122"/>
                  <a:ea typeface="华文隶书" pitchFamily="2" charset="-122"/>
                  <a:sym typeface="Times New Roman" pitchFamily="18" charset="0"/>
                </a:endParaRPr>
              </a:p>
            </p:txBody>
          </p:sp>
          <p:grpSp>
            <p:nvGrpSpPr>
              <p:cNvPr id="3120" name="Group 8"/>
              <p:cNvGrpSpPr>
                <a:grpSpLocks/>
              </p:cNvGrpSpPr>
              <p:nvPr/>
            </p:nvGrpSpPr>
            <p:grpSpPr bwMode="auto">
              <a:xfrm>
                <a:off x="0" y="56"/>
                <a:ext cx="240" cy="240"/>
                <a:chOff x="0" y="0"/>
                <a:chExt cx="1615" cy="1615"/>
              </a:xfrm>
            </p:grpSpPr>
            <p:sp>
              <p:nvSpPr>
                <p:cNvPr id="3121" name="Oval 9"/>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22" name="Oval 10"/>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23" name="Oval 11"/>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24" name="Oval 12"/>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25" name="Oval 13"/>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26" name="Oval 14"/>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3" name="Group 15"/>
            <p:cNvGrpSpPr>
              <a:grpSpLocks/>
            </p:cNvGrpSpPr>
            <p:nvPr/>
          </p:nvGrpSpPr>
          <p:grpSpPr bwMode="auto">
            <a:xfrm>
              <a:off x="2757" y="720"/>
              <a:ext cx="2976" cy="320"/>
              <a:chOff x="0" y="0"/>
              <a:chExt cx="2976" cy="320"/>
            </a:xfrm>
          </p:grpSpPr>
          <p:sp>
            <p:nvSpPr>
              <p:cNvPr id="3111" name="AutoShape 16"/>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Times New Roman" pitchFamily="18" charset="0"/>
                  </a:rPr>
                  <a:t>项目目标</a:t>
                </a:r>
                <a:endParaRPr lang="en-US" sz="2000" b="1" dirty="0">
                  <a:latin typeface="华文隶书" pitchFamily="2" charset="-122"/>
                  <a:ea typeface="华文隶书" pitchFamily="2" charset="-122"/>
                  <a:sym typeface="Times New Roman" pitchFamily="18" charset="0"/>
                </a:endParaRPr>
              </a:p>
            </p:txBody>
          </p:sp>
          <p:grpSp>
            <p:nvGrpSpPr>
              <p:cNvPr id="3112" name="Group 17"/>
              <p:cNvGrpSpPr>
                <a:grpSpLocks/>
              </p:cNvGrpSpPr>
              <p:nvPr/>
            </p:nvGrpSpPr>
            <p:grpSpPr bwMode="auto">
              <a:xfrm>
                <a:off x="0" y="67"/>
                <a:ext cx="240" cy="240"/>
                <a:chOff x="0" y="0"/>
                <a:chExt cx="1615" cy="1615"/>
              </a:xfrm>
            </p:grpSpPr>
            <p:sp>
              <p:nvSpPr>
                <p:cNvPr id="3113" name="Oval 18"/>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14" name="Oval 19"/>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15" name="Oval 20"/>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16" name="Oval 21"/>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17" name="Oval 22"/>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8" name="Oval 23"/>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4" name="Group 24"/>
            <p:cNvGrpSpPr>
              <a:grpSpLocks/>
            </p:cNvGrpSpPr>
            <p:nvPr/>
          </p:nvGrpSpPr>
          <p:grpSpPr bwMode="auto">
            <a:xfrm>
              <a:off x="2853" y="1267"/>
              <a:ext cx="2976" cy="320"/>
              <a:chOff x="0" y="0"/>
              <a:chExt cx="2976" cy="320"/>
            </a:xfrm>
          </p:grpSpPr>
          <p:sp>
            <p:nvSpPr>
              <p:cNvPr id="3103" name="AutoShape 25"/>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华文隶书" pitchFamily="2" charset="-122"/>
                  </a:rPr>
                  <a:t>项目研究思路</a:t>
                </a:r>
                <a:endParaRPr lang="en-US" sz="2000" b="1" dirty="0">
                  <a:solidFill>
                    <a:srgbClr val="000000"/>
                  </a:solidFill>
                  <a:latin typeface="华文隶书" pitchFamily="2" charset="-122"/>
                  <a:ea typeface="华文隶书" pitchFamily="2" charset="-122"/>
                  <a:sym typeface="华文隶书" pitchFamily="2" charset="-122"/>
                </a:endParaRPr>
              </a:p>
            </p:txBody>
          </p:sp>
          <p:grpSp>
            <p:nvGrpSpPr>
              <p:cNvPr id="3104" name="Group 26"/>
              <p:cNvGrpSpPr>
                <a:grpSpLocks/>
              </p:cNvGrpSpPr>
              <p:nvPr/>
            </p:nvGrpSpPr>
            <p:grpSpPr bwMode="auto">
              <a:xfrm>
                <a:off x="0" y="48"/>
                <a:ext cx="240" cy="240"/>
                <a:chOff x="0" y="0"/>
                <a:chExt cx="1615" cy="1615"/>
              </a:xfrm>
            </p:grpSpPr>
            <p:sp>
              <p:nvSpPr>
                <p:cNvPr id="3105" name="Oval 2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06" name="Oval 2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07" name="Oval 29"/>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8" name="Oval 30"/>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9" name="Oval 31"/>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0" name="Oval 32"/>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5" name="Group 33"/>
            <p:cNvGrpSpPr>
              <a:grpSpLocks/>
            </p:cNvGrpSpPr>
            <p:nvPr/>
          </p:nvGrpSpPr>
          <p:grpSpPr bwMode="auto">
            <a:xfrm>
              <a:off x="2757" y="1779"/>
              <a:ext cx="2996" cy="320"/>
              <a:chOff x="0" y="0"/>
              <a:chExt cx="2996" cy="320"/>
            </a:xfrm>
          </p:grpSpPr>
          <p:sp>
            <p:nvSpPr>
              <p:cNvPr id="3095" name="AutoShape 34"/>
              <p:cNvSpPr>
                <a:spLocks noChangeArrowheads="1"/>
              </p:cNvSpPr>
              <p:nvPr/>
            </p:nvSpPr>
            <p:spPr bwMode="auto">
              <a:xfrm>
                <a:off x="21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项目初步结果</a:t>
                </a:r>
                <a:endParaRPr lang="en-US" sz="2000" b="1" dirty="0">
                  <a:solidFill>
                    <a:srgbClr val="000000"/>
                  </a:solidFill>
                  <a:latin typeface="华文隶书" pitchFamily="2" charset="-122"/>
                  <a:ea typeface="华文隶书" pitchFamily="2" charset="-122"/>
                  <a:sym typeface="Times New Roman" pitchFamily="18" charset="0"/>
                </a:endParaRPr>
              </a:p>
            </p:txBody>
          </p:sp>
          <p:grpSp>
            <p:nvGrpSpPr>
              <p:cNvPr id="3096" name="Group 35"/>
              <p:cNvGrpSpPr>
                <a:grpSpLocks/>
              </p:cNvGrpSpPr>
              <p:nvPr/>
            </p:nvGrpSpPr>
            <p:grpSpPr bwMode="auto">
              <a:xfrm>
                <a:off x="0" y="64"/>
                <a:ext cx="240" cy="240"/>
                <a:chOff x="0" y="0"/>
                <a:chExt cx="1615" cy="1615"/>
              </a:xfrm>
            </p:grpSpPr>
            <p:sp>
              <p:nvSpPr>
                <p:cNvPr id="3097" name="Oval 36"/>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8" name="Oval 37"/>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9" name="Oval 38"/>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0" name="Oval 39"/>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1" name="Oval 40"/>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02" name="Oval 41"/>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6" name="Group 42"/>
            <p:cNvGrpSpPr>
              <a:grpSpLocks/>
            </p:cNvGrpSpPr>
            <p:nvPr/>
          </p:nvGrpSpPr>
          <p:grpSpPr bwMode="auto">
            <a:xfrm>
              <a:off x="2469" y="2300"/>
              <a:ext cx="2972" cy="320"/>
              <a:chOff x="0" y="0"/>
              <a:chExt cx="2972" cy="320"/>
            </a:xfrm>
          </p:grpSpPr>
          <p:sp>
            <p:nvSpPr>
              <p:cNvPr id="3087" name="AutoShape 43"/>
              <p:cNvSpPr>
                <a:spLocks noChangeArrowheads="1"/>
              </p:cNvSpPr>
              <p:nvPr/>
            </p:nvSpPr>
            <p:spPr bwMode="auto">
              <a:xfrm>
                <a:off x="188"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后续</a:t>
                </a:r>
                <a:r>
                  <a:rPr lang="zh-CN" altLang="en-US" sz="2000" b="1" dirty="0">
                    <a:solidFill>
                      <a:srgbClr val="000000"/>
                    </a:solidFill>
                    <a:latin typeface="华文隶书" pitchFamily="2" charset="-122"/>
                    <a:ea typeface="华文隶书" pitchFamily="2" charset="-122"/>
                    <a:sym typeface="Times New Roman" pitchFamily="18" charset="0"/>
                  </a:rPr>
                  <a:t>工作计划</a:t>
                </a:r>
                <a:endParaRPr lang="en-US" altLang="zh-CN" sz="2000" b="1" dirty="0">
                  <a:solidFill>
                    <a:srgbClr val="000000"/>
                  </a:solidFill>
                  <a:latin typeface="华文隶书" pitchFamily="2" charset="-122"/>
                  <a:ea typeface="华文隶书" pitchFamily="2" charset="-122"/>
                  <a:sym typeface="Times New Roman" pitchFamily="18" charset="0"/>
                </a:endParaRPr>
              </a:p>
            </p:txBody>
          </p:sp>
          <p:grpSp>
            <p:nvGrpSpPr>
              <p:cNvPr id="3088" name="Group 44"/>
              <p:cNvGrpSpPr>
                <a:grpSpLocks/>
              </p:cNvGrpSpPr>
              <p:nvPr/>
            </p:nvGrpSpPr>
            <p:grpSpPr bwMode="auto">
              <a:xfrm>
                <a:off x="0" y="31"/>
                <a:ext cx="224" cy="240"/>
                <a:chOff x="0" y="0"/>
                <a:chExt cx="1615" cy="1615"/>
              </a:xfrm>
            </p:grpSpPr>
            <p:sp>
              <p:nvSpPr>
                <p:cNvPr id="3089"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0"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1" name="Oval 47"/>
                <p:cNvSpPr>
                  <a:spLocks noChangeArrowheads="1"/>
                </p:cNvSpPr>
                <p:nvPr/>
              </p:nvSpPr>
              <p:spPr bwMode="auto">
                <a:xfrm>
                  <a:off x="173" y="175"/>
                  <a:ext cx="1262"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092" name="Oval 4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093" name="Oval 49"/>
                <p:cNvSpPr>
                  <a:spLocks noChangeArrowheads="1"/>
                </p:cNvSpPr>
                <p:nvPr/>
              </p:nvSpPr>
              <p:spPr bwMode="auto">
                <a:xfrm>
                  <a:off x="260" y="256"/>
                  <a:ext cx="1096"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094" name="Oval 5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D047802-1B20-4AA4-BBA7-27A551296FB1}" type="slidenum">
              <a:rPr lang="zh-CN" altLang="en-US" smtClean="0">
                <a:sym typeface="Arial" charset="0"/>
              </a:rPr>
              <a:pPr eaLnBrk="1" hangingPunct="1">
                <a:buFont typeface="Arial" charset="0"/>
                <a:buNone/>
              </a:pPr>
              <a:t>20</a:t>
            </a:fld>
            <a:endParaRPr lang="en-US" altLang="zh-CN" sz="1800" smtClean="0">
              <a:solidFill>
                <a:srgbClr val="000000"/>
              </a:solidFill>
              <a:sym typeface="Arial" charset="0"/>
            </a:endParaRPr>
          </a:p>
        </p:txBody>
      </p:sp>
      <p:pic>
        <p:nvPicPr>
          <p:cNvPr id="3075"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3076"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3077" name="TextBox 3"/>
          <p:cNvSpPr>
            <a:spLocks noChangeArrowheads="1"/>
          </p:cNvSpPr>
          <p:nvPr/>
        </p:nvSpPr>
        <p:spPr bwMode="auto">
          <a:xfrm>
            <a:off x="2138363" y="6189663"/>
            <a:ext cx="5589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600" dirty="0">
                <a:solidFill>
                  <a:srgbClr val="000000"/>
                </a:solidFill>
                <a:latin typeface="华文隶书" pitchFamily="2" charset="-122"/>
                <a:ea typeface="华文隶书" pitchFamily="2" charset="-122"/>
                <a:sym typeface="华文隶书" pitchFamily="2" charset="-122"/>
              </a:rPr>
              <a:t>2015</a:t>
            </a:r>
            <a:r>
              <a:rPr lang="zh-CN" altLang="en-US" sz="1600" dirty="0">
                <a:solidFill>
                  <a:srgbClr val="000000"/>
                </a:solidFill>
                <a:latin typeface="华文隶书" pitchFamily="2" charset="-122"/>
                <a:ea typeface="华文隶书" pitchFamily="2" charset="-122"/>
                <a:sym typeface="华文隶书" pitchFamily="2" charset="-122"/>
              </a:rPr>
              <a:t>年</a:t>
            </a:r>
            <a:r>
              <a:rPr lang="en-US" altLang="zh-CN" sz="1600" dirty="0">
                <a:solidFill>
                  <a:srgbClr val="000000"/>
                </a:solidFill>
                <a:latin typeface="华文隶书" pitchFamily="2" charset="-122"/>
                <a:ea typeface="华文隶书" pitchFamily="2" charset="-122"/>
                <a:sym typeface="华文隶书" pitchFamily="2" charset="-122"/>
              </a:rPr>
              <a:t>10</a:t>
            </a:r>
            <a:r>
              <a:rPr lang="zh-CN" altLang="en-US" sz="1600" dirty="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600" dirty="0">
              <a:solidFill>
                <a:srgbClr val="000000"/>
              </a:solidFill>
              <a:latin typeface="华文隶书" pitchFamily="2" charset="-122"/>
              <a:ea typeface="华文隶书" pitchFamily="2" charset="-122"/>
              <a:sym typeface="华文隶书" pitchFamily="2" charset="-122"/>
            </a:endParaRPr>
          </a:p>
        </p:txBody>
      </p:sp>
      <p:sp>
        <p:nvSpPr>
          <p:cNvPr id="3078" name="Rectangle 2"/>
          <p:cNvSpPr>
            <a:spLocks noGrp="1" noChangeArrowheads="1"/>
          </p:cNvSpPr>
          <p:nvPr>
            <p:ph type="title" idx="4294967295"/>
          </p:nvPr>
        </p:nvSpPr>
        <p:spPr/>
        <p:txBody>
          <a:bodyPr/>
          <a:lstStyle/>
          <a:p>
            <a:pPr eaLnBrk="1" hangingPunct="1"/>
            <a:r>
              <a:rPr lang="zh-CN" altLang="en-US" sz="3200" b="1" smtClean="0">
                <a:solidFill>
                  <a:schemeClr val="tx1"/>
                </a:solidFill>
                <a:latin typeface="华文隶书" pitchFamily="2" charset="-122"/>
                <a:ea typeface="华文隶书" pitchFamily="2" charset="-122"/>
                <a:sym typeface="Times New Roman" pitchFamily="18" charset="0"/>
              </a:rPr>
              <a:t>内容提要</a:t>
            </a:r>
            <a:endParaRPr lang="en-US" sz="3200" b="1" smtClean="0">
              <a:solidFill>
                <a:schemeClr val="tx1"/>
              </a:solidFill>
              <a:latin typeface="华文隶书" pitchFamily="2" charset="-122"/>
              <a:ea typeface="华文隶书" pitchFamily="2" charset="-122"/>
              <a:sym typeface="Times New Roman" pitchFamily="18" charset="0"/>
            </a:endParaRPr>
          </a:p>
        </p:txBody>
      </p:sp>
      <p:grpSp>
        <p:nvGrpSpPr>
          <p:cNvPr id="3079" name="Group 3"/>
          <p:cNvGrpSpPr>
            <a:grpSpLocks/>
          </p:cNvGrpSpPr>
          <p:nvPr/>
        </p:nvGrpSpPr>
        <p:grpSpPr bwMode="auto">
          <a:xfrm>
            <a:off x="-2222500" y="1600200"/>
            <a:ext cx="9253538" cy="4824413"/>
            <a:chOff x="0" y="0"/>
            <a:chExt cx="5829" cy="3039"/>
          </a:xfrm>
        </p:grpSpPr>
        <p:sp>
          <p:nvSpPr>
            <p:cNvPr id="3080" name="AutoShape 4"/>
            <p:cNvSpPr>
              <a:spLocks noChangeArrowheads="1"/>
            </p:cNvSpPr>
            <p:nvPr/>
          </p:nvSpPr>
          <p:spPr bwMode="auto">
            <a:xfrm rot="5400000">
              <a:off x="-17" y="17"/>
              <a:ext cx="3039" cy="30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C5C5C5"/>
                </a:gs>
                <a:gs pos="50000">
                  <a:srgbClr val="808080"/>
                </a:gs>
                <a:gs pos="100000">
                  <a:srgbClr val="C5C5C5"/>
                </a:gs>
              </a:gsLst>
              <a:lin ang="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en-US"/>
            </a:p>
          </p:txBody>
        </p:sp>
        <p:sp>
          <p:nvSpPr>
            <p:cNvPr id="3081" name="AutoShape 5"/>
            <p:cNvSpPr>
              <a:spLocks noChangeArrowheads="1"/>
            </p:cNvSpPr>
            <p:nvPr/>
          </p:nvSpPr>
          <p:spPr bwMode="auto">
            <a:xfrm rot="5400000" flipH="1">
              <a:off x="239" y="290"/>
              <a:ext cx="2540" cy="24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808080"/>
                </a:gs>
                <a:gs pos="100000">
                  <a:srgbClr val="FFFFFF"/>
                </a:gs>
              </a:gsLst>
              <a:lin ang="5400000" scaled="1"/>
            </a:gradFill>
            <a:ln>
              <a:noFill/>
            </a:ln>
            <a:extLst>
              <a:ext uri="{91240B29-F687-4F45-9708-019B960494DF}">
                <a14:hiddenLine xmlns:a14="http://schemas.microsoft.com/office/drawing/2010/main" w="0" cmpd="sng">
                  <a:solidFill>
                    <a:srgbClr val="000000"/>
                  </a:solidFill>
                  <a:miter lim="800000"/>
                  <a:headEnd/>
                  <a:tailEnd/>
                </a14:hiddenLine>
              </a:ext>
            </a:extLst>
          </p:spPr>
          <p:txBody>
            <a:bodyPr wrap="none" anchor="ctr"/>
            <a:lstStyle/>
            <a:p>
              <a:endParaRPr lang="zh-CN" altLang="en-US"/>
            </a:p>
          </p:txBody>
        </p:sp>
        <p:grpSp>
          <p:nvGrpSpPr>
            <p:cNvPr id="3082" name="Group 6"/>
            <p:cNvGrpSpPr>
              <a:grpSpLocks/>
            </p:cNvGrpSpPr>
            <p:nvPr/>
          </p:nvGrpSpPr>
          <p:grpSpPr bwMode="auto">
            <a:xfrm>
              <a:off x="2421" y="235"/>
              <a:ext cx="2984" cy="320"/>
              <a:chOff x="0" y="0"/>
              <a:chExt cx="2984" cy="320"/>
            </a:xfrm>
          </p:grpSpPr>
          <p:sp>
            <p:nvSpPr>
              <p:cNvPr id="3119" name="AutoShape 7"/>
              <p:cNvSpPr>
                <a:spLocks noChangeArrowheads="1"/>
              </p:cNvSpPr>
              <p:nvPr/>
            </p:nvSpPr>
            <p:spPr bwMode="auto">
              <a:xfrm>
                <a:off x="200"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a:solidFill>
                      <a:srgbClr val="000000"/>
                    </a:solidFill>
                    <a:latin typeface="华文隶书" pitchFamily="2" charset="-122"/>
                    <a:ea typeface="华文隶书" pitchFamily="2" charset="-122"/>
                    <a:sym typeface="Times New Roman" pitchFamily="18" charset="0"/>
                  </a:rPr>
                  <a:t>项目背景</a:t>
                </a:r>
                <a:endParaRPr lang="en-US" sz="2000" b="1">
                  <a:solidFill>
                    <a:srgbClr val="000000"/>
                  </a:solidFill>
                  <a:latin typeface="华文隶书" pitchFamily="2" charset="-122"/>
                  <a:ea typeface="华文隶书" pitchFamily="2" charset="-122"/>
                  <a:sym typeface="Times New Roman" pitchFamily="18" charset="0"/>
                </a:endParaRPr>
              </a:p>
            </p:txBody>
          </p:sp>
          <p:grpSp>
            <p:nvGrpSpPr>
              <p:cNvPr id="3120" name="Group 8"/>
              <p:cNvGrpSpPr>
                <a:grpSpLocks/>
              </p:cNvGrpSpPr>
              <p:nvPr/>
            </p:nvGrpSpPr>
            <p:grpSpPr bwMode="auto">
              <a:xfrm>
                <a:off x="0" y="56"/>
                <a:ext cx="240" cy="240"/>
                <a:chOff x="0" y="0"/>
                <a:chExt cx="1615" cy="1615"/>
              </a:xfrm>
            </p:grpSpPr>
            <p:sp>
              <p:nvSpPr>
                <p:cNvPr id="3121" name="Oval 9"/>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22" name="Oval 10"/>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23" name="Oval 11"/>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24" name="Oval 12"/>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25" name="Oval 13"/>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26" name="Oval 14"/>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3" name="Group 15"/>
            <p:cNvGrpSpPr>
              <a:grpSpLocks/>
            </p:cNvGrpSpPr>
            <p:nvPr/>
          </p:nvGrpSpPr>
          <p:grpSpPr bwMode="auto">
            <a:xfrm>
              <a:off x="2757" y="720"/>
              <a:ext cx="2976" cy="320"/>
              <a:chOff x="0" y="0"/>
              <a:chExt cx="2976" cy="320"/>
            </a:xfrm>
          </p:grpSpPr>
          <p:sp>
            <p:nvSpPr>
              <p:cNvPr id="3111" name="AutoShape 16"/>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Times New Roman" pitchFamily="18" charset="0"/>
                  </a:rPr>
                  <a:t>项目目标</a:t>
                </a:r>
                <a:endParaRPr lang="en-US" sz="2000" b="1" dirty="0">
                  <a:latin typeface="华文隶书" pitchFamily="2" charset="-122"/>
                  <a:ea typeface="华文隶书" pitchFamily="2" charset="-122"/>
                  <a:sym typeface="Times New Roman" pitchFamily="18" charset="0"/>
                </a:endParaRPr>
              </a:p>
            </p:txBody>
          </p:sp>
          <p:grpSp>
            <p:nvGrpSpPr>
              <p:cNvPr id="3112" name="Group 17"/>
              <p:cNvGrpSpPr>
                <a:grpSpLocks/>
              </p:cNvGrpSpPr>
              <p:nvPr/>
            </p:nvGrpSpPr>
            <p:grpSpPr bwMode="auto">
              <a:xfrm>
                <a:off x="0" y="67"/>
                <a:ext cx="240" cy="240"/>
                <a:chOff x="0" y="0"/>
                <a:chExt cx="1615" cy="1615"/>
              </a:xfrm>
            </p:grpSpPr>
            <p:sp>
              <p:nvSpPr>
                <p:cNvPr id="3113" name="Oval 18"/>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14" name="Oval 19"/>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15" name="Oval 20"/>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16" name="Oval 21"/>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17" name="Oval 22"/>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8" name="Oval 23"/>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4" name="Group 24"/>
            <p:cNvGrpSpPr>
              <a:grpSpLocks/>
            </p:cNvGrpSpPr>
            <p:nvPr/>
          </p:nvGrpSpPr>
          <p:grpSpPr bwMode="auto">
            <a:xfrm>
              <a:off x="2853" y="1267"/>
              <a:ext cx="2976" cy="320"/>
              <a:chOff x="0" y="0"/>
              <a:chExt cx="2976" cy="320"/>
            </a:xfrm>
          </p:grpSpPr>
          <p:sp>
            <p:nvSpPr>
              <p:cNvPr id="3103" name="AutoShape 25"/>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华文隶书" pitchFamily="2" charset="-122"/>
                  </a:rPr>
                  <a:t>项目研究思路</a:t>
                </a:r>
                <a:endParaRPr lang="en-US" sz="2000" b="1" dirty="0">
                  <a:latin typeface="华文隶书" pitchFamily="2" charset="-122"/>
                  <a:ea typeface="华文隶书" pitchFamily="2" charset="-122"/>
                  <a:sym typeface="华文隶书" pitchFamily="2" charset="-122"/>
                </a:endParaRPr>
              </a:p>
            </p:txBody>
          </p:sp>
          <p:grpSp>
            <p:nvGrpSpPr>
              <p:cNvPr id="3104" name="Group 26"/>
              <p:cNvGrpSpPr>
                <a:grpSpLocks/>
              </p:cNvGrpSpPr>
              <p:nvPr/>
            </p:nvGrpSpPr>
            <p:grpSpPr bwMode="auto">
              <a:xfrm>
                <a:off x="0" y="48"/>
                <a:ext cx="240" cy="240"/>
                <a:chOff x="0" y="0"/>
                <a:chExt cx="1615" cy="1615"/>
              </a:xfrm>
            </p:grpSpPr>
            <p:sp>
              <p:nvSpPr>
                <p:cNvPr id="3105" name="Oval 2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06" name="Oval 2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07" name="Oval 29"/>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8" name="Oval 30"/>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9" name="Oval 31"/>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0" name="Oval 32"/>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5" name="Group 33"/>
            <p:cNvGrpSpPr>
              <a:grpSpLocks/>
            </p:cNvGrpSpPr>
            <p:nvPr/>
          </p:nvGrpSpPr>
          <p:grpSpPr bwMode="auto">
            <a:xfrm>
              <a:off x="2757" y="1779"/>
              <a:ext cx="2996" cy="320"/>
              <a:chOff x="0" y="0"/>
              <a:chExt cx="2996" cy="320"/>
            </a:xfrm>
          </p:grpSpPr>
          <p:sp>
            <p:nvSpPr>
              <p:cNvPr id="3095" name="AutoShape 34"/>
              <p:cNvSpPr>
                <a:spLocks noChangeArrowheads="1"/>
              </p:cNvSpPr>
              <p:nvPr/>
            </p:nvSpPr>
            <p:spPr bwMode="auto">
              <a:xfrm>
                <a:off x="21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FF0000"/>
                    </a:solidFill>
                    <a:latin typeface="华文隶书" pitchFamily="2" charset="-122"/>
                    <a:ea typeface="华文隶书" pitchFamily="2" charset="-122"/>
                    <a:sym typeface="Times New Roman" pitchFamily="18" charset="0"/>
                  </a:rPr>
                  <a:t>项目初步结果</a:t>
                </a:r>
                <a:endParaRPr lang="en-US" sz="2000" b="1" dirty="0">
                  <a:solidFill>
                    <a:srgbClr val="FF0000"/>
                  </a:solidFill>
                  <a:latin typeface="华文隶书" pitchFamily="2" charset="-122"/>
                  <a:ea typeface="华文隶书" pitchFamily="2" charset="-122"/>
                  <a:sym typeface="Times New Roman" pitchFamily="18" charset="0"/>
                </a:endParaRPr>
              </a:p>
            </p:txBody>
          </p:sp>
          <p:grpSp>
            <p:nvGrpSpPr>
              <p:cNvPr id="3096" name="Group 35"/>
              <p:cNvGrpSpPr>
                <a:grpSpLocks/>
              </p:cNvGrpSpPr>
              <p:nvPr/>
            </p:nvGrpSpPr>
            <p:grpSpPr bwMode="auto">
              <a:xfrm>
                <a:off x="0" y="64"/>
                <a:ext cx="240" cy="240"/>
                <a:chOff x="0" y="0"/>
                <a:chExt cx="1615" cy="1615"/>
              </a:xfrm>
            </p:grpSpPr>
            <p:sp>
              <p:nvSpPr>
                <p:cNvPr id="3097" name="Oval 36"/>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8" name="Oval 37"/>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9" name="Oval 38"/>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0" name="Oval 39"/>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1" name="Oval 40"/>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02" name="Oval 41"/>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6" name="Group 42"/>
            <p:cNvGrpSpPr>
              <a:grpSpLocks/>
            </p:cNvGrpSpPr>
            <p:nvPr/>
          </p:nvGrpSpPr>
          <p:grpSpPr bwMode="auto">
            <a:xfrm>
              <a:off x="2469" y="2300"/>
              <a:ext cx="2972" cy="320"/>
              <a:chOff x="0" y="0"/>
              <a:chExt cx="2972" cy="320"/>
            </a:xfrm>
          </p:grpSpPr>
          <p:sp>
            <p:nvSpPr>
              <p:cNvPr id="3087" name="AutoShape 43"/>
              <p:cNvSpPr>
                <a:spLocks noChangeArrowheads="1"/>
              </p:cNvSpPr>
              <p:nvPr/>
            </p:nvSpPr>
            <p:spPr bwMode="auto">
              <a:xfrm>
                <a:off x="188"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后续</a:t>
                </a:r>
                <a:r>
                  <a:rPr lang="zh-CN" altLang="en-US" sz="2000" b="1" dirty="0">
                    <a:solidFill>
                      <a:srgbClr val="000000"/>
                    </a:solidFill>
                    <a:latin typeface="华文隶书" pitchFamily="2" charset="-122"/>
                    <a:ea typeface="华文隶书" pitchFamily="2" charset="-122"/>
                    <a:sym typeface="Times New Roman" pitchFamily="18" charset="0"/>
                  </a:rPr>
                  <a:t>工作计划</a:t>
                </a:r>
                <a:endParaRPr lang="en-US" altLang="zh-CN" sz="2000" b="1" dirty="0">
                  <a:solidFill>
                    <a:srgbClr val="000000"/>
                  </a:solidFill>
                  <a:latin typeface="华文隶书" pitchFamily="2" charset="-122"/>
                  <a:ea typeface="华文隶书" pitchFamily="2" charset="-122"/>
                  <a:sym typeface="Times New Roman" pitchFamily="18" charset="0"/>
                </a:endParaRPr>
              </a:p>
            </p:txBody>
          </p:sp>
          <p:grpSp>
            <p:nvGrpSpPr>
              <p:cNvPr id="3088" name="Group 44"/>
              <p:cNvGrpSpPr>
                <a:grpSpLocks/>
              </p:cNvGrpSpPr>
              <p:nvPr/>
            </p:nvGrpSpPr>
            <p:grpSpPr bwMode="auto">
              <a:xfrm>
                <a:off x="0" y="31"/>
                <a:ext cx="224" cy="240"/>
                <a:chOff x="0" y="0"/>
                <a:chExt cx="1615" cy="1615"/>
              </a:xfrm>
            </p:grpSpPr>
            <p:sp>
              <p:nvSpPr>
                <p:cNvPr id="3089"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0"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1" name="Oval 47"/>
                <p:cNvSpPr>
                  <a:spLocks noChangeArrowheads="1"/>
                </p:cNvSpPr>
                <p:nvPr/>
              </p:nvSpPr>
              <p:spPr bwMode="auto">
                <a:xfrm>
                  <a:off x="173" y="175"/>
                  <a:ext cx="1262"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092" name="Oval 4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093" name="Oval 49"/>
                <p:cNvSpPr>
                  <a:spLocks noChangeArrowheads="1"/>
                </p:cNvSpPr>
                <p:nvPr/>
              </p:nvSpPr>
              <p:spPr bwMode="auto">
                <a:xfrm>
                  <a:off x="260" y="256"/>
                  <a:ext cx="1096"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094" name="Oval 5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spTree>
    <p:extLst>
      <p:ext uri="{BB962C8B-B14F-4D97-AF65-F5344CB8AC3E}">
        <p14:creationId xmlns:p14="http://schemas.microsoft.com/office/powerpoint/2010/main" val="2655779709"/>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itchFamily="2" charset="-122"/>
                <a:ea typeface="华文隶书" pitchFamily="2" charset="-122"/>
                <a:sym typeface="华文隶书" pitchFamily="2" charset="-122"/>
              </a:rPr>
              <a:t>项目的初步结果</a:t>
            </a:r>
            <a:endParaRPr lang="zh-CN" altLang="en-US" sz="3200" dirty="0"/>
          </a:p>
        </p:txBody>
      </p:sp>
      <p:sp>
        <p:nvSpPr>
          <p:cNvPr id="3" name="内容占位符 2"/>
          <p:cNvSpPr>
            <a:spLocks noGrp="1"/>
          </p:cNvSpPr>
          <p:nvPr>
            <p:ph idx="1"/>
          </p:nvPr>
        </p:nvSpPr>
        <p:spPr/>
        <p:txBody>
          <a:bodyPr/>
          <a:lstStyle/>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建立了广州终端区空管天气一体化系统平台（</a:t>
            </a:r>
            <a:r>
              <a:rPr lang="en-US" altLang="zh-CN" sz="2400" dirty="0" smtClean="0">
                <a:latin typeface="华文隶书" pitchFamily="2" charset="-122"/>
                <a:ea typeface="华文隶书" pitchFamily="2" charset="-122"/>
                <a:sym typeface="华文隶书" pitchFamily="2" charset="-122"/>
              </a:rPr>
              <a:t>Terminal ATM-MET  INTEGRATION SYSTEM, </a:t>
            </a:r>
            <a:r>
              <a:rPr lang="zh-CN" altLang="en-US" sz="2400" dirty="0">
                <a:latin typeface="华文隶书" pitchFamily="2" charset="-122"/>
                <a:ea typeface="华文隶书" pitchFamily="2" charset="-122"/>
                <a:sym typeface="华文隶书" pitchFamily="2" charset="-122"/>
              </a:rPr>
              <a:t>下称</a:t>
            </a:r>
            <a:r>
              <a:rPr lang="en-US" altLang="zh-CN" sz="2400" dirty="0" smtClean="0">
                <a:latin typeface="华文隶书" pitchFamily="2" charset="-122"/>
                <a:ea typeface="华文隶书" pitchFamily="2" charset="-122"/>
                <a:sym typeface="华文隶书" pitchFamily="2" charset="-122"/>
              </a:rPr>
              <a:t>TAMIS</a:t>
            </a:r>
            <a:r>
              <a:rPr lang="zh-CN" altLang="en-US" sz="2400" dirty="0" smtClean="0">
                <a:latin typeface="华文隶书" pitchFamily="2" charset="-122"/>
                <a:ea typeface="华文隶书" pitchFamily="2" charset="-122"/>
                <a:sym typeface="华文隶书" pitchFamily="2" charset="-122"/>
              </a:rPr>
              <a:t>）；</a:t>
            </a:r>
            <a:endParaRPr lang="en-US" altLang="zh-CN"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完成了航班绕航阈值的研究；</a:t>
            </a:r>
            <a:endParaRPr lang="en-US" altLang="zh-CN"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开展珠三角地区飞行的对流天气规避模型试验，得出</a:t>
            </a:r>
            <a:r>
              <a:rPr lang="en-US" altLang="zh-CN" sz="2400" dirty="0" smtClean="0">
                <a:latin typeface="华文隶书" pitchFamily="2" charset="-122"/>
                <a:ea typeface="华文隶书" pitchFamily="2" charset="-122"/>
                <a:sym typeface="华文隶书" pitchFamily="2" charset="-122"/>
              </a:rPr>
              <a:t>WAF</a:t>
            </a:r>
            <a:r>
              <a:rPr lang="zh-CN" altLang="en-US" sz="2400" dirty="0" smtClean="0">
                <a:latin typeface="华文隶书" pitchFamily="2" charset="-122"/>
                <a:ea typeface="华文隶书" pitchFamily="2" charset="-122"/>
                <a:sym typeface="华文隶书" pitchFamily="2" charset="-122"/>
              </a:rPr>
              <a:t>初步</a:t>
            </a:r>
            <a:r>
              <a:rPr lang="zh-CN" altLang="en-US" sz="2400" dirty="0" smtClean="0">
                <a:latin typeface="华文隶书" pitchFamily="2" charset="-122"/>
                <a:ea typeface="华文隶书" pitchFamily="2" charset="-122"/>
                <a:sym typeface="华文隶书" pitchFamily="2" charset="-122"/>
              </a:rPr>
              <a:t>试验数据；</a:t>
            </a:r>
            <a:endParaRPr lang="en-US" altLang="zh-CN"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初步建立典型天气场景下航班流重构专家库；</a:t>
            </a:r>
            <a:endParaRPr lang="en-US" altLang="zh-CN"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初步实现了对流天气条件下的空域容量的仿真建模；</a:t>
            </a:r>
            <a:endParaRPr lang="en-US" altLang="zh-CN"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初步实现了对流天气条件下使用最小割</a:t>
            </a:r>
            <a:r>
              <a:rPr lang="en-US" altLang="zh-CN" sz="2400" dirty="0" smtClean="0">
                <a:latin typeface="华文隶书" pitchFamily="2" charset="-122"/>
                <a:ea typeface="华文隶书" pitchFamily="2" charset="-122"/>
                <a:sym typeface="华文隶书" pitchFamily="2" charset="-122"/>
              </a:rPr>
              <a:t>/</a:t>
            </a:r>
            <a:r>
              <a:rPr lang="zh-CN" altLang="en-US" sz="2400" dirty="0" smtClean="0">
                <a:latin typeface="华文隶书" pitchFamily="2" charset="-122"/>
                <a:ea typeface="华文隶书" pitchFamily="2" charset="-122"/>
                <a:sym typeface="华文隶书" pitchFamily="2" charset="-122"/>
              </a:rPr>
              <a:t>最大流方法的空域容量与机场进、离场率的建模。</a:t>
            </a:r>
            <a:endParaRPr lang="en-US" altLang="zh-CN" sz="2400" dirty="0" smtClean="0">
              <a:latin typeface="华文隶书" pitchFamily="2" charset="-122"/>
              <a:ea typeface="华文隶书" pitchFamily="2" charset="-122"/>
              <a:sym typeface="华文隶书" pitchFamily="2" charset="-122"/>
            </a:endParaRPr>
          </a:p>
          <a:p>
            <a:endParaRPr lang="zh-CN" altLang="en-US" sz="2400" dirty="0"/>
          </a:p>
        </p:txBody>
      </p:sp>
    </p:spTree>
    <p:extLst>
      <p:ext uri="{BB962C8B-B14F-4D97-AF65-F5344CB8AC3E}">
        <p14:creationId xmlns:p14="http://schemas.microsoft.com/office/powerpoint/2010/main" val="102690022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所用资料</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zh-CN" sz="2800" dirty="0" smtClean="0">
                <a:latin typeface="华文隶书" panose="02010800040101010101" pitchFamily="2" charset="-122"/>
                <a:ea typeface="华文隶书" panose="02010800040101010101" pitchFamily="2" charset="-122"/>
              </a:rPr>
              <a:t>收集</a:t>
            </a:r>
            <a:r>
              <a:rPr lang="zh-CN" altLang="zh-CN" sz="2800" dirty="0">
                <a:latin typeface="华文隶书" panose="02010800040101010101" pitchFamily="2" charset="-122"/>
                <a:ea typeface="华文隶书" panose="02010800040101010101" pitchFamily="2" charset="-122"/>
              </a:rPr>
              <a:t>处理了</a:t>
            </a:r>
            <a:r>
              <a:rPr lang="en-US" altLang="zh-CN" sz="2800" dirty="0">
                <a:latin typeface="华文隶书" panose="02010800040101010101" pitchFamily="2" charset="-122"/>
                <a:ea typeface="华文隶书" panose="02010800040101010101" pitchFamily="2" charset="-122"/>
              </a:rPr>
              <a:t>2014</a:t>
            </a:r>
            <a:r>
              <a:rPr lang="zh-CN" altLang="zh-CN" sz="2800" dirty="0">
                <a:latin typeface="华文隶书" panose="02010800040101010101" pitchFamily="2" charset="-122"/>
                <a:ea typeface="华文隶书" panose="02010800040101010101" pitchFamily="2" charset="-122"/>
              </a:rPr>
              <a:t>年珠三角</a:t>
            </a:r>
            <a:r>
              <a:rPr lang="zh-CN" altLang="zh-CN" sz="2800" dirty="0" smtClean="0">
                <a:latin typeface="华文隶书" panose="02010800040101010101" pitchFamily="2" charset="-122"/>
                <a:ea typeface="华文隶书" panose="02010800040101010101" pitchFamily="2" charset="-122"/>
              </a:rPr>
              <a:t>地区全年气象雷达</a:t>
            </a:r>
            <a:r>
              <a:rPr lang="zh-CN" altLang="zh-CN" sz="2800" dirty="0">
                <a:latin typeface="华文隶书" panose="02010800040101010101" pitchFamily="2" charset="-122"/>
                <a:ea typeface="华文隶书" panose="02010800040101010101" pitchFamily="2" charset="-122"/>
              </a:rPr>
              <a:t>的回波强度与风场的立体扫描</a:t>
            </a:r>
            <a:r>
              <a:rPr lang="zh-CN" altLang="zh-CN" sz="2800" dirty="0" smtClean="0">
                <a:latin typeface="华文隶书" panose="02010800040101010101" pitchFamily="2" charset="-122"/>
                <a:ea typeface="华文隶书" panose="02010800040101010101" pitchFamily="2" charset="-122"/>
              </a:rPr>
              <a:t>资料</a:t>
            </a:r>
            <a:r>
              <a:rPr lang="zh-CN" altLang="en-US" sz="2800" dirty="0">
                <a:latin typeface="华文隶书" panose="02010800040101010101" pitchFamily="2" charset="-122"/>
                <a:ea typeface="华文隶书" panose="02010800040101010101" pitchFamily="2" charset="-122"/>
              </a:rPr>
              <a:t>；</a:t>
            </a:r>
            <a:endParaRPr lang="en-US" altLang="zh-CN" sz="28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smtClean="0">
                <a:latin typeface="华文隶书" panose="02010800040101010101" pitchFamily="2" charset="-122"/>
                <a:ea typeface="华文隶书" panose="02010800040101010101" pitchFamily="2" charset="-122"/>
              </a:rPr>
              <a:t>广州</a:t>
            </a:r>
            <a:r>
              <a:rPr lang="zh-CN" altLang="zh-CN" sz="2800" dirty="0">
                <a:latin typeface="华文隶书" panose="02010800040101010101" pitchFamily="2" charset="-122"/>
                <a:ea typeface="华文隶书" panose="02010800040101010101" pitchFamily="2" charset="-122"/>
              </a:rPr>
              <a:t>终端</a:t>
            </a:r>
            <a:r>
              <a:rPr lang="zh-CN" altLang="zh-CN" sz="2800" dirty="0" smtClean="0">
                <a:latin typeface="华文隶书" panose="02010800040101010101" pitchFamily="2" charset="-122"/>
                <a:ea typeface="华文隶书" panose="02010800040101010101" pitchFamily="2" charset="-122"/>
              </a:rPr>
              <a:t>区所有</a:t>
            </a:r>
            <a:r>
              <a:rPr lang="zh-CN" altLang="zh-CN" sz="2800" dirty="0">
                <a:latin typeface="华文隶书" panose="02010800040101010101" pitchFamily="2" charset="-122"/>
                <a:ea typeface="华文隶书" panose="02010800040101010101" pitchFamily="2" charset="-122"/>
              </a:rPr>
              <a:t>实际运行航班的呼号、机型、注册号、起飞机场、降落机场、计划起飞时间、计划落地时间、预计起飞时间、预计落地时间、实际起飞时间、实际落地时间、区内航路及应答机编码</a:t>
            </a:r>
            <a:r>
              <a:rPr lang="zh-CN" altLang="zh-CN" sz="2800" dirty="0" smtClean="0">
                <a:latin typeface="华文隶书" panose="02010800040101010101" pitchFamily="2" charset="-122"/>
                <a:ea typeface="华文隶书" panose="02010800040101010101" pitchFamily="2" charset="-122"/>
              </a:rPr>
              <a:t>等</a:t>
            </a:r>
            <a:r>
              <a:rPr lang="zh-CN" altLang="en-US" sz="2800" dirty="0">
                <a:latin typeface="华文隶书" panose="02010800040101010101" pitchFamily="2" charset="-122"/>
                <a:ea typeface="华文隶书" panose="02010800040101010101" pitchFamily="2" charset="-122"/>
              </a:rPr>
              <a:t>；</a:t>
            </a:r>
            <a:endParaRPr lang="en-US" altLang="zh-CN" sz="28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en-US" sz="2800" dirty="0" smtClean="0">
                <a:latin typeface="华文隶书" panose="02010800040101010101" pitchFamily="2" charset="-122"/>
                <a:ea typeface="华文隶书" panose="02010800040101010101" pitchFamily="2" charset="-122"/>
              </a:rPr>
              <a:t>气象资料和航班运行资料都进行了质量控制。</a:t>
            </a:r>
            <a:endParaRPr lang="en-US" altLang="zh-CN" sz="28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endParaRPr lang="zh-CN" altLang="en-US" sz="24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38423164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latin typeface="华文隶书" panose="02010800040101010101" pitchFamily="2" charset="-122"/>
                <a:ea typeface="华文隶书" panose="02010800040101010101" pitchFamily="2" charset="-122"/>
              </a:rPr>
              <a:t>TAMIS</a:t>
            </a:r>
            <a:r>
              <a:rPr lang="zh-CN" altLang="en-US" sz="3200" dirty="0" smtClean="0">
                <a:latin typeface="华文隶书" panose="02010800040101010101" pitchFamily="2" charset="-122"/>
                <a:ea typeface="华文隶书" panose="02010800040101010101" pitchFamily="2" charset="-122"/>
              </a:rPr>
              <a:t>平台</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a:xfrm>
            <a:off x="467658" y="1484838"/>
            <a:ext cx="8229600" cy="4525963"/>
          </a:xfrm>
        </p:spPr>
        <p:txBody>
          <a:bodyPr/>
          <a:lstStyle/>
          <a:p>
            <a:pPr>
              <a:buFont typeface="Wingdings" panose="05000000000000000000" pitchFamily="2" charset="2"/>
              <a:buChar char="Ø"/>
            </a:pPr>
            <a:r>
              <a:rPr lang="zh-CN" altLang="zh-CN" sz="2400" dirty="0" smtClean="0">
                <a:latin typeface="华文隶书" panose="02010800040101010101" pitchFamily="2" charset="-122"/>
                <a:ea typeface="华文隶书" panose="02010800040101010101" pitchFamily="2" charset="-122"/>
              </a:rPr>
              <a:t>挑选</a:t>
            </a:r>
            <a:r>
              <a:rPr lang="zh-CN" altLang="zh-CN" sz="2400" dirty="0">
                <a:latin typeface="华文隶书" panose="02010800040101010101" pitchFamily="2" charset="-122"/>
                <a:ea typeface="华文隶书" panose="02010800040101010101" pitchFamily="2" charset="-122"/>
              </a:rPr>
              <a:t>了广州终端区多个晴好天气日（</a:t>
            </a:r>
            <a:r>
              <a:rPr lang="en-US" altLang="zh-CN" sz="2400" dirty="0">
                <a:latin typeface="华文隶书" panose="02010800040101010101" pitchFamily="2" charset="-122"/>
                <a:ea typeface="华文隶书" panose="02010800040101010101" pitchFamily="2" charset="-122"/>
              </a:rPr>
              <a:t>2014</a:t>
            </a:r>
            <a:r>
              <a:rPr lang="zh-CN" altLang="zh-CN" sz="2400" dirty="0">
                <a:latin typeface="华文隶书" panose="02010800040101010101" pitchFamily="2" charset="-122"/>
                <a:ea typeface="华文隶书" panose="02010800040101010101" pitchFamily="2" charset="-122"/>
              </a:rPr>
              <a:t>年</a:t>
            </a:r>
            <a:r>
              <a:rPr lang="en-US" altLang="zh-CN" sz="2400" dirty="0">
                <a:latin typeface="华文隶书" panose="02010800040101010101" pitchFamily="2" charset="-122"/>
                <a:ea typeface="华文隶书" panose="02010800040101010101" pitchFamily="2" charset="-122"/>
              </a:rPr>
              <a:t>1-3</a:t>
            </a:r>
            <a:r>
              <a:rPr lang="zh-CN" altLang="zh-CN" sz="2400" dirty="0">
                <a:latin typeface="华文隶书" panose="02010800040101010101" pitchFamily="2" charset="-122"/>
                <a:ea typeface="华文隶书" panose="02010800040101010101" pitchFamily="2" charset="-122"/>
              </a:rPr>
              <a:t>共</a:t>
            </a:r>
            <a:r>
              <a:rPr lang="en-US" altLang="zh-CN" sz="2400" dirty="0">
                <a:latin typeface="华文隶书" panose="02010800040101010101" pitchFamily="2" charset="-122"/>
                <a:ea typeface="华文隶书" panose="02010800040101010101" pitchFamily="2" charset="-122"/>
              </a:rPr>
              <a:t>85</a:t>
            </a:r>
            <a:r>
              <a:rPr lang="zh-CN" altLang="zh-CN" sz="2400" dirty="0">
                <a:latin typeface="华文隶书" panose="02010800040101010101" pitchFamily="2" charset="-122"/>
                <a:ea typeface="华文隶书" panose="02010800040101010101" pitchFamily="2" charset="-122"/>
              </a:rPr>
              <a:t>天</a:t>
            </a:r>
            <a:r>
              <a:rPr lang="zh-CN" altLang="zh-CN" sz="2400" dirty="0" smtClean="0">
                <a:latin typeface="华文隶书" panose="02010800040101010101" pitchFamily="2" charset="-122"/>
                <a:ea typeface="华文隶书" panose="02010800040101010101" pitchFamily="2" charset="-122"/>
              </a:rPr>
              <a:t>）</a:t>
            </a:r>
            <a:r>
              <a:rPr lang="en-US" altLang="zh-CN" sz="2400" dirty="0" smtClean="0">
                <a:latin typeface="华文隶书" panose="02010800040101010101" pitchFamily="2" charset="-122"/>
                <a:ea typeface="华文隶书" panose="02010800040101010101" pitchFamily="2" charset="-122"/>
              </a:rPr>
              <a:t>205485</a:t>
            </a:r>
            <a:r>
              <a:rPr lang="zh-CN" altLang="zh-CN" sz="2400" dirty="0" smtClean="0">
                <a:latin typeface="华文隶书" panose="02010800040101010101" pitchFamily="2" charset="-122"/>
                <a:ea typeface="华文隶书" panose="02010800040101010101" pitchFamily="2" charset="-122"/>
              </a:rPr>
              <a:t>个</a:t>
            </a:r>
            <a:r>
              <a:rPr lang="zh-CN" altLang="zh-CN" sz="2400" dirty="0">
                <a:latin typeface="华文隶书" panose="02010800040101010101" pitchFamily="2" charset="-122"/>
                <a:ea typeface="华文隶书" panose="02010800040101010101" pitchFamily="2" charset="-122"/>
              </a:rPr>
              <a:t>航班的计划航迹与实际航迹资料、以及广州终端区</a:t>
            </a:r>
            <a:r>
              <a:rPr lang="en-US" altLang="zh-CN" sz="2400" dirty="0">
                <a:latin typeface="华文隶书" panose="02010800040101010101" pitchFamily="2" charset="-122"/>
                <a:ea typeface="华文隶书" panose="02010800040101010101" pitchFamily="2" charset="-122"/>
              </a:rPr>
              <a:t>15</a:t>
            </a:r>
            <a:r>
              <a:rPr lang="zh-CN" altLang="zh-CN" sz="2400" dirty="0">
                <a:latin typeface="华文隶书" panose="02010800040101010101" pitchFamily="2" charset="-122"/>
                <a:ea typeface="华文隶书" panose="02010800040101010101" pitchFamily="2" charset="-122"/>
              </a:rPr>
              <a:t>个雷雨日（</a:t>
            </a:r>
            <a:r>
              <a:rPr lang="en-US" altLang="zh-CN" sz="2400" dirty="0">
                <a:latin typeface="华文隶书" panose="02010800040101010101" pitchFamily="2" charset="-122"/>
                <a:ea typeface="华文隶书" panose="02010800040101010101" pitchFamily="2" charset="-122"/>
              </a:rPr>
              <a:t>2014</a:t>
            </a:r>
            <a:r>
              <a:rPr lang="zh-CN" altLang="zh-CN" sz="2400" dirty="0">
                <a:latin typeface="华文隶书" panose="02010800040101010101" pitchFamily="2" charset="-122"/>
                <a:ea typeface="华文隶书" panose="02010800040101010101" pitchFamily="2" charset="-122"/>
              </a:rPr>
              <a:t>年</a:t>
            </a:r>
            <a:r>
              <a:rPr lang="en-US" altLang="zh-CN" sz="2400" dirty="0">
                <a:latin typeface="华文隶书" panose="02010800040101010101" pitchFamily="2" charset="-122"/>
                <a:ea typeface="华文隶书" panose="02010800040101010101" pitchFamily="2" charset="-122"/>
              </a:rPr>
              <a:t>3-8</a:t>
            </a:r>
            <a:r>
              <a:rPr lang="zh-CN" altLang="zh-CN" sz="2400" dirty="0">
                <a:latin typeface="华文隶书" panose="02010800040101010101" pitchFamily="2" charset="-122"/>
                <a:ea typeface="华文隶书" panose="02010800040101010101" pitchFamily="2" charset="-122"/>
              </a:rPr>
              <a:t>月）的气象雷达参数资料与相应</a:t>
            </a:r>
            <a:r>
              <a:rPr lang="zh-CN" altLang="zh-CN" sz="2400">
                <a:latin typeface="华文隶书" panose="02010800040101010101" pitchFamily="2" charset="-122"/>
                <a:ea typeface="华文隶书" panose="02010800040101010101" pitchFamily="2" charset="-122"/>
              </a:rPr>
              <a:t>区域</a:t>
            </a:r>
            <a:r>
              <a:rPr lang="zh-CN" altLang="zh-CN" sz="2400" smtClean="0">
                <a:latin typeface="华文隶书" panose="02010800040101010101" pitchFamily="2" charset="-122"/>
                <a:ea typeface="华文隶书" panose="02010800040101010101" pitchFamily="2" charset="-122"/>
              </a:rPr>
              <a:t>内</a:t>
            </a:r>
            <a:r>
              <a:rPr lang="en-US" altLang="zh-CN" sz="2400" smtClean="0">
                <a:latin typeface="华文隶书" panose="02010800040101010101" pitchFamily="2" charset="-122"/>
                <a:ea typeface="华文隶书" panose="02010800040101010101" pitchFamily="2" charset="-122"/>
              </a:rPr>
              <a:t>9792</a:t>
            </a:r>
            <a:r>
              <a:rPr lang="zh-CN" altLang="zh-CN" sz="2400" dirty="0" smtClean="0">
                <a:latin typeface="华文隶书" panose="02010800040101010101" pitchFamily="2" charset="-122"/>
                <a:ea typeface="华文隶书" panose="02010800040101010101" pitchFamily="2" charset="-122"/>
              </a:rPr>
              <a:t>个</a:t>
            </a:r>
            <a:r>
              <a:rPr lang="zh-CN" altLang="zh-CN" sz="2400" dirty="0">
                <a:latin typeface="华文隶书" panose="02010800040101010101" pitchFamily="2" charset="-122"/>
                <a:ea typeface="华文隶书" panose="02010800040101010101" pitchFamily="2" charset="-122"/>
              </a:rPr>
              <a:t>航班的计划航迹与实际航迹数据</a:t>
            </a:r>
            <a:r>
              <a:rPr lang="zh-CN" altLang="zh-CN" sz="2400" dirty="0" smtClean="0">
                <a:latin typeface="华文隶书" panose="02010800040101010101" pitchFamily="2" charset="-122"/>
                <a:ea typeface="华文隶书" panose="02010800040101010101" pitchFamily="2" charset="-122"/>
              </a:rPr>
              <a:t>。</a:t>
            </a:r>
            <a:endParaRPr lang="en-US" altLang="zh-CN" sz="24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400" dirty="0" smtClean="0">
                <a:latin typeface="华文隶书" panose="02010800040101010101" pitchFamily="2" charset="-122"/>
                <a:ea typeface="华文隶书" panose="02010800040101010101" pitchFamily="2" charset="-122"/>
              </a:rPr>
              <a:t>作为</a:t>
            </a:r>
            <a:r>
              <a:rPr lang="zh-CN" altLang="zh-CN" sz="2400" dirty="0">
                <a:latin typeface="华文隶书" panose="02010800040101010101" pitchFamily="2" charset="-122"/>
                <a:ea typeface="华文隶书" panose="02010800040101010101" pitchFamily="2" charset="-122"/>
              </a:rPr>
              <a:t>本研究的基础</a:t>
            </a:r>
            <a:r>
              <a:rPr lang="en-US" altLang="zh-CN" sz="2400" dirty="0">
                <a:latin typeface="华文隶书" panose="02010800040101010101" pitchFamily="2" charset="-122"/>
                <a:ea typeface="华文隶书" panose="02010800040101010101" pitchFamily="2" charset="-122"/>
              </a:rPr>
              <a:t>,</a:t>
            </a:r>
            <a:r>
              <a:rPr lang="zh-CN" altLang="zh-CN" sz="2400" dirty="0">
                <a:latin typeface="华文隶书" panose="02010800040101010101" pitchFamily="2" charset="-122"/>
                <a:ea typeface="华文隶书" panose="02010800040101010101" pitchFamily="2" charset="-122"/>
              </a:rPr>
              <a:t>项目组开发了广州终端区空管天气一体化系统（</a:t>
            </a:r>
            <a:r>
              <a:rPr lang="en-US" altLang="zh-CN" sz="2400" dirty="0">
                <a:latin typeface="华文隶书" panose="02010800040101010101" pitchFamily="2" charset="-122"/>
                <a:ea typeface="华文隶书" panose="02010800040101010101" pitchFamily="2" charset="-122"/>
              </a:rPr>
              <a:t>Terminal ATM-MET Integration System,</a:t>
            </a:r>
            <a:r>
              <a:rPr lang="zh-CN" altLang="zh-CN" sz="2400" dirty="0">
                <a:latin typeface="华文隶书" panose="02010800040101010101" pitchFamily="2" charset="-122"/>
                <a:ea typeface="华文隶书" panose="02010800040101010101" pitchFamily="2" charset="-122"/>
              </a:rPr>
              <a:t>下称</a:t>
            </a:r>
            <a:r>
              <a:rPr lang="en-US" altLang="zh-CN" sz="2400" dirty="0">
                <a:latin typeface="华文隶书" panose="02010800040101010101" pitchFamily="2" charset="-122"/>
                <a:ea typeface="华文隶书" panose="02010800040101010101" pitchFamily="2" charset="-122"/>
              </a:rPr>
              <a:t>TAMIS</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a:t>
            </a:r>
            <a:r>
              <a:rPr lang="zh-CN" altLang="zh-CN" sz="2400" dirty="0">
                <a:latin typeface="华文隶书" panose="02010800040101010101" pitchFamily="2" charset="-122"/>
                <a:ea typeface="华文隶书" panose="02010800040101010101" pitchFamily="2" charset="-122"/>
              </a:rPr>
              <a:t>该平台提供航班的计划航路、实际航路与天气雷达回波资料的历史数据融合叠加显示，可以进行航迹回放、视频制作。该平台主要作为项目后续资料处理、研究分析、产品显示、对运行过程进行复盘的平台</a:t>
            </a:r>
            <a:r>
              <a:rPr lang="zh-CN" altLang="zh-CN" sz="2400" dirty="0"/>
              <a:t>。</a:t>
            </a:r>
          </a:p>
          <a:p>
            <a:endParaRPr lang="zh-CN" altLang="en-US" dirty="0"/>
          </a:p>
        </p:txBody>
      </p:sp>
    </p:spTree>
    <p:extLst>
      <p:ext uri="{BB962C8B-B14F-4D97-AF65-F5344CB8AC3E}">
        <p14:creationId xmlns:p14="http://schemas.microsoft.com/office/powerpoint/2010/main" val="221495526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smtClean="0">
                <a:latin typeface="华文隶书" panose="02010800040101010101" pitchFamily="2" charset="-122"/>
                <a:ea typeface="华文隶书" panose="02010800040101010101" pitchFamily="2" charset="-122"/>
              </a:rPr>
              <a:t>TAMIS</a:t>
            </a:r>
            <a:r>
              <a:rPr lang="zh-CN" altLang="en-US" sz="3600" dirty="0" smtClean="0">
                <a:latin typeface="华文隶书" panose="02010800040101010101" pitchFamily="2" charset="-122"/>
                <a:ea typeface="华文隶书" panose="02010800040101010101" pitchFamily="2" charset="-122"/>
              </a:rPr>
              <a:t>平台视频</a:t>
            </a:r>
            <a:endParaRPr lang="zh-CN" altLang="en-US" sz="36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r>
              <a:rPr lang="en-US" altLang="zh-CN" dirty="0" smtClean="0">
                <a:hlinkClick r:id="rId2" action="ppaction://hlinkfile"/>
              </a:rPr>
              <a:t>Presentation\</a:t>
            </a:r>
            <a:r>
              <a:rPr lang="zh-CN" altLang="en-US" dirty="0" smtClean="0">
                <a:hlinkClick r:id="rId2" action="ppaction://hlinkfile"/>
              </a:rPr>
              <a:t>航迹</a:t>
            </a:r>
            <a:r>
              <a:rPr lang="en-US" altLang="zh-CN" dirty="0" smtClean="0">
                <a:hlinkClick r:id="rId2" action="ppaction://hlinkfile"/>
              </a:rPr>
              <a:t>_20150420.mp4</a:t>
            </a:r>
            <a:endParaRPr lang="zh-CN" altLang="en-US" dirty="0"/>
          </a:p>
        </p:txBody>
      </p:sp>
    </p:spTree>
    <p:extLst>
      <p:ext uri="{BB962C8B-B14F-4D97-AF65-F5344CB8AC3E}">
        <p14:creationId xmlns:p14="http://schemas.microsoft.com/office/powerpoint/2010/main" val="5408563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260000" y="0"/>
            <a:ext cx="6840000" cy="6840000"/>
          </a:xfrm>
          <a:prstGeom prst="rect">
            <a:avLst/>
          </a:prstGeom>
        </p:spPr>
      </p:pic>
    </p:spTree>
    <p:extLst>
      <p:ext uri="{BB962C8B-B14F-4D97-AF65-F5344CB8AC3E}">
        <p14:creationId xmlns:p14="http://schemas.microsoft.com/office/powerpoint/2010/main" val="100542761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712" cy="6876000"/>
          </a:xfrm>
        </p:spPr>
      </p:pic>
    </p:spTree>
    <p:extLst>
      <p:ext uri="{BB962C8B-B14F-4D97-AF65-F5344CB8AC3E}">
        <p14:creationId xmlns:p14="http://schemas.microsoft.com/office/powerpoint/2010/main" val="236436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68000" cy="6876000"/>
          </a:xfrm>
        </p:spPr>
      </p:pic>
    </p:spTree>
    <p:extLst>
      <p:ext uri="{BB962C8B-B14F-4D97-AF65-F5344CB8AC3E}">
        <p14:creationId xmlns:p14="http://schemas.microsoft.com/office/powerpoint/2010/main" val="1986581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27240" cy="6876000"/>
          </a:xfrm>
        </p:spPr>
      </p:pic>
    </p:spTree>
    <p:extLst>
      <p:ext uri="{BB962C8B-B14F-4D97-AF65-F5344CB8AC3E}">
        <p14:creationId xmlns:p14="http://schemas.microsoft.com/office/powerpoint/2010/main" val="472976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72751" cy="6876000"/>
          </a:xfrm>
        </p:spPr>
      </p:pic>
    </p:spTree>
    <p:extLst>
      <p:ext uri="{BB962C8B-B14F-4D97-AF65-F5344CB8AC3E}">
        <p14:creationId xmlns:p14="http://schemas.microsoft.com/office/powerpoint/2010/main" val="1822607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D047802-1B20-4AA4-BBA7-27A551296FB1}" type="slidenum">
              <a:rPr lang="zh-CN" altLang="en-US" smtClean="0">
                <a:sym typeface="Arial" charset="0"/>
              </a:rPr>
              <a:pPr eaLnBrk="1" hangingPunct="1">
                <a:buFont typeface="Arial" charset="0"/>
                <a:buNone/>
              </a:pPr>
              <a:t>3</a:t>
            </a:fld>
            <a:endParaRPr lang="en-US" altLang="zh-CN" sz="1800" smtClean="0">
              <a:solidFill>
                <a:srgbClr val="000000"/>
              </a:solidFill>
              <a:sym typeface="Arial" charset="0"/>
            </a:endParaRPr>
          </a:p>
        </p:txBody>
      </p:sp>
      <p:pic>
        <p:nvPicPr>
          <p:cNvPr id="3075"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3076"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3077" name="TextBox 3"/>
          <p:cNvSpPr>
            <a:spLocks noChangeArrowheads="1"/>
          </p:cNvSpPr>
          <p:nvPr/>
        </p:nvSpPr>
        <p:spPr bwMode="auto">
          <a:xfrm>
            <a:off x="2138363" y="6189663"/>
            <a:ext cx="5589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600">
                <a:solidFill>
                  <a:srgbClr val="000000"/>
                </a:solidFill>
                <a:latin typeface="华文隶书" pitchFamily="2" charset="-122"/>
                <a:ea typeface="华文隶书" pitchFamily="2" charset="-122"/>
                <a:sym typeface="华文隶书" pitchFamily="2" charset="-122"/>
              </a:rPr>
              <a:t>2015</a:t>
            </a:r>
            <a:r>
              <a:rPr lang="zh-CN" altLang="en-US" sz="1600">
                <a:solidFill>
                  <a:srgbClr val="000000"/>
                </a:solidFill>
                <a:latin typeface="华文隶书" pitchFamily="2" charset="-122"/>
                <a:ea typeface="华文隶书" pitchFamily="2" charset="-122"/>
                <a:sym typeface="华文隶书" pitchFamily="2" charset="-122"/>
              </a:rPr>
              <a:t>年</a:t>
            </a:r>
            <a:r>
              <a:rPr lang="en-US" altLang="zh-CN" sz="1600">
                <a:solidFill>
                  <a:srgbClr val="000000"/>
                </a:solidFill>
                <a:latin typeface="华文隶书" pitchFamily="2" charset="-122"/>
                <a:ea typeface="华文隶书" pitchFamily="2" charset="-122"/>
                <a:sym typeface="华文隶书" pitchFamily="2" charset="-122"/>
              </a:rPr>
              <a:t>10</a:t>
            </a:r>
            <a:r>
              <a:rPr lang="zh-CN" altLang="en-US" sz="160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600">
              <a:solidFill>
                <a:srgbClr val="000000"/>
              </a:solidFill>
              <a:latin typeface="华文隶书" pitchFamily="2" charset="-122"/>
              <a:ea typeface="华文隶书" pitchFamily="2" charset="-122"/>
              <a:sym typeface="华文隶书" pitchFamily="2" charset="-122"/>
            </a:endParaRPr>
          </a:p>
        </p:txBody>
      </p:sp>
      <p:sp>
        <p:nvSpPr>
          <p:cNvPr id="3078" name="Rectangle 2"/>
          <p:cNvSpPr>
            <a:spLocks noGrp="1" noChangeArrowheads="1"/>
          </p:cNvSpPr>
          <p:nvPr>
            <p:ph type="title" idx="4294967295"/>
          </p:nvPr>
        </p:nvSpPr>
        <p:spPr/>
        <p:txBody>
          <a:bodyPr/>
          <a:lstStyle/>
          <a:p>
            <a:pPr eaLnBrk="1" hangingPunct="1"/>
            <a:r>
              <a:rPr lang="zh-CN" altLang="en-US" sz="3200" b="1" smtClean="0">
                <a:solidFill>
                  <a:schemeClr val="tx1"/>
                </a:solidFill>
                <a:latin typeface="华文隶书" pitchFamily="2" charset="-122"/>
                <a:ea typeface="华文隶书" pitchFamily="2" charset="-122"/>
                <a:sym typeface="Times New Roman" pitchFamily="18" charset="0"/>
              </a:rPr>
              <a:t>内容提要</a:t>
            </a:r>
            <a:endParaRPr lang="en-US" sz="3200" b="1" smtClean="0">
              <a:solidFill>
                <a:schemeClr val="tx1"/>
              </a:solidFill>
              <a:latin typeface="华文隶书" pitchFamily="2" charset="-122"/>
              <a:ea typeface="华文隶书" pitchFamily="2" charset="-122"/>
              <a:sym typeface="Times New Roman" pitchFamily="18" charset="0"/>
            </a:endParaRPr>
          </a:p>
        </p:txBody>
      </p:sp>
      <p:grpSp>
        <p:nvGrpSpPr>
          <p:cNvPr id="3079" name="Group 3"/>
          <p:cNvGrpSpPr>
            <a:grpSpLocks/>
          </p:cNvGrpSpPr>
          <p:nvPr/>
        </p:nvGrpSpPr>
        <p:grpSpPr bwMode="auto">
          <a:xfrm>
            <a:off x="-2222500" y="1600200"/>
            <a:ext cx="9253538" cy="4824413"/>
            <a:chOff x="0" y="0"/>
            <a:chExt cx="5829" cy="3039"/>
          </a:xfrm>
        </p:grpSpPr>
        <p:sp>
          <p:nvSpPr>
            <p:cNvPr id="3080" name="AutoShape 4"/>
            <p:cNvSpPr>
              <a:spLocks noChangeArrowheads="1"/>
            </p:cNvSpPr>
            <p:nvPr/>
          </p:nvSpPr>
          <p:spPr bwMode="auto">
            <a:xfrm rot="5400000">
              <a:off x="-17" y="17"/>
              <a:ext cx="3039" cy="30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C5C5C5"/>
                </a:gs>
                <a:gs pos="50000">
                  <a:srgbClr val="808080"/>
                </a:gs>
                <a:gs pos="100000">
                  <a:srgbClr val="C5C5C5"/>
                </a:gs>
              </a:gsLst>
              <a:lin ang="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en-US"/>
            </a:p>
          </p:txBody>
        </p:sp>
        <p:sp>
          <p:nvSpPr>
            <p:cNvPr id="3081" name="AutoShape 5"/>
            <p:cNvSpPr>
              <a:spLocks noChangeArrowheads="1"/>
            </p:cNvSpPr>
            <p:nvPr/>
          </p:nvSpPr>
          <p:spPr bwMode="auto">
            <a:xfrm rot="5400000" flipH="1">
              <a:off x="239" y="290"/>
              <a:ext cx="2540" cy="24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808080"/>
                </a:gs>
                <a:gs pos="100000">
                  <a:srgbClr val="FFFFFF"/>
                </a:gs>
              </a:gsLst>
              <a:lin ang="5400000" scaled="1"/>
            </a:gradFill>
            <a:ln>
              <a:noFill/>
            </a:ln>
            <a:extLst>
              <a:ext uri="{91240B29-F687-4F45-9708-019B960494DF}">
                <a14:hiddenLine xmlns:a14="http://schemas.microsoft.com/office/drawing/2010/main" w="0" cmpd="sng">
                  <a:solidFill>
                    <a:srgbClr val="000000"/>
                  </a:solidFill>
                  <a:miter lim="800000"/>
                  <a:headEnd/>
                  <a:tailEnd/>
                </a14:hiddenLine>
              </a:ext>
            </a:extLst>
          </p:spPr>
          <p:txBody>
            <a:bodyPr wrap="none" anchor="ctr"/>
            <a:lstStyle/>
            <a:p>
              <a:endParaRPr lang="zh-CN" altLang="en-US"/>
            </a:p>
          </p:txBody>
        </p:sp>
        <p:grpSp>
          <p:nvGrpSpPr>
            <p:cNvPr id="3082" name="Group 6"/>
            <p:cNvGrpSpPr>
              <a:grpSpLocks/>
            </p:cNvGrpSpPr>
            <p:nvPr/>
          </p:nvGrpSpPr>
          <p:grpSpPr bwMode="auto">
            <a:xfrm>
              <a:off x="2421" y="235"/>
              <a:ext cx="2984" cy="320"/>
              <a:chOff x="0" y="0"/>
              <a:chExt cx="2984" cy="320"/>
            </a:xfrm>
          </p:grpSpPr>
          <p:sp>
            <p:nvSpPr>
              <p:cNvPr id="3119" name="AutoShape 7"/>
              <p:cNvSpPr>
                <a:spLocks noChangeArrowheads="1"/>
              </p:cNvSpPr>
              <p:nvPr/>
            </p:nvSpPr>
            <p:spPr bwMode="auto">
              <a:xfrm>
                <a:off x="200"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a:solidFill>
                      <a:srgbClr val="FF0000"/>
                    </a:solidFill>
                    <a:latin typeface="华文隶书" pitchFamily="2" charset="-122"/>
                    <a:ea typeface="华文隶书" pitchFamily="2" charset="-122"/>
                    <a:sym typeface="Times New Roman" pitchFamily="18" charset="0"/>
                  </a:rPr>
                  <a:t>项目背景</a:t>
                </a:r>
                <a:endParaRPr lang="en-US" sz="2000" b="1" dirty="0">
                  <a:solidFill>
                    <a:srgbClr val="FF0000"/>
                  </a:solidFill>
                  <a:latin typeface="华文隶书" pitchFamily="2" charset="-122"/>
                  <a:ea typeface="华文隶书" pitchFamily="2" charset="-122"/>
                  <a:sym typeface="Times New Roman" pitchFamily="18" charset="0"/>
                </a:endParaRPr>
              </a:p>
            </p:txBody>
          </p:sp>
          <p:grpSp>
            <p:nvGrpSpPr>
              <p:cNvPr id="3120" name="Group 8"/>
              <p:cNvGrpSpPr>
                <a:grpSpLocks/>
              </p:cNvGrpSpPr>
              <p:nvPr/>
            </p:nvGrpSpPr>
            <p:grpSpPr bwMode="auto">
              <a:xfrm>
                <a:off x="0" y="56"/>
                <a:ext cx="240" cy="240"/>
                <a:chOff x="0" y="0"/>
                <a:chExt cx="1615" cy="1615"/>
              </a:xfrm>
            </p:grpSpPr>
            <p:sp>
              <p:nvSpPr>
                <p:cNvPr id="3121" name="Oval 9"/>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22" name="Oval 10"/>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23" name="Oval 11"/>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24" name="Oval 12"/>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25" name="Oval 13"/>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26" name="Oval 14"/>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3" name="Group 15"/>
            <p:cNvGrpSpPr>
              <a:grpSpLocks/>
            </p:cNvGrpSpPr>
            <p:nvPr/>
          </p:nvGrpSpPr>
          <p:grpSpPr bwMode="auto">
            <a:xfrm>
              <a:off x="2757" y="720"/>
              <a:ext cx="2976" cy="320"/>
              <a:chOff x="0" y="0"/>
              <a:chExt cx="2976" cy="320"/>
            </a:xfrm>
          </p:grpSpPr>
          <p:sp>
            <p:nvSpPr>
              <p:cNvPr id="3111" name="AutoShape 16"/>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Times New Roman" pitchFamily="18" charset="0"/>
                  </a:rPr>
                  <a:t>项目目标</a:t>
                </a:r>
                <a:endParaRPr lang="en-US" sz="2000" b="1" dirty="0">
                  <a:latin typeface="华文隶书" pitchFamily="2" charset="-122"/>
                  <a:ea typeface="华文隶书" pitchFamily="2" charset="-122"/>
                  <a:sym typeface="Times New Roman" pitchFamily="18" charset="0"/>
                </a:endParaRPr>
              </a:p>
            </p:txBody>
          </p:sp>
          <p:grpSp>
            <p:nvGrpSpPr>
              <p:cNvPr id="3112" name="Group 17"/>
              <p:cNvGrpSpPr>
                <a:grpSpLocks/>
              </p:cNvGrpSpPr>
              <p:nvPr/>
            </p:nvGrpSpPr>
            <p:grpSpPr bwMode="auto">
              <a:xfrm>
                <a:off x="0" y="67"/>
                <a:ext cx="240" cy="240"/>
                <a:chOff x="0" y="0"/>
                <a:chExt cx="1615" cy="1615"/>
              </a:xfrm>
            </p:grpSpPr>
            <p:sp>
              <p:nvSpPr>
                <p:cNvPr id="3113" name="Oval 18"/>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14" name="Oval 19"/>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15" name="Oval 20"/>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16" name="Oval 21"/>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17" name="Oval 22"/>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8" name="Oval 23"/>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4" name="Group 24"/>
            <p:cNvGrpSpPr>
              <a:grpSpLocks/>
            </p:cNvGrpSpPr>
            <p:nvPr/>
          </p:nvGrpSpPr>
          <p:grpSpPr bwMode="auto">
            <a:xfrm>
              <a:off x="2853" y="1267"/>
              <a:ext cx="2976" cy="320"/>
              <a:chOff x="0" y="0"/>
              <a:chExt cx="2976" cy="320"/>
            </a:xfrm>
          </p:grpSpPr>
          <p:sp>
            <p:nvSpPr>
              <p:cNvPr id="3103" name="AutoShape 25"/>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华文隶书" pitchFamily="2" charset="-122"/>
                  </a:rPr>
                  <a:t>项目研究思路</a:t>
                </a:r>
                <a:endParaRPr lang="en-US" sz="2000" b="1" dirty="0">
                  <a:solidFill>
                    <a:srgbClr val="000000"/>
                  </a:solidFill>
                  <a:latin typeface="华文隶书" pitchFamily="2" charset="-122"/>
                  <a:ea typeface="华文隶书" pitchFamily="2" charset="-122"/>
                  <a:sym typeface="华文隶书" pitchFamily="2" charset="-122"/>
                </a:endParaRPr>
              </a:p>
            </p:txBody>
          </p:sp>
          <p:grpSp>
            <p:nvGrpSpPr>
              <p:cNvPr id="3104" name="Group 26"/>
              <p:cNvGrpSpPr>
                <a:grpSpLocks/>
              </p:cNvGrpSpPr>
              <p:nvPr/>
            </p:nvGrpSpPr>
            <p:grpSpPr bwMode="auto">
              <a:xfrm>
                <a:off x="0" y="48"/>
                <a:ext cx="240" cy="240"/>
                <a:chOff x="0" y="0"/>
                <a:chExt cx="1615" cy="1615"/>
              </a:xfrm>
            </p:grpSpPr>
            <p:sp>
              <p:nvSpPr>
                <p:cNvPr id="3105" name="Oval 2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06" name="Oval 2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07" name="Oval 29"/>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8" name="Oval 30"/>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9" name="Oval 31"/>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0" name="Oval 32"/>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5" name="Group 33"/>
            <p:cNvGrpSpPr>
              <a:grpSpLocks/>
            </p:cNvGrpSpPr>
            <p:nvPr/>
          </p:nvGrpSpPr>
          <p:grpSpPr bwMode="auto">
            <a:xfrm>
              <a:off x="2757" y="1779"/>
              <a:ext cx="2996" cy="320"/>
              <a:chOff x="0" y="0"/>
              <a:chExt cx="2996" cy="320"/>
            </a:xfrm>
          </p:grpSpPr>
          <p:sp>
            <p:nvSpPr>
              <p:cNvPr id="3095" name="AutoShape 34"/>
              <p:cNvSpPr>
                <a:spLocks noChangeArrowheads="1"/>
              </p:cNvSpPr>
              <p:nvPr/>
            </p:nvSpPr>
            <p:spPr bwMode="auto">
              <a:xfrm>
                <a:off x="21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项目初步结果</a:t>
                </a:r>
                <a:endParaRPr lang="en-US" sz="2000" b="1" dirty="0">
                  <a:solidFill>
                    <a:srgbClr val="000000"/>
                  </a:solidFill>
                  <a:latin typeface="华文隶书" pitchFamily="2" charset="-122"/>
                  <a:ea typeface="华文隶书" pitchFamily="2" charset="-122"/>
                  <a:sym typeface="Times New Roman" pitchFamily="18" charset="0"/>
                </a:endParaRPr>
              </a:p>
            </p:txBody>
          </p:sp>
          <p:grpSp>
            <p:nvGrpSpPr>
              <p:cNvPr id="3096" name="Group 35"/>
              <p:cNvGrpSpPr>
                <a:grpSpLocks/>
              </p:cNvGrpSpPr>
              <p:nvPr/>
            </p:nvGrpSpPr>
            <p:grpSpPr bwMode="auto">
              <a:xfrm>
                <a:off x="0" y="64"/>
                <a:ext cx="240" cy="240"/>
                <a:chOff x="0" y="0"/>
                <a:chExt cx="1615" cy="1615"/>
              </a:xfrm>
            </p:grpSpPr>
            <p:sp>
              <p:nvSpPr>
                <p:cNvPr id="3097" name="Oval 36"/>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8" name="Oval 37"/>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9" name="Oval 38"/>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0" name="Oval 39"/>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1" name="Oval 40"/>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02" name="Oval 41"/>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6" name="Group 42"/>
            <p:cNvGrpSpPr>
              <a:grpSpLocks/>
            </p:cNvGrpSpPr>
            <p:nvPr/>
          </p:nvGrpSpPr>
          <p:grpSpPr bwMode="auto">
            <a:xfrm>
              <a:off x="2469" y="2300"/>
              <a:ext cx="2972" cy="320"/>
              <a:chOff x="0" y="0"/>
              <a:chExt cx="2972" cy="320"/>
            </a:xfrm>
          </p:grpSpPr>
          <p:sp>
            <p:nvSpPr>
              <p:cNvPr id="3087" name="AutoShape 43"/>
              <p:cNvSpPr>
                <a:spLocks noChangeArrowheads="1"/>
              </p:cNvSpPr>
              <p:nvPr/>
            </p:nvSpPr>
            <p:spPr bwMode="auto">
              <a:xfrm>
                <a:off x="188"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000000"/>
                    </a:solidFill>
                    <a:latin typeface="华文隶书" pitchFamily="2" charset="-122"/>
                    <a:ea typeface="华文隶书" pitchFamily="2" charset="-122"/>
                    <a:sym typeface="Times New Roman" pitchFamily="18" charset="0"/>
                  </a:rPr>
                  <a:t>后续</a:t>
                </a:r>
                <a:r>
                  <a:rPr lang="zh-CN" altLang="en-US" sz="2000" b="1" dirty="0">
                    <a:solidFill>
                      <a:srgbClr val="000000"/>
                    </a:solidFill>
                    <a:latin typeface="华文隶书" pitchFamily="2" charset="-122"/>
                    <a:ea typeface="华文隶书" pitchFamily="2" charset="-122"/>
                    <a:sym typeface="Times New Roman" pitchFamily="18" charset="0"/>
                  </a:rPr>
                  <a:t>工作计划</a:t>
                </a:r>
                <a:endParaRPr lang="en-US" altLang="zh-CN" sz="2000" b="1" dirty="0">
                  <a:solidFill>
                    <a:srgbClr val="000000"/>
                  </a:solidFill>
                  <a:latin typeface="华文隶书" pitchFamily="2" charset="-122"/>
                  <a:ea typeface="华文隶书" pitchFamily="2" charset="-122"/>
                  <a:sym typeface="Times New Roman" pitchFamily="18" charset="0"/>
                </a:endParaRPr>
              </a:p>
            </p:txBody>
          </p:sp>
          <p:grpSp>
            <p:nvGrpSpPr>
              <p:cNvPr id="3088" name="Group 44"/>
              <p:cNvGrpSpPr>
                <a:grpSpLocks/>
              </p:cNvGrpSpPr>
              <p:nvPr/>
            </p:nvGrpSpPr>
            <p:grpSpPr bwMode="auto">
              <a:xfrm>
                <a:off x="0" y="31"/>
                <a:ext cx="224" cy="240"/>
                <a:chOff x="0" y="0"/>
                <a:chExt cx="1615" cy="1615"/>
              </a:xfrm>
            </p:grpSpPr>
            <p:sp>
              <p:nvSpPr>
                <p:cNvPr id="3089"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0"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1" name="Oval 47"/>
                <p:cNvSpPr>
                  <a:spLocks noChangeArrowheads="1"/>
                </p:cNvSpPr>
                <p:nvPr/>
              </p:nvSpPr>
              <p:spPr bwMode="auto">
                <a:xfrm>
                  <a:off x="173" y="175"/>
                  <a:ext cx="1262"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092" name="Oval 4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093" name="Oval 49"/>
                <p:cNvSpPr>
                  <a:spLocks noChangeArrowheads="1"/>
                </p:cNvSpPr>
                <p:nvPr/>
              </p:nvSpPr>
              <p:spPr bwMode="auto">
                <a:xfrm>
                  <a:off x="260" y="256"/>
                  <a:ext cx="1096"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094" name="Oval 5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spTree>
    <p:extLst>
      <p:ext uri="{BB962C8B-B14F-4D97-AF65-F5344CB8AC3E}">
        <p14:creationId xmlns:p14="http://schemas.microsoft.com/office/powerpoint/2010/main" val="14329582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latin typeface="华文隶书" pitchFamily="2" charset="-122"/>
                <a:ea typeface="华文隶书" pitchFamily="2" charset="-122"/>
              </a:rPr>
              <a:t>绕航</a:t>
            </a:r>
            <a:r>
              <a:rPr lang="zh-CN" altLang="en-US" sz="3200" dirty="0" smtClean="0">
                <a:latin typeface="华文隶书" pitchFamily="2" charset="-122"/>
                <a:ea typeface="华文隶书" pitchFamily="2" charset="-122"/>
              </a:rPr>
              <a:t>阈值研究</a:t>
            </a:r>
            <a:endParaRPr lang="zh-CN" altLang="en-US" sz="3200" dirty="0">
              <a:latin typeface="华文隶书" pitchFamily="2" charset="-122"/>
              <a:ea typeface="华文隶书" pitchFamily="2" charset="-122"/>
            </a:endParaRPr>
          </a:p>
        </p:txBody>
      </p:sp>
      <p:sp>
        <p:nvSpPr>
          <p:cNvPr id="3" name="内容占位符 2"/>
          <p:cNvSpPr>
            <a:spLocks noGrp="1"/>
          </p:cNvSpPr>
          <p:nvPr>
            <p:ph idx="1"/>
          </p:nvPr>
        </p:nvSpPr>
        <p:spPr>
          <a:xfrm>
            <a:off x="899694" y="1412832"/>
            <a:ext cx="7416824" cy="4525963"/>
          </a:xfrm>
        </p:spPr>
        <p:txBody>
          <a:bodyPr/>
          <a:lstStyle/>
          <a:p>
            <a:pPr>
              <a:buFont typeface="Wingdings" panose="05000000000000000000" pitchFamily="2" charset="2"/>
              <a:buChar char="Ø"/>
            </a:pPr>
            <a:r>
              <a:rPr lang="zh-CN" altLang="en-US" sz="2400" dirty="0" smtClean="0">
                <a:latin typeface="华文隶书" pitchFamily="2" charset="-122"/>
                <a:ea typeface="华文隶书" pitchFamily="2" charset="-122"/>
              </a:rPr>
              <a:t>绕航阈值的研究意义</a:t>
            </a:r>
            <a:endParaRPr lang="en-US" altLang="zh-CN" sz="2400" dirty="0" smtClean="0">
              <a:latin typeface="华文隶书" pitchFamily="2" charset="-122"/>
              <a:ea typeface="华文隶书" pitchFamily="2" charset="-122"/>
            </a:endParaRPr>
          </a:p>
          <a:p>
            <a:pPr>
              <a:buNone/>
            </a:pPr>
            <a:r>
              <a:rPr lang="zh-CN" altLang="en-US" sz="2400" dirty="0" smtClean="0">
                <a:latin typeface="华文隶书" pitchFamily="2" charset="-122"/>
                <a:ea typeface="华文隶书" pitchFamily="2" charset="-122"/>
              </a:rPr>
              <a:t>    就是研究晴好天气条件下，航班实际航迹与计划航迹的偏离，确定即便在没有天气影响时，航班偏离计划航路的平均值，作为在对流天气条件下识别航班绕航的距离指标。</a:t>
            </a:r>
            <a:endParaRPr lang="en-US" altLang="zh-CN" sz="2400" dirty="0" smtClean="0">
              <a:latin typeface="华文隶书" pitchFamily="2" charset="-122"/>
              <a:ea typeface="华文隶书" pitchFamily="2" charset="-122"/>
            </a:endParaRPr>
          </a:p>
          <a:p>
            <a:pPr>
              <a:buFont typeface="Wingdings" panose="05000000000000000000" pitchFamily="2" charset="2"/>
              <a:buChar char="Ø"/>
            </a:pPr>
            <a:r>
              <a:rPr lang="zh-CN" altLang="en-US" sz="2400" dirty="0" smtClean="0">
                <a:latin typeface="华文隶书" pitchFamily="2" charset="-122"/>
                <a:ea typeface="华文隶书" pitchFamily="2" charset="-122"/>
              </a:rPr>
              <a:t>绕航阈值结果</a:t>
            </a:r>
            <a:endParaRPr lang="en-US" altLang="zh-CN" sz="2400" dirty="0" smtClean="0">
              <a:latin typeface="华文隶书" pitchFamily="2" charset="-122"/>
              <a:ea typeface="华文隶书" pitchFamily="2" charset="-122"/>
            </a:endParaRPr>
          </a:p>
          <a:p>
            <a:pPr>
              <a:buNone/>
            </a:pPr>
            <a:r>
              <a:rPr lang="en-US" altLang="zh-CN" sz="2400" dirty="0" smtClean="0">
                <a:latin typeface="华文隶书" pitchFamily="2" charset="-122"/>
                <a:ea typeface="华文隶书" pitchFamily="2" charset="-122"/>
              </a:rPr>
              <a:t>    </a:t>
            </a:r>
            <a:r>
              <a:rPr lang="zh-CN" altLang="zh-CN" sz="2400" dirty="0" smtClean="0">
                <a:latin typeface="华文隶书" pitchFamily="2" charset="-122"/>
                <a:ea typeface="华文隶书" pitchFamily="2" charset="-122"/>
              </a:rPr>
              <a:t>晴好</a:t>
            </a:r>
            <a:r>
              <a:rPr lang="zh-CN" altLang="zh-CN" sz="2400" dirty="0">
                <a:latin typeface="华文隶书" pitchFamily="2" charset="-122"/>
                <a:ea typeface="华文隶书" pitchFamily="2" charset="-122"/>
              </a:rPr>
              <a:t>天气条件下，在白云机场降落的航班，在终端区内的航迹偏离大约为</a:t>
            </a:r>
            <a:r>
              <a:rPr lang="en-US" altLang="zh-CN" sz="2400" dirty="0">
                <a:latin typeface="华文隶书" pitchFamily="2" charset="-122"/>
                <a:ea typeface="华文隶书" pitchFamily="2" charset="-122"/>
              </a:rPr>
              <a:t>12</a:t>
            </a:r>
            <a:r>
              <a:rPr lang="zh-CN" altLang="zh-CN" sz="2400" dirty="0">
                <a:latin typeface="华文隶书" pitchFamily="2" charset="-122"/>
                <a:ea typeface="华文隶书" pitchFamily="2" charset="-122"/>
              </a:rPr>
              <a:t>公里（按第</a:t>
            </a:r>
            <a:r>
              <a:rPr lang="en-US" altLang="zh-CN" sz="2400" dirty="0">
                <a:latin typeface="华文隶书" pitchFamily="2" charset="-122"/>
                <a:ea typeface="华文隶书" pitchFamily="2" charset="-122"/>
              </a:rPr>
              <a:t>90</a:t>
            </a:r>
            <a:r>
              <a:rPr lang="zh-CN" altLang="zh-CN" sz="2400" dirty="0">
                <a:latin typeface="华文隶书" pitchFamily="2" charset="-122"/>
                <a:ea typeface="华文隶书" pitchFamily="2" charset="-122"/>
              </a:rPr>
              <a:t>百分位计，下同）；在广州终端区飞越的航迹偏离大约为</a:t>
            </a:r>
            <a:r>
              <a:rPr lang="en-US" altLang="zh-CN" sz="2400" dirty="0">
                <a:latin typeface="华文隶书" pitchFamily="2" charset="-122"/>
                <a:ea typeface="华文隶书" pitchFamily="2" charset="-122"/>
              </a:rPr>
              <a:t>26</a:t>
            </a:r>
            <a:r>
              <a:rPr lang="zh-CN" altLang="zh-CN" sz="2400" dirty="0">
                <a:latin typeface="华文隶书" pitchFamily="2" charset="-122"/>
                <a:ea typeface="华文隶书" pitchFamily="2" charset="-122"/>
              </a:rPr>
              <a:t>公里；广州终端区所有航班的航迹平均偏离大约是</a:t>
            </a:r>
            <a:r>
              <a:rPr lang="en-US" altLang="zh-CN" sz="2400" dirty="0">
                <a:latin typeface="华文隶书" pitchFamily="2" charset="-122"/>
                <a:ea typeface="华文隶书" pitchFamily="2" charset="-122"/>
              </a:rPr>
              <a:t>25</a:t>
            </a:r>
            <a:r>
              <a:rPr lang="zh-CN" altLang="zh-CN" sz="2400" dirty="0">
                <a:latin typeface="华文隶书" pitchFamily="2" charset="-122"/>
                <a:ea typeface="华文隶书" pitchFamily="2" charset="-122"/>
              </a:rPr>
              <a:t>公里。</a:t>
            </a:r>
          </a:p>
          <a:p>
            <a:pPr>
              <a:buNone/>
            </a:pPr>
            <a:endParaRPr lang="en-US" altLang="zh-CN" sz="2400" dirty="0" smtClean="0">
              <a:latin typeface="华文隶书" pitchFamily="2" charset="-122"/>
              <a:ea typeface="华文隶书" pitchFamily="2" charset="-122"/>
            </a:endParaRPr>
          </a:p>
          <a:p>
            <a:pPr>
              <a:buNone/>
            </a:pPr>
            <a:endParaRPr lang="en-US" altLang="zh-CN" sz="2400" dirty="0" smtClean="0">
              <a:latin typeface="华文隶书" pitchFamily="2" charset="-122"/>
              <a:ea typeface="华文隶书" pitchFamily="2" charset="-122"/>
            </a:endParaRPr>
          </a:p>
        </p:txBody>
      </p:sp>
    </p:spTree>
    <p:extLst>
      <p:ext uri="{BB962C8B-B14F-4D97-AF65-F5344CB8AC3E}">
        <p14:creationId xmlns:p14="http://schemas.microsoft.com/office/powerpoint/2010/main" val="3647734635"/>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64211" cy="6876000"/>
          </a:xfrm>
        </p:spPr>
      </p:pic>
    </p:spTree>
    <p:extLst>
      <p:ext uri="{BB962C8B-B14F-4D97-AF65-F5344CB8AC3E}">
        <p14:creationId xmlns:p14="http://schemas.microsoft.com/office/powerpoint/2010/main" val="30476242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626400" cy="6876000"/>
          </a:xfrm>
        </p:spPr>
      </p:pic>
    </p:spTree>
    <p:extLst>
      <p:ext uri="{BB962C8B-B14F-4D97-AF65-F5344CB8AC3E}">
        <p14:creationId xmlns:p14="http://schemas.microsoft.com/office/powerpoint/2010/main" val="287504061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天气资料样本</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pPr lvl="0">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天气规避区样本</a:t>
            </a:r>
            <a:r>
              <a:rPr lang="en-US" altLang="zh-CN" sz="2800" dirty="0">
                <a:latin typeface="华文隶书" panose="02010800040101010101" pitchFamily="2" charset="-122"/>
                <a:ea typeface="华文隶书" panose="02010800040101010101" pitchFamily="2" charset="-122"/>
              </a:rPr>
              <a:t>2510</a:t>
            </a:r>
            <a:r>
              <a:rPr lang="zh-CN" altLang="zh-CN" sz="2800" dirty="0">
                <a:latin typeface="华文隶书" panose="02010800040101010101" pitchFamily="2" charset="-122"/>
                <a:ea typeface="华文隶书" panose="02010800040101010101" pitchFamily="2" charset="-122"/>
              </a:rPr>
              <a:t>个（</a:t>
            </a:r>
            <a:r>
              <a:rPr lang="en-US" altLang="zh-CN" sz="2800" dirty="0">
                <a:latin typeface="华文隶书" panose="02010800040101010101" pitchFamily="2" charset="-122"/>
                <a:ea typeface="华文隶书" panose="02010800040101010101" pitchFamily="2" charset="-122"/>
              </a:rPr>
              <a:t>15</a:t>
            </a:r>
            <a:r>
              <a:rPr lang="zh-CN" altLang="zh-CN" sz="2800" dirty="0">
                <a:latin typeface="华文隶书" panose="02010800040101010101" pitchFamily="2" charset="-122"/>
                <a:ea typeface="华文隶书" panose="02010800040101010101" pitchFamily="2" charset="-122"/>
              </a:rPr>
              <a:t>个典型天气日</a:t>
            </a:r>
            <a:r>
              <a:rPr lang="zh-CN" altLang="zh-CN" sz="2800" dirty="0" smtClean="0">
                <a:latin typeface="华文隶书" panose="02010800040101010101" pitchFamily="2" charset="-122"/>
                <a:ea typeface="华文隶书" panose="02010800040101010101" pitchFamily="2" charset="-122"/>
              </a:rPr>
              <a:t>）。</a:t>
            </a:r>
            <a:endParaRPr lang="zh-CN" altLang="zh-CN" sz="2800" dirty="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正常飞行样本（系统性和热力对流）：</a:t>
            </a:r>
            <a:r>
              <a:rPr lang="en-US" altLang="zh-CN" sz="2800" dirty="0">
                <a:latin typeface="华文隶书" panose="02010800040101010101" pitchFamily="2" charset="-122"/>
                <a:ea typeface="华文隶书" panose="02010800040101010101" pitchFamily="2" charset="-122"/>
              </a:rPr>
              <a:t>3</a:t>
            </a:r>
            <a:r>
              <a:rPr lang="zh-CN" altLang="zh-CN" sz="2800" dirty="0">
                <a:latin typeface="华文隶书" panose="02010800040101010101" pitchFamily="2" charset="-122"/>
                <a:ea typeface="华文隶书" panose="02010800040101010101" pitchFamily="2" charset="-122"/>
              </a:rPr>
              <a:t>月</a:t>
            </a:r>
            <a:r>
              <a:rPr lang="en-US" altLang="zh-CN" sz="2800" dirty="0">
                <a:latin typeface="华文隶书" panose="02010800040101010101" pitchFamily="2" charset="-122"/>
                <a:ea typeface="华文隶书" panose="02010800040101010101" pitchFamily="2" charset="-122"/>
              </a:rPr>
              <a:t>30</a:t>
            </a:r>
            <a:r>
              <a:rPr lang="zh-CN" altLang="zh-CN" sz="2800" dirty="0">
                <a:latin typeface="华文隶书" panose="02010800040101010101" pitchFamily="2" charset="-122"/>
                <a:ea typeface="华文隶书" panose="02010800040101010101" pitchFamily="2" charset="-122"/>
              </a:rPr>
              <a:t>日个</a:t>
            </a:r>
            <a:r>
              <a:rPr lang="en-US" altLang="zh-CN" sz="2800" dirty="0">
                <a:latin typeface="华文隶书" panose="02010800040101010101" pitchFamily="2" charset="-122"/>
                <a:ea typeface="华文隶书" panose="02010800040101010101" pitchFamily="2" charset="-122"/>
              </a:rPr>
              <a:t>3271</a:t>
            </a:r>
            <a:r>
              <a:rPr lang="zh-CN" altLang="zh-CN" sz="2800" dirty="0">
                <a:latin typeface="华文隶书" panose="02010800040101010101" pitchFamily="2" charset="-122"/>
                <a:ea typeface="华文隶书" panose="02010800040101010101" pitchFamily="2" charset="-122"/>
              </a:rPr>
              <a:t>个</a:t>
            </a:r>
            <a:r>
              <a:rPr lang="zh-CN" altLang="zh-CN"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6</a:t>
            </a:r>
            <a:r>
              <a:rPr lang="zh-CN" altLang="zh-CN" sz="2800" dirty="0" smtClean="0">
                <a:latin typeface="华文隶书" panose="02010800040101010101" pitchFamily="2" charset="-122"/>
                <a:ea typeface="华文隶书" panose="02010800040101010101" pitchFamily="2" charset="-122"/>
              </a:rPr>
              <a:t>月</a:t>
            </a:r>
            <a:r>
              <a:rPr lang="en-US" altLang="zh-CN" sz="2800" dirty="0" smtClean="0">
                <a:latin typeface="华文隶书" panose="02010800040101010101" pitchFamily="2" charset="-122"/>
                <a:ea typeface="华文隶书" panose="02010800040101010101" pitchFamily="2" charset="-122"/>
              </a:rPr>
              <a:t>6</a:t>
            </a:r>
            <a:r>
              <a:rPr lang="zh-CN" altLang="zh-CN" sz="2800" dirty="0" smtClean="0">
                <a:latin typeface="华文隶书" panose="02010800040101010101" pitchFamily="2" charset="-122"/>
                <a:ea typeface="华文隶书" panose="02010800040101010101" pitchFamily="2" charset="-122"/>
              </a:rPr>
              <a:t>日</a:t>
            </a:r>
            <a:r>
              <a:rPr lang="en-US" altLang="zh-CN" sz="2800" dirty="0" smtClean="0">
                <a:latin typeface="华文隶书" panose="02010800040101010101" pitchFamily="2" charset="-122"/>
                <a:ea typeface="华文隶书" panose="02010800040101010101" pitchFamily="2" charset="-122"/>
              </a:rPr>
              <a:t>1159</a:t>
            </a:r>
            <a:r>
              <a:rPr lang="zh-CN" altLang="zh-CN" sz="2800" dirty="0" smtClean="0">
                <a:latin typeface="华文隶书" panose="02010800040101010101" pitchFamily="2" charset="-122"/>
                <a:ea typeface="华文隶书" panose="02010800040101010101" pitchFamily="2" charset="-122"/>
              </a:rPr>
              <a:t>个、</a:t>
            </a:r>
            <a:r>
              <a:rPr lang="en-US" altLang="zh-CN" sz="2800" dirty="0" smtClean="0">
                <a:latin typeface="华文隶书" panose="02010800040101010101" pitchFamily="2" charset="-122"/>
                <a:ea typeface="华文隶书" panose="02010800040101010101" pitchFamily="2" charset="-122"/>
              </a:rPr>
              <a:t>7</a:t>
            </a:r>
            <a:r>
              <a:rPr lang="zh-CN" altLang="zh-CN" sz="2800" dirty="0">
                <a:latin typeface="华文隶书" panose="02010800040101010101" pitchFamily="2" charset="-122"/>
                <a:ea typeface="华文隶书" panose="02010800040101010101" pitchFamily="2" charset="-122"/>
              </a:rPr>
              <a:t>月</a:t>
            </a:r>
            <a:r>
              <a:rPr lang="en-US" altLang="zh-CN" sz="2800" dirty="0">
                <a:latin typeface="华文隶书" panose="02010800040101010101" pitchFamily="2" charset="-122"/>
                <a:ea typeface="华文隶书" panose="02010800040101010101" pitchFamily="2" charset="-122"/>
              </a:rPr>
              <a:t>8</a:t>
            </a:r>
            <a:r>
              <a:rPr lang="zh-CN" altLang="zh-CN" sz="2800" dirty="0">
                <a:latin typeface="华文隶书" panose="02010800040101010101" pitchFamily="2" charset="-122"/>
                <a:ea typeface="华文隶书" panose="02010800040101010101" pitchFamily="2" charset="-122"/>
              </a:rPr>
              <a:t>日</a:t>
            </a:r>
            <a:r>
              <a:rPr lang="en-US" altLang="zh-CN" sz="2800" dirty="0">
                <a:latin typeface="华文隶书" panose="02010800040101010101" pitchFamily="2" charset="-122"/>
                <a:ea typeface="华文隶书" panose="02010800040101010101" pitchFamily="2" charset="-122"/>
              </a:rPr>
              <a:t>1281</a:t>
            </a:r>
            <a:r>
              <a:rPr lang="zh-CN" altLang="zh-CN" sz="2800" dirty="0">
                <a:latin typeface="华文隶书" panose="02010800040101010101" pitchFamily="2" charset="-122"/>
                <a:ea typeface="华文隶书" panose="02010800040101010101" pitchFamily="2" charset="-122"/>
              </a:rPr>
              <a:t>个、</a:t>
            </a:r>
            <a:r>
              <a:rPr lang="en-US" altLang="zh-CN" sz="2800" dirty="0">
                <a:latin typeface="华文隶书" panose="02010800040101010101" pitchFamily="2" charset="-122"/>
                <a:ea typeface="华文隶书" panose="02010800040101010101" pitchFamily="2" charset="-122"/>
              </a:rPr>
              <a:t>8</a:t>
            </a:r>
            <a:r>
              <a:rPr lang="zh-CN" altLang="zh-CN" sz="2800" dirty="0">
                <a:latin typeface="华文隶书" panose="02010800040101010101" pitchFamily="2" charset="-122"/>
                <a:ea typeface="华文隶书" panose="02010800040101010101" pitchFamily="2" charset="-122"/>
              </a:rPr>
              <a:t>月</a:t>
            </a:r>
            <a:r>
              <a:rPr lang="en-US" altLang="zh-CN" sz="2800" dirty="0">
                <a:latin typeface="华文隶书" panose="02010800040101010101" pitchFamily="2" charset="-122"/>
                <a:ea typeface="华文隶书" panose="02010800040101010101" pitchFamily="2" charset="-122"/>
              </a:rPr>
              <a:t>13</a:t>
            </a:r>
            <a:r>
              <a:rPr lang="zh-CN" altLang="zh-CN" sz="2800" dirty="0">
                <a:latin typeface="华文隶书" panose="02010800040101010101" pitchFamily="2" charset="-122"/>
                <a:ea typeface="华文隶书" panose="02010800040101010101" pitchFamily="2" charset="-122"/>
              </a:rPr>
              <a:t>日</a:t>
            </a:r>
            <a:r>
              <a:rPr lang="en-US" altLang="zh-CN" sz="2800" dirty="0">
                <a:latin typeface="华文隶书" panose="02010800040101010101" pitchFamily="2" charset="-122"/>
                <a:ea typeface="华文隶书" panose="02010800040101010101" pitchFamily="2" charset="-122"/>
              </a:rPr>
              <a:t>1571</a:t>
            </a:r>
            <a:r>
              <a:rPr lang="zh-CN" altLang="zh-CN" sz="2800" dirty="0">
                <a:latin typeface="华文隶书" panose="02010800040101010101" pitchFamily="2" charset="-122"/>
                <a:ea typeface="华文隶书" panose="02010800040101010101" pitchFamily="2" charset="-122"/>
              </a:rPr>
              <a:t>个</a:t>
            </a:r>
            <a:endParaRPr lang="zh-CN" altLang="en-US" sz="28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34375374"/>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smtClean="0">
                <a:latin typeface="华文隶书" pitchFamily="2" charset="-122"/>
                <a:ea typeface="华文隶书" pitchFamily="2" charset="-122"/>
              </a:rPr>
              <a:t>人工识别绕航类型与航班规避</a:t>
            </a:r>
            <a:r>
              <a:rPr lang="en-US" altLang="zh-CN" sz="2400" dirty="0" smtClean="0">
                <a:latin typeface="华文隶书" pitchFamily="2" charset="-122"/>
                <a:ea typeface="华文隶书" pitchFamily="2" charset="-122"/>
              </a:rPr>
              <a:t/>
            </a:r>
            <a:br>
              <a:rPr lang="en-US" altLang="zh-CN" sz="2400" dirty="0" smtClean="0">
                <a:latin typeface="华文隶书" pitchFamily="2" charset="-122"/>
                <a:ea typeface="华文隶书" pitchFamily="2" charset="-122"/>
              </a:rPr>
            </a:br>
            <a:r>
              <a:rPr lang="zh-CN" altLang="en-US" sz="2400" dirty="0" smtClean="0">
                <a:latin typeface="华文隶书" pitchFamily="2" charset="-122"/>
                <a:ea typeface="华文隶书" pitchFamily="2" charset="-122"/>
              </a:rPr>
              <a:t>的对流云团区</a:t>
            </a:r>
            <a:endParaRPr lang="zh-CN" altLang="en-US" sz="2400" dirty="0">
              <a:latin typeface="华文隶书" pitchFamily="2" charset="-122"/>
              <a:ea typeface="华文隶书" pitchFamily="2" charset="-122"/>
            </a:endParaRPr>
          </a:p>
        </p:txBody>
      </p:sp>
      <p:sp>
        <p:nvSpPr>
          <p:cNvPr id="3" name="内容占位符 2"/>
          <p:cNvSpPr>
            <a:spLocks noGrp="1"/>
          </p:cNvSpPr>
          <p:nvPr>
            <p:ph idx="1"/>
          </p:nvPr>
        </p:nvSpPr>
        <p:spPr/>
        <p:txBody>
          <a:bodyPr/>
          <a:lstStyle/>
          <a:p>
            <a:pPr>
              <a:buFont typeface="Wingdings" pitchFamily="2" charset="2"/>
              <a:buChar char="Ø"/>
            </a:pPr>
            <a:r>
              <a:rPr lang="zh-CN" altLang="en-US" sz="2000" dirty="0" smtClean="0">
                <a:latin typeface="华文隶书" pitchFamily="2" charset="-122"/>
                <a:ea typeface="华文隶书" pitchFamily="2" charset="-122"/>
              </a:rPr>
              <a:t>人工识别原因</a:t>
            </a:r>
            <a:endParaRPr lang="en-US" altLang="zh-CN" sz="2000" dirty="0" smtClean="0">
              <a:latin typeface="华文隶书" pitchFamily="2" charset="-122"/>
              <a:ea typeface="华文隶书" pitchFamily="2" charset="-122"/>
            </a:endParaRPr>
          </a:p>
          <a:p>
            <a:pPr>
              <a:buNone/>
            </a:pPr>
            <a:r>
              <a:rPr lang="en-US" altLang="zh-CN" sz="2000" dirty="0" smtClean="0">
                <a:latin typeface="华文隶书" pitchFamily="2" charset="-122"/>
                <a:ea typeface="华文隶书" pitchFamily="2" charset="-122"/>
              </a:rPr>
              <a:t>      </a:t>
            </a:r>
            <a:r>
              <a:rPr lang="zh-CN" altLang="en-US" sz="2000" dirty="0" smtClean="0">
                <a:latin typeface="华文隶书" pitchFamily="2" charset="-122"/>
                <a:ea typeface="华文隶书" pitchFamily="2" charset="-122"/>
              </a:rPr>
              <a:t>飞行员绕航与天气因子和非天气因子有关，不同的天气过程、不同的时间、不同的机组、距离机场的远近等等都会对飞行员绕航决策造成影响，非常复杂，无法用机器识别；</a:t>
            </a:r>
            <a:endParaRPr lang="en-US" altLang="zh-CN" sz="2000" dirty="0" smtClean="0">
              <a:latin typeface="华文隶书" pitchFamily="2" charset="-122"/>
              <a:ea typeface="华文隶书" pitchFamily="2" charset="-122"/>
            </a:endParaRPr>
          </a:p>
          <a:p>
            <a:pPr>
              <a:buFont typeface="Wingdings" pitchFamily="2" charset="2"/>
              <a:buChar char="Ø"/>
            </a:pPr>
            <a:r>
              <a:rPr lang="zh-CN" altLang="en-US" sz="2000" dirty="0" smtClean="0">
                <a:latin typeface="华文隶书" pitchFamily="2" charset="-122"/>
                <a:ea typeface="华文隶书" pitchFamily="2" charset="-122"/>
              </a:rPr>
              <a:t>人工识别原则</a:t>
            </a:r>
            <a:endParaRPr lang="en-US" altLang="zh-CN" sz="2000" dirty="0" smtClean="0">
              <a:latin typeface="华文隶书" pitchFamily="2" charset="-122"/>
              <a:ea typeface="华文隶书" pitchFamily="2" charset="-122"/>
            </a:endParaRPr>
          </a:p>
          <a:p>
            <a:pPr lvl="1">
              <a:buFont typeface="Wingdings" pitchFamily="2" charset="2"/>
              <a:buChar char="ü"/>
            </a:pPr>
            <a:r>
              <a:rPr lang="zh-CN" altLang="en-US" sz="2000" dirty="0" smtClean="0">
                <a:latin typeface="华文隶书" pitchFamily="2" charset="-122"/>
                <a:ea typeface="华文隶书" pitchFamily="2" charset="-122"/>
              </a:rPr>
              <a:t>就近原则，就是以靠近计划航路的对流云团为航班规避的主要云团区</a:t>
            </a:r>
            <a:endParaRPr lang="en-US" altLang="zh-CN" sz="2000" dirty="0" smtClean="0">
              <a:latin typeface="华文隶书" pitchFamily="2" charset="-122"/>
              <a:ea typeface="华文隶书" pitchFamily="2" charset="-122"/>
            </a:endParaRPr>
          </a:p>
          <a:p>
            <a:pPr lvl="1">
              <a:buFont typeface="Wingdings" pitchFamily="2" charset="2"/>
              <a:buChar char="ü"/>
            </a:pPr>
            <a:r>
              <a:rPr lang="zh-CN" altLang="en-US" sz="2000" dirty="0" smtClean="0">
                <a:latin typeface="华文隶书" pitchFamily="2" charset="-122"/>
                <a:ea typeface="华文隶书" pitchFamily="2" charset="-122"/>
              </a:rPr>
              <a:t>合作原则，与管制合作，判断航班所规避的云团及其原因；拟与机组合作开展此项工作</a:t>
            </a:r>
            <a:endParaRPr lang="en-US" altLang="zh-CN" sz="2000" dirty="0" smtClean="0">
              <a:latin typeface="华文隶书" pitchFamily="2" charset="-122"/>
              <a:ea typeface="华文隶书" pitchFamily="2" charset="-122"/>
            </a:endParaRPr>
          </a:p>
          <a:p>
            <a:pPr>
              <a:buFont typeface="Wingdings" pitchFamily="2" charset="2"/>
              <a:buChar char="Ø"/>
            </a:pPr>
            <a:r>
              <a:rPr lang="zh-CN" altLang="en-US" sz="2000" dirty="0" smtClean="0">
                <a:latin typeface="华文隶书" pitchFamily="2" charset="-122"/>
                <a:ea typeface="华文隶书" pitchFamily="2" charset="-122"/>
              </a:rPr>
              <a:t>方法</a:t>
            </a:r>
            <a:endParaRPr lang="en-US" altLang="zh-CN" sz="2000" dirty="0" smtClean="0">
              <a:latin typeface="华文隶书" pitchFamily="2" charset="-122"/>
              <a:ea typeface="华文隶书" pitchFamily="2" charset="-122"/>
            </a:endParaRPr>
          </a:p>
          <a:p>
            <a:pPr>
              <a:buNone/>
            </a:pPr>
            <a:r>
              <a:rPr lang="zh-CN" altLang="en-US" sz="2000" dirty="0" smtClean="0">
                <a:latin typeface="华文隶书" pitchFamily="2" charset="-122"/>
                <a:ea typeface="华文隶书" pitchFamily="2" charset="-122"/>
              </a:rPr>
              <a:t>     以</a:t>
            </a:r>
            <a:r>
              <a:rPr lang="en-US" altLang="zh-CN" sz="2000" dirty="0" smtClean="0">
                <a:latin typeface="华文隶书" pitchFamily="2" charset="-122"/>
                <a:ea typeface="华文隶书" pitchFamily="2" charset="-122"/>
              </a:rPr>
              <a:t>TAMIS</a:t>
            </a:r>
            <a:r>
              <a:rPr lang="zh-CN" altLang="en-US" sz="2000" dirty="0" smtClean="0">
                <a:latin typeface="华文隶书" pitchFamily="2" charset="-122"/>
                <a:ea typeface="华文隶书" pitchFamily="2" charset="-122"/>
              </a:rPr>
              <a:t>为平台，根据平台所描绘出的各个航班（白天）的计划航迹与实际航迹的差异，判别属于什么类型的绕航</a:t>
            </a:r>
            <a:endParaRPr lang="en-US" altLang="zh-CN" sz="2000" dirty="0" smtClean="0">
              <a:latin typeface="华文隶书" pitchFamily="2" charset="-122"/>
              <a:ea typeface="华文隶书" pitchFamily="2" charset="-122"/>
            </a:endParaRPr>
          </a:p>
          <a:p>
            <a:pPr>
              <a:buFont typeface="Wingdings" pitchFamily="2" charset="2"/>
              <a:buChar char="Ø"/>
            </a:pPr>
            <a:endParaRPr lang="en-US" altLang="zh-CN" sz="2000" dirty="0" smtClean="0">
              <a:latin typeface="华文隶书" pitchFamily="2" charset="-122"/>
              <a:ea typeface="华文隶书" pitchFamily="2" charset="-122"/>
            </a:endParaRPr>
          </a:p>
          <a:p>
            <a:pPr>
              <a:buFont typeface="Wingdings" pitchFamily="2" charset="2"/>
              <a:buChar char="Ø"/>
            </a:pPr>
            <a:endParaRPr lang="zh-CN" altLang="en-US" sz="2000" dirty="0">
              <a:latin typeface="华文隶书" pitchFamily="2" charset="-122"/>
              <a:ea typeface="华文隶书" pitchFamily="2" charset="-122"/>
            </a:endParaRPr>
          </a:p>
        </p:txBody>
      </p:sp>
    </p:spTree>
    <p:extLst>
      <p:ext uri="{BB962C8B-B14F-4D97-AF65-F5344CB8AC3E}">
        <p14:creationId xmlns:p14="http://schemas.microsoft.com/office/powerpoint/2010/main" val="32435558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itchFamily="2" charset="-122"/>
                <a:ea typeface="华文隶书" pitchFamily="2" charset="-122"/>
              </a:rPr>
              <a:t>绕航分类</a:t>
            </a:r>
            <a:endParaRPr lang="zh-CN" altLang="en-US" sz="3200" dirty="0">
              <a:latin typeface="华文隶书" pitchFamily="2" charset="-122"/>
              <a:ea typeface="华文隶书" pitchFamily="2" charset="-122"/>
            </a:endParaRPr>
          </a:p>
        </p:txBody>
      </p:sp>
      <p:sp>
        <p:nvSpPr>
          <p:cNvPr id="3" name="内容占位符 2"/>
          <p:cNvSpPr>
            <a:spLocks noGrp="1"/>
          </p:cNvSpPr>
          <p:nvPr>
            <p:ph idx="1"/>
          </p:nvPr>
        </p:nvSpPr>
        <p:spPr>
          <a:xfrm>
            <a:off x="1115616" y="1600201"/>
            <a:ext cx="6984776" cy="4133056"/>
          </a:xfrm>
        </p:spPr>
        <p:txBody>
          <a:bodyPr/>
          <a:lstStyle/>
          <a:p>
            <a:pPr>
              <a:buFont typeface="Wingdings" pitchFamily="2" charset="2"/>
              <a:buChar char="Ø"/>
            </a:pPr>
            <a:r>
              <a:rPr lang="zh-CN" altLang="en-US" sz="2800" dirty="0" smtClean="0">
                <a:latin typeface="华文隶书" pitchFamily="2" charset="-122"/>
                <a:ea typeface="华文隶书" pitchFamily="2" charset="-122"/>
              </a:rPr>
              <a:t>一般绕航</a:t>
            </a:r>
            <a:endParaRPr lang="en-US" altLang="zh-CN" sz="2800" dirty="0" smtClean="0">
              <a:latin typeface="华文隶书" pitchFamily="2" charset="-122"/>
              <a:ea typeface="华文隶书" pitchFamily="2" charset="-122"/>
            </a:endParaRPr>
          </a:p>
          <a:p>
            <a:pPr>
              <a:buFont typeface="Wingdings" pitchFamily="2" charset="2"/>
              <a:buChar char="Ø"/>
            </a:pPr>
            <a:r>
              <a:rPr lang="zh-CN" altLang="en-US" sz="2800" dirty="0" smtClean="0">
                <a:latin typeface="华文隶书" pitchFamily="2" charset="-122"/>
                <a:ea typeface="华文隶书" pitchFamily="2" charset="-122"/>
              </a:rPr>
              <a:t>盘旋等待</a:t>
            </a:r>
            <a:endParaRPr lang="en-US" altLang="zh-CN" sz="2800" dirty="0" smtClean="0">
              <a:latin typeface="华文隶书" pitchFamily="2" charset="-122"/>
              <a:ea typeface="华文隶书" pitchFamily="2" charset="-122"/>
            </a:endParaRPr>
          </a:p>
          <a:p>
            <a:pPr>
              <a:buFont typeface="Wingdings" pitchFamily="2" charset="2"/>
              <a:buChar char="Ø"/>
            </a:pPr>
            <a:r>
              <a:rPr lang="zh-CN" altLang="en-US" sz="2800" dirty="0" smtClean="0">
                <a:latin typeface="华文隶书" pitchFamily="2" charset="-122"/>
                <a:ea typeface="华文隶书" pitchFamily="2" charset="-122"/>
              </a:rPr>
              <a:t>复飞</a:t>
            </a:r>
            <a:endParaRPr lang="zh-CN" altLang="en-US" sz="2800" dirty="0">
              <a:latin typeface="华文隶书" pitchFamily="2" charset="-122"/>
              <a:ea typeface="华文隶书" pitchFamily="2" charset="-122"/>
            </a:endParaRPr>
          </a:p>
        </p:txBody>
      </p:sp>
    </p:spTree>
    <p:extLst>
      <p:ext uri="{BB962C8B-B14F-4D97-AF65-F5344CB8AC3E}">
        <p14:creationId xmlns:p14="http://schemas.microsoft.com/office/powerpoint/2010/main" val="22748966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p:txBody>
          <a:bodyPr/>
          <a:lstStyle/>
          <a:p>
            <a:r>
              <a:rPr lang="zh-CN" altLang="en-US" sz="3200" dirty="0" smtClean="0">
                <a:latin typeface="华文隶书" pitchFamily="2" charset="-122"/>
                <a:ea typeface="华文隶书" pitchFamily="2" charset="-122"/>
              </a:rPr>
              <a:t>一般绕航</a:t>
            </a:r>
          </a:p>
        </p:txBody>
      </p:sp>
      <p:sp>
        <p:nvSpPr>
          <p:cNvPr id="18435" name="内容占位符 2"/>
          <p:cNvSpPr>
            <a:spLocks noGrp="1"/>
          </p:cNvSpPr>
          <p:nvPr>
            <p:ph idx="1"/>
          </p:nvPr>
        </p:nvSpPr>
        <p:spPr/>
        <p:txBody>
          <a:bodyPr/>
          <a:lstStyle/>
          <a:p>
            <a:endParaRPr lang="zh-CN" altLang="en-US" smtClean="0"/>
          </a:p>
        </p:txBody>
      </p:sp>
      <p:sp>
        <p:nvSpPr>
          <p:cNvPr id="4" name="页脚占位符 3"/>
          <p:cNvSpPr>
            <a:spLocks noGrp="1"/>
          </p:cNvSpPr>
          <p:nvPr>
            <p:ph type="ftr" sz="quarter" idx="4294967295"/>
          </p:nvPr>
        </p:nvSpPr>
        <p:spPr>
          <a:xfrm>
            <a:off x="5940425" y="6503988"/>
            <a:ext cx="2895600" cy="320675"/>
          </a:xfrm>
          <a:prstGeom prst="rect">
            <a:avLst/>
          </a:prstGeom>
        </p:spPr>
        <p:txBody>
          <a:bodyPr/>
          <a:lstStyle/>
          <a:p>
            <a:pPr>
              <a:defRPr/>
            </a:pPr>
            <a:endParaRPr lang="en-US" altLang="zh-CN"/>
          </a:p>
        </p:txBody>
      </p:sp>
      <p:sp>
        <p:nvSpPr>
          <p:cNvPr id="18437" name="灯片编号占位符 4"/>
          <p:cNvSpPr>
            <a:spLocks noGrp="1"/>
          </p:cNvSpPr>
          <p:nvPr>
            <p:ph type="sldNum" sz="quarter" idx="4294967295"/>
          </p:nvPr>
        </p:nvSpPr>
        <p:spPr>
          <a:xfrm>
            <a:off x="2971800" y="6537325"/>
            <a:ext cx="2133600" cy="320675"/>
          </a:xfrm>
          <a:prstGeom prst="rect">
            <a:avLst/>
          </a:prstGeom>
          <a:noFill/>
        </p:spPr>
        <p:txBody>
          <a:bodyPr/>
          <a:lstStyle/>
          <a:p>
            <a:fld id="{394B630A-A570-423D-8F42-21EC73904D05}" type="slidenum">
              <a:rPr lang="en-US" altLang="zh-CN" smtClean="0">
                <a:ea typeface="宋体" charset="-122"/>
              </a:rPr>
              <a:pPr/>
              <a:t>36</a:t>
            </a:fld>
            <a:endParaRPr lang="en-US" altLang="zh-CN" smtClean="0">
              <a:ea typeface="宋体" charset="-122"/>
            </a:endParaRPr>
          </a:p>
        </p:txBody>
      </p:sp>
      <p:sp>
        <p:nvSpPr>
          <p:cNvPr id="18438" name="日期占位符 5"/>
          <p:cNvSpPr>
            <a:spLocks noGrp="1"/>
          </p:cNvSpPr>
          <p:nvPr>
            <p:ph type="dt" sz="quarter" idx="4294967295"/>
          </p:nvPr>
        </p:nvSpPr>
        <p:spPr>
          <a:xfrm>
            <a:off x="0" y="6567488"/>
            <a:ext cx="3057525" cy="236537"/>
          </a:xfrm>
          <a:prstGeom prst="rect">
            <a:avLst/>
          </a:prstGeom>
          <a:noFill/>
        </p:spPr>
        <p:txBody>
          <a:bodyPr/>
          <a:lstStyle/>
          <a:p>
            <a:fld id="{E6CB5482-C797-4FB1-AB7C-D4EF630B57E4}" type="datetime1">
              <a:rPr lang="zh-CN" altLang="en-US"/>
              <a:pPr/>
              <a:t>2015-09-24</a:t>
            </a:fld>
            <a:endParaRPr lang="en-US" altLang="zh-CN"/>
          </a:p>
        </p:txBody>
      </p:sp>
      <p:sp>
        <p:nvSpPr>
          <p:cNvPr id="7" name="内容占位符 3"/>
          <p:cNvSpPr txBox="1">
            <a:spLocks/>
          </p:cNvSpPr>
          <p:nvPr/>
        </p:nvSpPr>
        <p:spPr>
          <a:xfrm>
            <a:off x="5878513" y="1609725"/>
            <a:ext cx="2828925" cy="3811588"/>
          </a:xfrm>
          <a:prstGeom prst="rect">
            <a:avLst/>
          </a:prstGeom>
        </p:spPr>
        <p:txBody>
          <a:bodyPr/>
          <a:lstStyle/>
          <a:p>
            <a:pPr marL="342900" indent="-342900">
              <a:spcBef>
                <a:spcPct val="20000"/>
              </a:spcBef>
              <a:buClr>
                <a:schemeClr val="hlink"/>
              </a:buClr>
              <a:buFont typeface="Wingdings" pitchFamily="2" charset="2"/>
              <a:buChar char="v"/>
            </a:pPr>
            <a:endParaRPr lang="en-US" altLang="zh-CN" sz="2000" dirty="0">
              <a:latin typeface="微软雅黑" pitchFamily="34" charset="-122"/>
              <a:ea typeface="微软雅黑" pitchFamily="34" charset="-122"/>
            </a:endParaRPr>
          </a:p>
          <a:p>
            <a:pPr marL="342900" indent="-342900">
              <a:spcBef>
                <a:spcPct val="20000"/>
              </a:spcBef>
              <a:buClr>
                <a:schemeClr val="hlink"/>
              </a:buClr>
              <a:buFont typeface="Wingdings 2" pitchFamily="18" charset="2"/>
              <a:buNone/>
            </a:pPr>
            <a:endParaRPr lang="en-US" altLang="zh-CN" sz="2000" dirty="0">
              <a:latin typeface="微软雅黑" pitchFamily="34" charset="-122"/>
              <a:ea typeface="微软雅黑" pitchFamily="34" charset="-122"/>
            </a:endParaRPr>
          </a:p>
          <a:p>
            <a:pPr marL="342900" indent="-342900">
              <a:spcBef>
                <a:spcPct val="20000"/>
              </a:spcBef>
              <a:buClr>
                <a:schemeClr val="hlink"/>
              </a:buClr>
              <a:buFont typeface="Wingdings" pitchFamily="2" charset="2"/>
              <a:buChar char="v"/>
            </a:pPr>
            <a:r>
              <a:rPr lang="zh-CN" altLang="en-US" sz="2000" dirty="0">
                <a:latin typeface="华文隶书" pitchFamily="2" charset="-122"/>
                <a:ea typeface="华文隶书" pitchFamily="2" charset="-122"/>
              </a:rPr>
              <a:t>白色粗线：终端区外的计划航线</a:t>
            </a:r>
            <a:endParaRPr lang="en-US" altLang="zh-CN" sz="2000" dirty="0">
              <a:latin typeface="华文隶书" pitchFamily="2" charset="-122"/>
              <a:ea typeface="华文隶书" pitchFamily="2" charset="-122"/>
            </a:endParaRPr>
          </a:p>
          <a:p>
            <a:pPr marL="342900" indent="-342900">
              <a:spcBef>
                <a:spcPct val="20000"/>
              </a:spcBef>
              <a:buClr>
                <a:schemeClr val="hlink"/>
              </a:buClr>
              <a:buFont typeface="Wingdings" pitchFamily="2" charset="2"/>
              <a:buChar char="v"/>
            </a:pPr>
            <a:r>
              <a:rPr lang="zh-CN" altLang="en-US" sz="2000" dirty="0">
                <a:latin typeface="华文隶书" pitchFamily="2" charset="-122"/>
                <a:ea typeface="华文隶书" pitchFamily="2" charset="-122"/>
              </a:rPr>
              <a:t>红色粗线：终端区内的计划航线</a:t>
            </a:r>
            <a:endParaRPr lang="en-US" altLang="zh-CN" sz="2000" dirty="0">
              <a:latin typeface="华文隶书" pitchFamily="2" charset="-122"/>
              <a:ea typeface="华文隶书" pitchFamily="2" charset="-122"/>
            </a:endParaRPr>
          </a:p>
          <a:p>
            <a:pPr marL="342900" indent="-342900">
              <a:spcBef>
                <a:spcPct val="20000"/>
              </a:spcBef>
              <a:buClr>
                <a:schemeClr val="hlink"/>
              </a:buClr>
              <a:buFont typeface="Wingdings" pitchFamily="2" charset="2"/>
              <a:buChar char="v"/>
            </a:pPr>
            <a:r>
              <a:rPr lang="zh-CN" altLang="en-US" sz="2000" dirty="0">
                <a:latin typeface="华文隶书" pitchFamily="2" charset="-122"/>
                <a:ea typeface="华文隶书" pitchFamily="2" charset="-122"/>
              </a:rPr>
              <a:t>绿色细线：实际航线</a:t>
            </a:r>
            <a:endParaRPr lang="en-US" altLang="zh-CN" sz="2000" dirty="0">
              <a:latin typeface="华文隶书" pitchFamily="2" charset="-122"/>
              <a:ea typeface="华文隶书" pitchFamily="2" charset="-122"/>
            </a:endParaRPr>
          </a:p>
          <a:p>
            <a:pPr marL="342900" indent="-342900">
              <a:spcBef>
                <a:spcPct val="20000"/>
              </a:spcBef>
              <a:buClr>
                <a:schemeClr val="hlink"/>
              </a:buClr>
              <a:buFont typeface="Wingdings" pitchFamily="2" charset="2"/>
              <a:buChar char="v"/>
            </a:pPr>
            <a:r>
              <a:rPr lang="zh-CN" altLang="en-US" sz="2000" dirty="0">
                <a:latin typeface="华文隶书" pitchFamily="2" charset="-122"/>
                <a:ea typeface="华文隶书" pitchFamily="2" charset="-122"/>
              </a:rPr>
              <a:t>红色圆圈：航班所规避的天气区域</a:t>
            </a:r>
            <a:endParaRPr lang="en-US" altLang="zh-CN" sz="2000" dirty="0">
              <a:latin typeface="华文隶书" pitchFamily="2" charset="-122"/>
              <a:ea typeface="华文隶书" pitchFamily="2" charset="-122"/>
            </a:endParaRPr>
          </a:p>
          <a:p>
            <a:pPr marL="342900" indent="-342900">
              <a:spcBef>
                <a:spcPct val="20000"/>
              </a:spcBef>
              <a:buClr>
                <a:schemeClr val="hlink"/>
              </a:buClr>
              <a:buFont typeface="Wingdings" pitchFamily="2" charset="2"/>
              <a:buChar char="v"/>
            </a:pPr>
            <a:endParaRPr lang="zh-CN" altLang="en-US" sz="2800" dirty="0">
              <a:latin typeface="微软雅黑" pitchFamily="34" charset="-122"/>
              <a:ea typeface="微软雅黑" pitchFamily="34" charset="-122"/>
            </a:endParaRPr>
          </a:p>
        </p:txBody>
      </p:sp>
      <p:pic>
        <p:nvPicPr>
          <p:cNvPr id="9" name="Picture 4"/>
          <p:cNvPicPr>
            <a:picLocks noChangeAspect="1" noChangeArrowheads="1"/>
          </p:cNvPicPr>
          <p:nvPr/>
        </p:nvPicPr>
        <p:blipFill>
          <a:blip r:embed="rId2" cstate="print"/>
          <a:srcRect/>
          <a:stretch>
            <a:fillRect/>
          </a:stretch>
        </p:blipFill>
        <p:spPr bwMode="auto">
          <a:xfrm>
            <a:off x="1116013" y="1928813"/>
            <a:ext cx="4686300" cy="4267200"/>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923925" y="1866900"/>
            <a:ext cx="4929188" cy="4389438"/>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757238" y="1647825"/>
            <a:ext cx="5260975" cy="5138738"/>
          </a:xfrm>
          <a:prstGeom prst="rect">
            <a:avLst/>
          </a:prstGeom>
          <a:noFill/>
          <a:ln w="9525">
            <a:noFill/>
            <a:miter lim="800000"/>
            <a:headEnd/>
            <a:tailEnd/>
          </a:ln>
        </p:spPr>
      </p:pic>
    </p:spTree>
    <p:extLst>
      <p:ext uri="{BB962C8B-B14F-4D97-AF65-F5344CB8AC3E}">
        <p14:creationId xmlns:p14="http://schemas.microsoft.com/office/powerpoint/2010/main" val="30453623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zh-CN" altLang="en-US" sz="3200" dirty="0" smtClean="0">
                <a:latin typeface="华文隶书" pitchFamily="2" charset="-122"/>
                <a:ea typeface="华文隶书" pitchFamily="2" charset="-122"/>
              </a:rPr>
              <a:t>盘旋等待</a:t>
            </a:r>
          </a:p>
        </p:txBody>
      </p:sp>
      <p:sp>
        <p:nvSpPr>
          <p:cNvPr id="19459" name="内容占位符 2"/>
          <p:cNvSpPr>
            <a:spLocks noGrp="1"/>
          </p:cNvSpPr>
          <p:nvPr>
            <p:ph idx="1"/>
          </p:nvPr>
        </p:nvSpPr>
        <p:spPr/>
        <p:txBody>
          <a:bodyPr/>
          <a:lstStyle/>
          <a:p>
            <a:endParaRPr lang="zh-CN" altLang="en-US" dirty="0" smtClean="0"/>
          </a:p>
        </p:txBody>
      </p:sp>
      <p:sp>
        <p:nvSpPr>
          <p:cNvPr id="4" name="页脚占位符 3"/>
          <p:cNvSpPr>
            <a:spLocks noGrp="1"/>
          </p:cNvSpPr>
          <p:nvPr>
            <p:ph type="ftr" sz="quarter" idx="4294967295"/>
          </p:nvPr>
        </p:nvSpPr>
        <p:spPr>
          <a:xfrm>
            <a:off x="5940425" y="6503988"/>
            <a:ext cx="2895600" cy="320675"/>
          </a:xfrm>
          <a:prstGeom prst="rect">
            <a:avLst/>
          </a:prstGeom>
        </p:spPr>
        <p:txBody>
          <a:bodyPr/>
          <a:lstStyle/>
          <a:p>
            <a:pPr>
              <a:defRPr/>
            </a:pPr>
            <a:endParaRPr lang="en-US" altLang="zh-CN"/>
          </a:p>
        </p:txBody>
      </p:sp>
      <p:sp>
        <p:nvSpPr>
          <p:cNvPr id="19461" name="灯片编号占位符 4"/>
          <p:cNvSpPr>
            <a:spLocks noGrp="1"/>
          </p:cNvSpPr>
          <p:nvPr>
            <p:ph type="sldNum" sz="quarter" idx="4294967295"/>
          </p:nvPr>
        </p:nvSpPr>
        <p:spPr>
          <a:xfrm>
            <a:off x="2971800" y="6537325"/>
            <a:ext cx="2133600" cy="320675"/>
          </a:xfrm>
          <a:prstGeom prst="rect">
            <a:avLst/>
          </a:prstGeom>
          <a:noFill/>
        </p:spPr>
        <p:txBody>
          <a:bodyPr/>
          <a:lstStyle/>
          <a:p>
            <a:fld id="{AEDDC4A1-9C83-4F27-A8B0-46188EDFFB0B}" type="slidenum">
              <a:rPr lang="en-US" altLang="zh-CN" smtClean="0">
                <a:ea typeface="宋体" charset="-122"/>
              </a:rPr>
              <a:pPr/>
              <a:t>37</a:t>
            </a:fld>
            <a:endParaRPr lang="en-US" altLang="zh-CN" smtClean="0">
              <a:ea typeface="宋体" charset="-122"/>
            </a:endParaRPr>
          </a:p>
        </p:txBody>
      </p:sp>
      <p:sp>
        <p:nvSpPr>
          <p:cNvPr id="19462" name="日期占位符 5"/>
          <p:cNvSpPr>
            <a:spLocks noGrp="1"/>
          </p:cNvSpPr>
          <p:nvPr>
            <p:ph type="dt" sz="quarter" idx="4294967295"/>
          </p:nvPr>
        </p:nvSpPr>
        <p:spPr>
          <a:xfrm>
            <a:off x="0" y="6567488"/>
            <a:ext cx="3057525" cy="236537"/>
          </a:xfrm>
          <a:prstGeom prst="rect">
            <a:avLst/>
          </a:prstGeom>
          <a:noFill/>
        </p:spPr>
        <p:txBody>
          <a:bodyPr/>
          <a:lstStyle/>
          <a:p>
            <a:fld id="{B133AC42-472D-4478-915C-4B1CCFC798CF}" type="datetime1">
              <a:rPr lang="zh-CN" altLang="en-US"/>
              <a:pPr/>
              <a:t>2015-09-24</a:t>
            </a:fld>
            <a:endParaRPr lang="en-US" altLang="zh-CN"/>
          </a:p>
        </p:txBody>
      </p:sp>
      <p:pic>
        <p:nvPicPr>
          <p:cNvPr id="7" name="Picture 4"/>
          <p:cNvPicPr>
            <a:picLocks noChangeAspect="1" noChangeArrowheads="1"/>
          </p:cNvPicPr>
          <p:nvPr/>
        </p:nvPicPr>
        <p:blipFill>
          <a:blip r:embed="rId2" cstate="print"/>
          <a:srcRect/>
          <a:stretch>
            <a:fillRect/>
          </a:stretch>
        </p:blipFill>
        <p:spPr bwMode="auto">
          <a:xfrm>
            <a:off x="2555875" y="1557338"/>
            <a:ext cx="4391025" cy="3938587"/>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2303463" y="1412875"/>
            <a:ext cx="4895850" cy="4640263"/>
          </a:xfrm>
          <a:prstGeom prst="rect">
            <a:avLst/>
          </a:prstGeom>
          <a:noFill/>
          <a:ln w="9525">
            <a:noFill/>
            <a:miter lim="800000"/>
            <a:headEnd/>
            <a:tailEnd/>
          </a:ln>
        </p:spPr>
      </p:pic>
    </p:spTree>
    <p:extLst>
      <p:ext uri="{BB962C8B-B14F-4D97-AF65-F5344CB8AC3E}">
        <p14:creationId xmlns:p14="http://schemas.microsoft.com/office/powerpoint/2010/main" val="202100946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sz="3200" b="1" dirty="0">
                <a:latin typeface="华文隶书" panose="02010800040101010101" pitchFamily="2" charset="-122"/>
                <a:ea typeface="华文隶书" panose="02010800040101010101" pitchFamily="2" charset="-122"/>
              </a:rPr>
              <a:t>样本分类因子选取（</a:t>
            </a:r>
            <a:r>
              <a:rPr lang="en-US" altLang="zh-CN" sz="3200" b="1" dirty="0">
                <a:latin typeface="华文隶书" panose="02010800040101010101" pitchFamily="2" charset="-122"/>
                <a:ea typeface="华文隶书" panose="02010800040101010101" pitchFamily="2" charset="-122"/>
              </a:rPr>
              <a:t>39</a:t>
            </a:r>
            <a:r>
              <a:rPr lang="zh-CN" altLang="zh-CN" sz="3200" b="1" dirty="0">
                <a:latin typeface="华文隶书" panose="02010800040101010101" pitchFamily="2" charset="-122"/>
                <a:ea typeface="华文隶书" panose="02010800040101010101" pitchFamily="2" charset="-122"/>
              </a:rPr>
              <a:t>个</a:t>
            </a:r>
            <a:r>
              <a:rPr lang="zh-CN" altLang="zh-CN" sz="3200" b="1" dirty="0" smtClean="0">
                <a:latin typeface="华文隶书" panose="02010800040101010101" pitchFamily="2" charset="-122"/>
                <a:ea typeface="华文隶书" panose="02010800040101010101" pitchFamily="2" charset="-122"/>
              </a:rPr>
              <a:t>）</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a:xfrm>
            <a:off x="683676" y="1600200"/>
            <a:ext cx="7632636" cy="4525963"/>
          </a:xfrm>
        </p:spPr>
        <p:txBody>
          <a:bodyPr/>
          <a:lstStyle/>
          <a:p>
            <a:pPr marL="0" indent="0">
              <a:buNone/>
            </a:pPr>
            <a:r>
              <a:rPr lang="zh-CN" altLang="zh-CN" sz="2800" dirty="0">
                <a:latin typeface="华文隶书" panose="02010800040101010101" pitchFamily="2" charset="-122"/>
                <a:ea typeface="华文隶书" panose="02010800040101010101" pitchFamily="2" charset="-122"/>
              </a:rPr>
              <a:t>分别取</a:t>
            </a:r>
            <a:r>
              <a:rPr lang="en-US" altLang="zh-CN" sz="2800" dirty="0">
                <a:latin typeface="华文隶书" panose="02010800040101010101" pitchFamily="2" charset="-122"/>
                <a:ea typeface="华文隶书" panose="02010800040101010101" pitchFamily="2" charset="-122"/>
              </a:rPr>
              <a:t>3</a:t>
            </a:r>
            <a:r>
              <a:rPr lang="zh-CN" altLang="zh-CN" sz="2800" dirty="0">
                <a:latin typeface="华文隶书" panose="02010800040101010101" pitchFamily="2" charset="-122"/>
                <a:ea typeface="华文隶书" panose="02010800040101010101" pitchFamily="2" charset="-122"/>
              </a:rPr>
              <a:t>个区域</a:t>
            </a:r>
            <a:r>
              <a:rPr lang="en-US" altLang="zh-CN" sz="2800" dirty="0">
                <a:latin typeface="华文隶书" panose="02010800040101010101" pitchFamily="2" charset="-122"/>
                <a:ea typeface="华文隶书" panose="02010800040101010101" pitchFamily="2" charset="-122"/>
              </a:rPr>
              <a:t>4x4</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16x16</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60x60km</a:t>
            </a:r>
            <a:r>
              <a:rPr lang="zh-CN" altLang="zh-CN" sz="2800" dirty="0">
                <a:latin typeface="华文隶书" panose="02010800040101010101" pitchFamily="2" charset="-122"/>
                <a:ea typeface="华文隶书" panose="02010800040101010101" pitchFamily="2" charset="-122"/>
              </a:rPr>
              <a:t>的</a:t>
            </a:r>
            <a:r>
              <a:rPr lang="en-US" altLang="zh-CN" sz="2800" dirty="0">
                <a:latin typeface="华文隶书" panose="02010800040101010101" pitchFamily="2" charset="-122"/>
                <a:ea typeface="华文隶书" panose="02010800040101010101" pitchFamily="2" charset="-122"/>
              </a:rPr>
              <a:t>13</a:t>
            </a:r>
            <a:r>
              <a:rPr lang="zh-CN" altLang="zh-CN" sz="2800" dirty="0">
                <a:latin typeface="华文隶书" panose="02010800040101010101" pitchFamily="2" charset="-122"/>
                <a:ea typeface="华文隶书" panose="02010800040101010101" pitchFamily="2" charset="-122"/>
              </a:rPr>
              <a:t>个样本属性：</a:t>
            </a:r>
          </a:p>
          <a:p>
            <a:pPr lvl="0">
              <a:buFont typeface="Wingdings" panose="05000000000000000000" pitchFamily="2" charset="2"/>
              <a:buChar char="Ø"/>
            </a:pPr>
            <a:r>
              <a:rPr lang="en-US" altLang="zh-CN" sz="2800" dirty="0">
                <a:latin typeface="华文隶书" panose="02010800040101010101" pitchFamily="2" charset="-122"/>
                <a:ea typeface="华文隶书" panose="02010800040101010101" pitchFamily="2" charset="-122"/>
              </a:rPr>
              <a:t>VIL</a:t>
            </a:r>
            <a:r>
              <a:rPr lang="zh-CN" altLang="zh-CN" sz="2800" dirty="0">
                <a:latin typeface="华文隶书" panose="02010800040101010101" pitchFamily="2" charset="-122"/>
                <a:ea typeface="华文隶书" panose="02010800040101010101" pitchFamily="2" charset="-122"/>
              </a:rPr>
              <a:t>强度：第</a:t>
            </a:r>
            <a:r>
              <a:rPr lang="en-US" altLang="zh-CN" sz="2800" dirty="0">
                <a:latin typeface="华文隶书" panose="02010800040101010101" pitchFamily="2" charset="-122"/>
                <a:ea typeface="华文隶书" panose="02010800040101010101" pitchFamily="2" charset="-122"/>
              </a:rPr>
              <a:t>90</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50</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10</a:t>
            </a:r>
            <a:r>
              <a:rPr lang="zh-CN" altLang="zh-CN" sz="2800" dirty="0">
                <a:latin typeface="华文隶书" panose="02010800040101010101" pitchFamily="2" charset="-122"/>
                <a:ea typeface="华文隶书" panose="02010800040101010101" pitchFamily="2" charset="-122"/>
              </a:rPr>
              <a:t>百分位，级别</a:t>
            </a:r>
            <a:r>
              <a:rPr lang="en-US" altLang="zh-CN" sz="2800" dirty="0">
                <a:latin typeface="华文隶书" panose="02010800040101010101" pitchFamily="2" charset="-122"/>
                <a:ea typeface="华文隶书" panose="02010800040101010101" pitchFamily="2" charset="-122"/>
              </a:rPr>
              <a:t>3</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4</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5</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6</a:t>
            </a:r>
            <a:r>
              <a:rPr lang="zh-CN" altLang="zh-CN" sz="2800" dirty="0">
                <a:latin typeface="华文隶书" panose="02010800040101010101" pitchFamily="2" charset="-122"/>
                <a:ea typeface="华文隶书" panose="02010800040101010101" pitchFamily="2" charset="-122"/>
              </a:rPr>
              <a:t>覆盖率百分比；</a:t>
            </a:r>
          </a:p>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回波顶高：第</a:t>
            </a:r>
            <a:r>
              <a:rPr lang="en-US" altLang="zh-CN" sz="2800" dirty="0">
                <a:latin typeface="华文隶书" panose="02010800040101010101" pitchFamily="2" charset="-122"/>
                <a:ea typeface="华文隶书" panose="02010800040101010101" pitchFamily="2" charset="-122"/>
              </a:rPr>
              <a:t>90</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50</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10</a:t>
            </a:r>
            <a:r>
              <a:rPr lang="zh-CN" altLang="zh-CN" sz="2800" dirty="0">
                <a:latin typeface="华文隶书" panose="02010800040101010101" pitchFamily="2" charset="-122"/>
                <a:ea typeface="华文隶书" panose="02010800040101010101" pitchFamily="2" charset="-122"/>
              </a:rPr>
              <a:t>百分位，</a:t>
            </a:r>
            <a:r>
              <a:rPr lang="en-US" altLang="zh-CN" sz="2800" dirty="0">
                <a:latin typeface="华文隶书" panose="02010800040101010101" pitchFamily="2" charset="-122"/>
                <a:ea typeface="华文隶书" panose="02010800040101010101" pitchFamily="2" charset="-122"/>
              </a:rPr>
              <a:t>6km</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9km</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11km</a:t>
            </a:r>
            <a:r>
              <a:rPr lang="zh-CN" altLang="zh-CN" sz="2800" dirty="0">
                <a:latin typeface="华文隶书" panose="02010800040101010101" pitchFamily="2" charset="-122"/>
                <a:ea typeface="华文隶书" panose="02010800040101010101" pitchFamily="2" charset="-122"/>
              </a:rPr>
              <a:t>覆盖率百分比</a:t>
            </a:r>
            <a:r>
              <a:rPr lang="zh-CN" altLang="zh-CN" sz="2800" dirty="0" smtClean="0">
                <a:latin typeface="华文隶书" panose="02010800040101010101" pitchFamily="2" charset="-122"/>
                <a:ea typeface="华文隶书" panose="02010800040101010101" pitchFamily="2" charset="-122"/>
              </a:rPr>
              <a:t>；</a:t>
            </a:r>
            <a:endParaRPr lang="en-US" altLang="zh-CN" sz="28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en-US" altLang="zh-CN" sz="2800" dirty="0" smtClean="0">
                <a:latin typeface="华文隶书" panose="02010800040101010101" pitchFamily="2" charset="-122"/>
                <a:ea typeface="华文隶书" panose="02010800040101010101" pitchFamily="2" charset="-122"/>
              </a:rPr>
              <a:t>VIL</a:t>
            </a:r>
            <a:r>
              <a:rPr lang="zh-CN" altLang="en-US" sz="2800" dirty="0" smtClean="0">
                <a:latin typeface="华文隶书" panose="02010800040101010101" pitchFamily="2" charset="-122"/>
                <a:ea typeface="华文隶书" panose="02010800040101010101" pitchFamily="2" charset="-122"/>
              </a:rPr>
              <a:t>的</a:t>
            </a:r>
            <a:r>
              <a:rPr lang="en-US" altLang="zh-CN" sz="2800" dirty="0" smtClean="0">
                <a:latin typeface="华文隶书" panose="02010800040101010101" pitchFamily="2" charset="-122"/>
                <a:ea typeface="华文隶书" panose="02010800040101010101" pitchFamily="2" charset="-122"/>
              </a:rPr>
              <a:t>3</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4</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5</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6</a:t>
            </a:r>
            <a:r>
              <a:rPr lang="zh-CN" altLang="en-US" sz="2800" dirty="0" smtClean="0">
                <a:latin typeface="华文隶书" panose="02010800040101010101" pitchFamily="2" charset="-122"/>
                <a:ea typeface="华文隶书" panose="02010800040101010101" pitchFamily="2" charset="-122"/>
              </a:rPr>
              <a:t>阈值</a:t>
            </a:r>
            <a:r>
              <a:rPr lang="zh-CN" altLang="en-US" sz="2800" dirty="0">
                <a:latin typeface="华文隶书" panose="02010800040101010101" pitchFamily="2" charset="-122"/>
                <a:ea typeface="华文隶书" panose="02010800040101010101" pitchFamily="2" charset="-122"/>
              </a:rPr>
              <a:t>分别</a:t>
            </a:r>
            <a:r>
              <a:rPr lang="zh-CN" altLang="en-US" sz="2800" dirty="0" smtClean="0">
                <a:latin typeface="华文隶书" panose="02010800040101010101" pitchFamily="2" charset="-122"/>
                <a:ea typeface="华文隶书" panose="02010800040101010101" pitchFamily="2" charset="-122"/>
              </a:rPr>
              <a:t>为：</a:t>
            </a:r>
            <a:r>
              <a:rPr lang="en-US" altLang="zh-CN" sz="2800" dirty="0" smtClean="0">
                <a:latin typeface="华文隶书" panose="02010800040101010101" pitchFamily="2" charset="-122"/>
                <a:ea typeface="华文隶书" panose="02010800040101010101" pitchFamily="2" charset="-122"/>
              </a:rPr>
              <a:t>3</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6</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9</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15</a:t>
            </a:r>
            <a:r>
              <a:rPr lang="zh-CN" altLang="en-US" sz="2800" dirty="0" smtClean="0">
                <a:latin typeface="华文隶书" panose="02010800040101010101" pitchFamily="2" charset="-122"/>
                <a:ea typeface="华文隶书" panose="02010800040101010101" pitchFamily="2" charset="-122"/>
              </a:rPr>
              <a:t>（</a:t>
            </a:r>
            <a:r>
              <a:rPr lang="en-US" altLang="zh-CN" sz="2800" dirty="0" smtClean="0">
                <a:latin typeface="华文隶书" panose="02010800040101010101" pitchFamily="2" charset="-122"/>
                <a:ea typeface="华文隶书" panose="02010800040101010101" pitchFamily="2" charset="-122"/>
              </a:rPr>
              <a:t>kg/m</a:t>
            </a:r>
            <a:r>
              <a:rPr lang="en-US" altLang="zh-CN" sz="2800" baseline="30000" dirty="0" smtClean="0">
                <a:latin typeface="华文隶书" panose="02010800040101010101" pitchFamily="2" charset="-122"/>
                <a:ea typeface="华文隶书" panose="02010800040101010101" pitchFamily="2" charset="-122"/>
              </a:rPr>
              <a:t>2</a:t>
            </a:r>
            <a:r>
              <a:rPr lang="zh-CN" altLang="en-US" sz="2800" dirty="0" smtClean="0">
                <a:latin typeface="华文隶书" panose="02010800040101010101" pitchFamily="2" charset="-122"/>
                <a:ea typeface="华文隶书" panose="02010800040101010101" pitchFamily="2" charset="-122"/>
              </a:rPr>
              <a:t>）</a:t>
            </a:r>
            <a:endParaRPr lang="zh-CN" altLang="en-US" sz="28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94066035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初步建立对流天气规避模型</a:t>
            </a:r>
            <a:r>
              <a:rPr lang="en-US" altLang="zh-CN" sz="3200" dirty="0" smtClean="0">
                <a:latin typeface="华文隶书" panose="02010800040101010101" pitchFamily="2" charset="-122"/>
                <a:ea typeface="华文隶书" panose="02010800040101010101" pitchFamily="2" charset="-122"/>
              </a:rPr>
              <a:t/>
            </a:r>
            <a:br>
              <a:rPr lang="en-US" altLang="zh-CN" sz="3200" dirty="0" smtClean="0">
                <a:latin typeface="华文隶书" panose="02010800040101010101" pitchFamily="2" charset="-122"/>
                <a:ea typeface="华文隶书" panose="02010800040101010101" pitchFamily="2" charset="-122"/>
              </a:rPr>
            </a:br>
            <a:r>
              <a:rPr lang="zh-CN" altLang="en-US" sz="3200" dirty="0" smtClean="0">
                <a:latin typeface="华文隶书" panose="02010800040101010101" pitchFamily="2" charset="-122"/>
                <a:ea typeface="华文隶书" panose="02010800040101010101" pitchFamily="2" charset="-122"/>
              </a:rPr>
              <a:t>（试验数据）</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pPr marL="0" indent="0">
              <a:buNone/>
            </a:pPr>
            <a:r>
              <a:rPr lang="zh-CN" altLang="zh-CN" sz="2800" dirty="0">
                <a:latin typeface="华文隶书" panose="02010800040101010101" pitchFamily="2" charset="-122"/>
                <a:ea typeface="华文隶书" panose="02010800040101010101" pitchFamily="2" charset="-122"/>
              </a:rPr>
              <a:t>根据进场航班所规避的对流云团的天气参数，研究机组规避对流天气的行为模式，使用支持向量机方法研究与航班绕航密切相关的预报因子，建立对流天气规避模型（</a:t>
            </a:r>
            <a:r>
              <a:rPr lang="en-US" altLang="zh-CN" sz="2800" dirty="0">
                <a:latin typeface="华文隶书" panose="02010800040101010101" pitchFamily="2" charset="-122"/>
                <a:ea typeface="华文隶书" panose="02010800040101010101" pitchFamily="2" charset="-122"/>
              </a:rPr>
              <a:t>Convective Weather Avoidance Model,</a:t>
            </a:r>
            <a:r>
              <a:rPr lang="zh-CN" altLang="zh-CN" sz="2800" dirty="0">
                <a:latin typeface="华文隶书" panose="02010800040101010101" pitchFamily="2" charset="-122"/>
                <a:ea typeface="华文隶书" panose="02010800040101010101" pitchFamily="2" charset="-122"/>
              </a:rPr>
              <a:t>下称</a:t>
            </a:r>
            <a:r>
              <a:rPr lang="en-US" altLang="zh-CN" sz="2800" dirty="0">
                <a:latin typeface="华文隶书" panose="02010800040101010101" pitchFamily="2" charset="-122"/>
                <a:ea typeface="华文隶书" panose="02010800040101010101" pitchFamily="2" charset="-122"/>
              </a:rPr>
              <a:t>CWAM</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a:t>
            </a:r>
            <a:r>
              <a:rPr lang="zh-CN" altLang="zh-CN" sz="2800" dirty="0">
                <a:latin typeface="华文隶书" panose="02010800040101010101" pitchFamily="2" charset="-122"/>
                <a:ea typeface="华文隶书" panose="02010800040101010101" pitchFamily="2" charset="-122"/>
              </a:rPr>
              <a:t>确定对流天气规避区域（</a:t>
            </a:r>
            <a:r>
              <a:rPr lang="en-US" altLang="zh-CN" sz="2800" dirty="0">
                <a:latin typeface="华文隶书" panose="02010800040101010101" pitchFamily="2" charset="-122"/>
                <a:ea typeface="华文隶书" panose="02010800040101010101" pitchFamily="2" charset="-122"/>
              </a:rPr>
              <a:t>Weather Avoidance Field</a:t>
            </a:r>
            <a:r>
              <a:rPr lang="zh-CN" altLang="zh-CN" sz="2800" dirty="0">
                <a:latin typeface="华文隶书" panose="02010800040101010101" pitchFamily="2" charset="-122"/>
                <a:ea typeface="华文隶书" panose="02010800040101010101" pitchFamily="2" charset="-122"/>
              </a:rPr>
              <a:t>，下称</a:t>
            </a:r>
            <a:r>
              <a:rPr lang="en-US" altLang="zh-CN" sz="2800" dirty="0">
                <a:latin typeface="华文隶书" panose="02010800040101010101" pitchFamily="2" charset="-122"/>
                <a:ea typeface="华文隶书" panose="02010800040101010101" pitchFamily="2" charset="-122"/>
              </a:rPr>
              <a:t>WAF</a:t>
            </a:r>
            <a:r>
              <a:rPr lang="zh-CN" altLang="zh-CN" sz="2800" dirty="0">
                <a:latin typeface="华文隶书" panose="02010800040101010101" pitchFamily="2" charset="-122"/>
                <a:ea typeface="华文隶书" panose="02010800040101010101" pitchFamily="2" charset="-122"/>
              </a:rPr>
              <a:t>）</a:t>
            </a:r>
            <a:r>
              <a:rPr lang="zh-CN" altLang="zh-CN" dirty="0"/>
              <a:t>。</a:t>
            </a:r>
          </a:p>
          <a:p>
            <a:endParaRPr lang="zh-CN" altLang="en-US" dirty="0"/>
          </a:p>
        </p:txBody>
      </p:sp>
    </p:spTree>
    <p:extLst>
      <p:ext uri="{BB962C8B-B14F-4D97-AF65-F5344CB8AC3E}">
        <p14:creationId xmlns:p14="http://schemas.microsoft.com/office/powerpoint/2010/main" val="259521162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项目背景</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zh-CN" sz="2800" dirty="0" smtClean="0">
                <a:latin typeface="华文隶书" panose="02010800040101010101" pitchFamily="2" charset="-122"/>
                <a:ea typeface="华文隶书" panose="02010800040101010101" pitchFamily="2" charset="-122"/>
              </a:rPr>
              <a:t>珠</a:t>
            </a:r>
            <a:r>
              <a:rPr lang="zh-CN" altLang="zh-CN" sz="2800" dirty="0">
                <a:latin typeface="华文隶书" panose="02010800040101010101" pitchFamily="2" charset="-122"/>
                <a:ea typeface="华文隶书" panose="02010800040101010101" pitchFamily="2" charset="-122"/>
              </a:rPr>
              <a:t>三角属亚热带地区</a:t>
            </a:r>
            <a:r>
              <a:rPr lang="zh-CN" altLang="zh-CN" sz="2800" dirty="0" smtClean="0">
                <a:latin typeface="华文隶书" panose="02010800040101010101" pitchFamily="2" charset="-122"/>
                <a:ea typeface="华文隶书" panose="02010800040101010101" pitchFamily="2" charset="-122"/>
              </a:rPr>
              <a:t>，</a:t>
            </a:r>
            <a:r>
              <a:rPr lang="zh-CN" altLang="en-US" sz="2800" dirty="0" smtClean="0">
                <a:latin typeface="华文隶书" panose="02010800040101010101" pitchFamily="2" charset="-122"/>
                <a:ea typeface="华文隶书" panose="02010800040101010101" pitchFamily="2" charset="-122"/>
              </a:rPr>
              <a:t>对流</a:t>
            </a:r>
            <a:r>
              <a:rPr lang="zh-CN" altLang="zh-CN" sz="2800" dirty="0" smtClean="0">
                <a:latin typeface="华文隶书" panose="02010800040101010101" pitchFamily="2" charset="-122"/>
                <a:ea typeface="华文隶书" panose="02010800040101010101" pitchFamily="2" charset="-122"/>
              </a:rPr>
              <a:t>天气</a:t>
            </a:r>
            <a:r>
              <a:rPr lang="zh-CN" altLang="zh-CN" sz="2800" dirty="0">
                <a:latin typeface="华文隶书" panose="02010800040101010101" pitchFamily="2" charset="-122"/>
                <a:ea typeface="华文隶书" panose="02010800040101010101" pitchFamily="2" charset="-122"/>
              </a:rPr>
              <a:t>对航班安全</a:t>
            </a:r>
            <a:r>
              <a:rPr lang="zh-CN" altLang="zh-CN" sz="2800" dirty="0" smtClean="0">
                <a:latin typeface="华文隶书" panose="02010800040101010101" pitchFamily="2" charset="-122"/>
                <a:ea typeface="华文隶书" panose="02010800040101010101" pitchFamily="2" charset="-122"/>
              </a:rPr>
              <a:t>和</a:t>
            </a:r>
            <a:r>
              <a:rPr lang="zh-CN" altLang="en-US" sz="2800" dirty="0" smtClean="0">
                <a:latin typeface="华文隶书" panose="02010800040101010101" pitchFamily="2" charset="-122"/>
                <a:ea typeface="华文隶书" panose="02010800040101010101" pitchFamily="2" charset="-122"/>
              </a:rPr>
              <a:t>效率</a:t>
            </a:r>
            <a:r>
              <a:rPr lang="zh-CN" altLang="zh-CN" sz="2800" dirty="0" smtClean="0">
                <a:latin typeface="华文隶书" panose="02010800040101010101" pitchFamily="2" charset="-122"/>
                <a:ea typeface="华文隶书" panose="02010800040101010101" pitchFamily="2" charset="-122"/>
              </a:rPr>
              <a:t>的</a:t>
            </a:r>
            <a:r>
              <a:rPr lang="zh-CN" altLang="zh-CN" sz="2800" dirty="0">
                <a:latin typeface="华文隶书" panose="02010800040101010101" pitchFamily="2" charset="-122"/>
                <a:ea typeface="华文隶书" panose="02010800040101010101" pitchFamily="2" charset="-122"/>
              </a:rPr>
              <a:t>影响</a:t>
            </a:r>
            <a:r>
              <a:rPr lang="zh-CN" altLang="zh-CN" sz="2800" dirty="0" smtClean="0">
                <a:latin typeface="华文隶书" panose="02010800040101010101" pitchFamily="2" charset="-122"/>
                <a:ea typeface="华文隶书" panose="02010800040101010101" pitchFamily="2" charset="-122"/>
              </a:rPr>
              <a:t>很大</a:t>
            </a:r>
            <a:r>
              <a:rPr lang="zh-CN" altLang="en-US" sz="2800" dirty="0">
                <a:latin typeface="华文隶书" panose="02010800040101010101" pitchFamily="2" charset="-122"/>
                <a:ea typeface="华文隶书" panose="02010800040101010101" pitchFamily="2" charset="-122"/>
              </a:rPr>
              <a:t>。</a:t>
            </a:r>
            <a:r>
              <a:rPr lang="zh-CN" altLang="zh-CN" sz="2800" dirty="0" smtClean="0">
                <a:latin typeface="华文隶书" panose="02010800040101010101" pitchFamily="2" charset="-122"/>
                <a:ea typeface="华文隶书" panose="02010800040101010101" pitchFamily="2" charset="-122"/>
              </a:rPr>
              <a:t>统计</a:t>
            </a:r>
            <a:r>
              <a:rPr lang="zh-CN" altLang="zh-CN" sz="2800" dirty="0">
                <a:latin typeface="华文隶书" panose="02010800040101010101" pitchFamily="2" charset="-122"/>
                <a:ea typeface="华文隶书" panose="02010800040101010101" pitchFamily="2" charset="-122"/>
              </a:rPr>
              <a:t>资料表明，广州白云机场</a:t>
            </a:r>
            <a:r>
              <a:rPr lang="en-US" altLang="zh-CN" sz="2800" dirty="0">
                <a:latin typeface="华文隶书" panose="02010800040101010101" pitchFamily="2" charset="-122"/>
                <a:ea typeface="华文隶书" panose="02010800040101010101" pitchFamily="2" charset="-122"/>
              </a:rPr>
              <a:t>2005 -2012</a:t>
            </a:r>
            <a:r>
              <a:rPr lang="zh-CN" altLang="zh-CN" sz="2800" dirty="0">
                <a:latin typeface="华文隶书" panose="02010800040101010101" pitchFamily="2" charset="-122"/>
                <a:ea typeface="华文隶书" panose="02010800040101010101" pitchFamily="2" charset="-122"/>
              </a:rPr>
              <a:t>年年平均雷暴日数达</a:t>
            </a:r>
            <a:r>
              <a:rPr lang="en-US" altLang="zh-CN" sz="2800" dirty="0">
                <a:latin typeface="华文隶书" panose="02010800040101010101" pitchFamily="2" charset="-122"/>
                <a:ea typeface="华文隶书" panose="02010800040101010101" pitchFamily="2" charset="-122"/>
              </a:rPr>
              <a:t>77</a:t>
            </a:r>
            <a:r>
              <a:rPr lang="zh-CN" altLang="zh-CN" sz="2800" dirty="0">
                <a:latin typeface="华文隶书" panose="02010800040101010101" pitchFamily="2" charset="-122"/>
                <a:ea typeface="华文隶书" panose="02010800040101010101" pitchFamily="2" charset="-122"/>
              </a:rPr>
              <a:t>天，占全年的</a:t>
            </a:r>
            <a:r>
              <a:rPr lang="en-US" altLang="zh-CN" sz="2800" dirty="0">
                <a:latin typeface="华文隶书" panose="02010800040101010101" pitchFamily="2" charset="-122"/>
                <a:ea typeface="华文隶书" panose="02010800040101010101" pitchFamily="2" charset="-122"/>
              </a:rPr>
              <a:t>21%</a:t>
            </a:r>
            <a:r>
              <a:rPr lang="zh-CN" altLang="zh-CN" sz="2800" dirty="0">
                <a:latin typeface="华文隶书" panose="02010800040101010101" pitchFamily="2" charset="-122"/>
                <a:ea typeface="华文隶书" panose="02010800040101010101" pitchFamily="2" charset="-122"/>
              </a:rPr>
              <a:t>。每年影响华南沿海的热带气旋平均有</a:t>
            </a:r>
            <a:r>
              <a:rPr lang="en-US" altLang="zh-CN" sz="2800" dirty="0">
                <a:latin typeface="华文隶书" panose="02010800040101010101" pitchFamily="2" charset="-122"/>
                <a:ea typeface="华文隶书" panose="02010800040101010101" pitchFamily="2" charset="-122"/>
              </a:rPr>
              <a:t>5-6</a:t>
            </a:r>
            <a:r>
              <a:rPr lang="zh-CN" altLang="zh-CN" sz="2800" dirty="0">
                <a:latin typeface="华文隶书" panose="02010800040101010101" pitchFamily="2" charset="-122"/>
                <a:ea typeface="华文隶书" panose="02010800040101010101" pitchFamily="2" charset="-122"/>
              </a:rPr>
              <a:t>个</a:t>
            </a:r>
            <a:r>
              <a:rPr lang="zh-CN" altLang="zh-CN" sz="2800" dirty="0" smtClean="0">
                <a:latin typeface="华文隶书" panose="02010800040101010101" pitchFamily="2" charset="-122"/>
                <a:ea typeface="华文隶书" panose="02010800040101010101" pitchFamily="2" charset="-122"/>
              </a:rPr>
              <a:t>。</a:t>
            </a:r>
            <a:r>
              <a:rPr lang="zh-CN" altLang="en-US" sz="2800" dirty="0" smtClean="0">
                <a:latin typeface="华文隶书" panose="02010800040101010101" pitchFamily="2" charset="-122"/>
                <a:ea typeface="华文隶书" panose="02010800040101010101" pitchFamily="2" charset="-122"/>
              </a:rPr>
              <a:t>对流天气</a:t>
            </a:r>
            <a:r>
              <a:rPr lang="zh-CN" altLang="zh-CN" sz="2800" dirty="0" smtClean="0">
                <a:latin typeface="华文隶书" panose="02010800040101010101" pitchFamily="2" charset="-122"/>
                <a:ea typeface="华文隶书" panose="02010800040101010101" pitchFamily="2" charset="-122"/>
              </a:rPr>
              <a:t>是造成</a:t>
            </a:r>
            <a:r>
              <a:rPr lang="zh-CN" altLang="en-US" sz="2800" dirty="0" smtClean="0">
                <a:latin typeface="华文隶书" panose="02010800040101010101" pitchFamily="2" charset="-122"/>
                <a:ea typeface="华文隶书" panose="02010800040101010101" pitchFamily="2" charset="-122"/>
              </a:rPr>
              <a:t>该区域</a:t>
            </a:r>
            <a:r>
              <a:rPr lang="zh-CN" altLang="zh-CN" sz="2800" dirty="0" smtClean="0">
                <a:latin typeface="华文隶书" panose="02010800040101010101" pitchFamily="2" charset="-122"/>
                <a:ea typeface="华文隶书" panose="02010800040101010101" pitchFamily="2" charset="-122"/>
              </a:rPr>
              <a:t>春</a:t>
            </a:r>
            <a:r>
              <a:rPr lang="zh-CN" altLang="zh-CN" sz="2800" dirty="0">
                <a:latin typeface="华文隶书" panose="02010800040101010101" pitchFamily="2" charset="-122"/>
                <a:ea typeface="华文隶书" panose="02010800040101010101" pitchFamily="2" charset="-122"/>
              </a:rPr>
              <a:t>夏季节大面积航班延误的主要原因</a:t>
            </a:r>
            <a:r>
              <a:rPr lang="zh-CN" altLang="zh-CN" sz="2800" dirty="0" smtClean="0">
                <a:latin typeface="华文隶书" panose="02010800040101010101" pitchFamily="2" charset="-122"/>
                <a:ea typeface="华文隶书" panose="02010800040101010101" pitchFamily="2" charset="-122"/>
              </a:rPr>
              <a:t>。</a:t>
            </a:r>
            <a:endParaRPr lang="en-US" altLang="zh-CN" sz="28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smtClean="0">
                <a:latin typeface="华文隶书" panose="02010800040101010101" pitchFamily="2" charset="-122"/>
                <a:ea typeface="华文隶书" panose="02010800040101010101" pitchFamily="2" charset="-122"/>
              </a:rPr>
              <a:t>珠三角</a:t>
            </a:r>
            <a:r>
              <a:rPr lang="zh-CN" altLang="en-US" sz="2800" dirty="0" smtClean="0">
                <a:latin typeface="华文隶书" panose="02010800040101010101" pitchFamily="2" charset="-122"/>
                <a:ea typeface="华文隶书" panose="02010800040101010101" pitchFamily="2" charset="-122"/>
              </a:rPr>
              <a:t>区域</a:t>
            </a:r>
            <a:r>
              <a:rPr lang="zh-CN" altLang="zh-CN" sz="2800" dirty="0" smtClean="0">
                <a:latin typeface="华文隶书" panose="02010800040101010101" pitchFamily="2" charset="-122"/>
                <a:ea typeface="华文隶书" panose="02010800040101010101" pitchFamily="2" charset="-122"/>
              </a:rPr>
              <a:t>内</a:t>
            </a:r>
            <a:r>
              <a:rPr lang="zh-CN" altLang="zh-CN" sz="2800" dirty="0">
                <a:latin typeface="华文隶书" panose="02010800040101010101" pitchFamily="2" charset="-122"/>
                <a:ea typeface="华文隶书" panose="02010800040101010101" pitchFamily="2" charset="-122"/>
              </a:rPr>
              <a:t>有广州、深圳、珠海、香港、澳门</a:t>
            </a:r>
            <a:r>
              <a:rPr lang="en-US" altLang="zh-CN" sz="2800" dirty="0">
                <a:latin typeface="华文隶书" panose="02010800040101010101" pitchFamily="2" charset="-122"/>
                <a:ea typeface="华文隶书" panose="02010800040101010101" pitchFamily="2" charset="-122"/>
              </a:rPr>
              <a:t>5</a:t>
            </a:r>
            <a:r>
              <a:rPr lang="zh-CN" altLang="zh-CN" sz="2800" dirty="0">
                <a:latin typeface="华文隶书" panose="02010800040101010101" pitchFamily="2" charset="-122"/>
                <a:ea typeface="华文隶书" panose="02010800040101010101" pitchFamily="2" charset="-122"/>
              </a:rPr>
              <a:t>个民航</a:t>
            </a:r>
            <a:r>
              <a:rPr lang="zh-CN" altLang="zh-CN" sz="2800" dirty="0" smtClean="0">
                <a:latin typeface="华文隶书" panose="02010800040101010101" pitchFamily="2" charset="-122"/>
                <a:ea typeface="华文隶书" panose="02010800040101010101" pitchFamily="2" charset="-122"/>
              </a:rPr>
              <a:t>机场，</a:t>
            </a:r>
            <a:r>
              <a:rPr lang="zh-CN" altLang="zh-CN" sz="2800" dirty="0">
                <a:latin typeface="华文隶书" panose="02010800040101010101" pitchFamily="2" charset="-122"/>
                <a:ea typeface="华文隶书" panose="02010800040101010101" pitchFamily="2" charset="-122"/>
              </a:rPr>
              <a:t>具有空域小而流量大的特点</a:t>
            </a:r>
            <a:r>
              <a:rPr lang="zh-CN" altLang="zh-CN" sz="2800" dirty="0" smtClean="0">
                <a:latin typeface="华文隶书" panose="02010800040101010101" pitchFamily="2" charset="-122"/>
                <a:ea typeface="华文隶书" panose="02010800040101010101" pitchFamily="2" charset="-122"/>
              </a:rPr>
              <a:t>。</a:t>
            </a:r>
            <a:endParaRPr lang="en-US" altLang="zh-CN" sz="2800" dirty="0" smtClean="0">
              <a:latin typeface="华文隶书" panose="02010800040101010101" pitchFamily="2" charset="-122"/>
              <a:ea typeface="华文隶书" panose="02010800040101010101" pitchFamily="2" charset="-122"/>
            </a:endParaRPr>
          </a:p>
          <a:p>
            <a:endParaRPr lang="zh-CN" altLang="en-US" dirty="0"/>
          </a:p>
        </p:txBody>
      </p:sp>
    </p:spTree>
    <p:extLst>
      <p:ext uri="{BB962C8B-B14F-4D97-AF65-F5344CB8AC3E}">
        <p14:creationId xmlns:p14="http://schemas.microsoft.com/office/powerpoint/2010/main" val="154922712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7886700" cy="1325563"/>
          </a:xfrm>
        </p:spPr>
        <p:txBody>
          <a:bodyPr/>
          <a:lstStyle/>
          <a:p>
            <a:r>
              <a:rPr lang="zh-CN" altLang="en-US" sz="2800" dirty="0" smtClean="0">
                <a:latin typeface="华文隶书" panose="02010800040101010101" pitchFamily="2" charset="-122"/>
                <a:ea typeface="华文隶书" panose="02010800040101010101" pitchFamily="2" charset="-122"/>
              </a:rPr>
              <a:t>支持向量机（</a:t>
            </a:r>
            <a:r>
              <a:rPr lang="en-US" altLang="zh-CN" sz="2800" dirty="0" smtClean="0">
                <a:latin typeface="华文隶书" panose="02010800040101010101" pitchFamily="2" charset="-122"/>
                <a:ea typeface="华文隶书" panose="02010800040101010101" pitchFamily="2" charset="-122"/>
              </a:rPr>
              <a:t>SVM</a:t>
            </a:r>
            <a:r>
              <a:rPr lang="zh-CN" altLang="en-US" sz="2800" dirty="0" smtClean="0">
                <a:latin typeface="华文隶书" panose="02010800040101010101" pitchFamily="2" charset="-122"/>
                <a:ea typeface="华文隶书" panose="02010800040101010101" pitchFamily="2" charset="-122"/>
              </a:rPr>
              <a:t>）技术</a:t>
            </a:r>
            <a:endParaRPr lang="zh-CN" altLang="en-US" sz="28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endParaRPr lang="zh-CN"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94" y="938214"/>
            <a:ext cx="6555581" cy="440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 y="5538788"/>
            <a:ext cx="8367713" cy="128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02466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639" y="595314"/>
            <a:ext cx="6908006"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75544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981075"/>
            <a:ext cx="5030391"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8287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p:txBody>
          <a:bodyPr/>
          <a:lstStyle/>
          <a:p>
            <a:r>
              <a:rPr lang="zh-CN" altLang="en-US" sz="3200" dirty="0" smtClean="0">
                <a:latin typeface="华文隶书" pitchFamily="2" charset="-122"/>
                <a:ea typeface="华文隶书" pitchFamily="2" charset="-122"/>
              </a:rPr>
              <a:t>天气规避区模型（样例）</a:t>
            </a:r>
          </a:p>
        </p:txBody>
      </p:sp>
      <p:sp>
        <p:nvSpPr>
          <p:cNvPr id="29699" name="内容占位符 2"/>
          <p:cNvSpPr>
            <a:spLocks noGrp="1"/>
          </p:cNvSpPr>
          <p:nvPr>
            <p:ph idx="1"/>
          </p:nvPr>
        </p:nvSpPr>
        <p:spPr/>
        <p:txBody>
          <a:bodyPr/>
          <a:lstStyle/>
          <a:p>
            <a:endParaRPr lang="zh-CN" altLang="en-US" dirty="0" smtClean="0"/>
          </a:p>
        </p:txBody>
      </p:sp>
      <p:sp>
        <p:nvSpPr>
          <p:cNvPr id="4" name="页脚占位符 3"/>
          <p:cNvSpPr>
            <a:spLocks noGrp="1"/>
          </p:cNvSpPr>
          <p:nvPr>
            <p:ph type="ftr" sz="quarter" idx="4294967295"/>
          </p:nvPr>
        </p:nvSpPr>
        <p:spPr>
          <a:xfrm>
            <a:off x="5940425" y="6503988"/>
            <a:ext cx="2895600" cy="320675"/>
          </a:xfrm>
          <a:prstGeom prst="rect">
            <a:avLst/>
          </a:prstGeom>
        </p:spPr>
        <p:txBody>
          <a:bodyPr/>
          <a:lstStyle/>
          <a:p>
            <a:pPr>
              <a:defRPr/>
            </a:pPr>
            <a:endParaRPr lang="en-US" altLang="zh-CN"/>
          </a:p>
        </p:txBody>
      </p:sp>
      <p:sp>
        <p:nvSpPr>
          <p:cNvPr id="29701" name="灯片编号占位符 4"/>
          <p:cNvSpPr>
            <a:spLocks noGrp="1"/>
          </p:cNvSpPr>
          <p:nvPr>
            <p:ph type="sldNum" sz="quarter" idx="4294967295"/>
          </p:nvPr>
        </p:nvSpPr>
        <p:spPr>
          <a:xfrm>
            <a:off x="2971800" y="6537325"/>
            <a:ext cx="2133600" cy="320675"/>
          </a:xfrm>
          <a:prstGeom prst="rect">
            <a:avLst/>
          </a:prstGeom>
          <a:noFill/>
        </p:spPr>
        <p:txBody>
          <a:bodyPr/>
          <a:lstStyle/>
          <a:p>
            <a:fld id="{D61FFFBB-6E07-41E1-B389-41E6BDE81016}" type="slidenum">
              <a:rPr lang="en-US" altLang="zh-CN" smtClean="0">
                <a:ea typeface="宋体" charset="-122"/>
              </a:rPr>
              <a:pPr/>
              <a:t>43</a:t>
            </a:fld>
            <a:endParaRPr lang="en-US" altLang="zh-CN" smtClean="0">
              <a:ea typeface="宋体" charset="-122"/>
            </a:endParaRPr>
          </a:p>
        </p:txBody>
      </p:sp>
      <p:sp>
        <p:nvSpPr>
          <p:cNvPr id="29702" name="日期占位符 5"/>
          <p:cNvSpPr>
            <a:spLocks noGrp="1"/>
          </p:cNvSpPr>
          <p:nvPr>
            <p:ph type="dt" sz="quarter" idx="4294967295"/>
          </p:nvPr>
        </p:nvSpPr>
        <p:spPr>
          <a:xfrm>
            <a:off x="0" y="6567488"/>
            <a:ext cx="3057525" cy="236537"/>
          </a:xfrm>
          <a:prstGeom prst="rect">
            <a:avLst/>
          </a:prstGeom>
          <a:noFill/>
        </p:spPr>
        <p:txBody>
          <a:bodyPr/>
          <a:lstStyle/>
          <a:p>
            <a:fld id="{51CCD60E-478F-4D8E-8D6D-B006A5A5F2AA}" type="datetime1">
              <a:rPr lang="zh-CN" altLang="en-US"/>
              <a:pPr/>
              <a:t>2015-09-24</a:t>
            </a:fld>
            <a:endParaRPr lang="en-US" altLang="zh-CN"/>
          </a:p>
        </p:txBody>
      </p:sp>
      <p:pic>
        <p:nvPicPr>
          <p:cNvPr id="29703" name="图片 43"/>
          <p:cNvPicPr>
            <a:picLocks noChangeAspect="1" noChangeArrowheads="1"/>
          </p:cNvPicPr>
          <p:nvPr/>
        </p:nvPicPr>
        <p:blipFill>
          <a:blip r:embed="rId2" cstate="print"/>
          <a:srcRect/>
          <a:stretch>
            <a:fillRect/>
          </a:stretch>
        </p:blipFill>
        <p:spPr bwMode="auto">
          <a:xfrm>
            <a:off x="179388" y="1557338"/>
            <a:ext cx="8899525" cy="3384550"/>
          </a:xfrm>
          <a:prstGeom prst="rect">
            <a:avLst/>
          </a:prstGeom>
          <a:noFill/>
          <a:ln w="9525">
            <a:noFill/>
            <a:miter lim="800000"/>
            <a:headEnd/>
            <a:tailEnd/>
          </a:ln>
        </p:spPr>
      </p:pic>
    </p:spTree>
    <p:extLst>
      <p:ext uri="{BB962C8B-B14F-4D97-AF65-F5344CB8AC3E}">
        <p14:creationId xmlns:p14="http://schemas.microsoft.com/office/powerpoint/2010/main" val="3490963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200" dirty="0">
                <a:latin typeface="华文隶书" pitchFamily="2" charset="-122"/>
                <a:ea typeface="华文隶书" pitchFamily="2" charset="-122"/>
              </a:rPr>
              <a:t>WAF</a:t>
            </a:r>
            <a:r>
              <a:rPr lang="zh-CN" altLang="en-US" sz="3200" dirty="0">
                <a:latin typeface="华文隶书" pitchFamily="2" charset="-122"/>
                <a:ea typeface="华文隶书" pitchFamily="2" charset="-122"/>
              </a:rPr>
              <a:t>分析实验效果</a:t>
            </a:r>
            <a:r>
              <a:rPr lang="zh-CN" altLang="en-US" sz="3200" dirty="0" smtClean="0">
                <a:latin typeface="华文隶书" pitchFamily="2" charset="-122"/>
                <a:ea typeface="华文隶书" pitchFamily="2" charset="-122"/>
              </a:rPr>
              <a:t>图</a:t>
            </a:r>
            <a:r>
              <a:rPr lang="en-US" altLang="zh-CN" sz="3200" dirty="0" smtClean="0">
                <a:latin typeface="华文隶书" pitchFamily="2" charset="-122"/>
                <a:ea typeface="华文隶书" pitchFamily="2" charset="-122"/>
              </a:rPr>
              <a:t>1</a:t>
            </a:r>
            <a:endParaRPr lang="zh-CN" altLang="en-US" sz="3200" dirty="0">
              <a:latin typeface="华文隶书" pitchFamily="2" charset="-122"/>
              <a:ea typeface="华文隶书" pitchFamily="2" charset="-122"/>
            </a:endParaRPr>
          </a:p>
        </p:txBody>
      </p:sp>
      <p:sp>
        <p:nvSpPr>
          <p:cNvPr id="32771" name="内容占位符 2"/>
          <p:cNvSpPr>
            <a:spLocks noGrp="1"/>
          </p:cNvSpPr>
          <p:nvPr>
            <p:ph idx="1"/>
          </p:nvPr>
        </p:nvSpPr>
        <p:spPr/>
        <p:txBody>
          <a:bodyPr/>
          <a:lstStyle/>
          <a:p>
            <a:endParaRPr lang="zh-CN" altLang="en-US" smtClean="0"/>
          </a:p>
        </p:txBody>
      </p:sp>
      <p:sp>
        <p:nvSpPr>
          <p:cNvPr id="4" name="页脚占位符 3"/>
          <p:cNvSpPr>
            <a:spLocks noGrp="1"/>
          </p:cNvSpPr>
          <p:nvPr>
            <p:ph type="ftr" sz="quarter" idx="4294967295"/>
          </p:nvPr>
        </p:nvSpPr>
        <p:spPr>
          <a:xfrm>
            <a:off x="5940425" y="6503988"/>
            <a:ext cx="2895600" cy="320675"/>
          </a:xfrm>
          <a:prstGeom prst="rect">
            <a:avLst/>
          </a:prstGeom>
        </p:spPr>
        <p:txBody>
          <a:bodyPr/>
          <a:lstStyle/>
          <a:p>
            <a:pPr>
              <a:defRPr/>
            </a:pPr>
            <a:endParaRPr lang="en-US" altLang="zh-CN"/>
          </a:p>
        </p:txBody>
      </p:sp>
      <p:sp>
        <p:nvSpPr>
          <p:cNvPr id="32773" name="灯片编号占位符 4"/>
          <p:cNvSpPr>
            <a:spLocks noGrp="1"/>
          </p:cNvSpPr>
          <p:nvPr>
            <p:ph type="sldNum" sz="quarter" idx="4294967295"/>
          </p:nvPr>
        </p:nvSpPr>
        <p:spPr>
          <a:xfrm>
            <a:off x="2971800" y="6537325"/>
            <a:ext cx="2133600" cy="320675"/>
          </a:xfrm>
          <a:prstGeom prst="rect">
            <a:avLst/>
          </a:prstGeom>
          <a:noFill/>
        </p:spPr>
        <p:txBody>
          <a:bodyPr/>
          <a:lstStyle/>
          <a:p>
            <a:fld id="{9BF11590-8784-4360-B621-3FE1CE8DEA01}" type="slidenum">
              <a:rPr lang="en-US" altLang="zh-CN" smtClean="0">
                <a:ea typeface="宋体" charset="-122"/>
              </a:rPr>
              <a:pPr/>
              <a:t>44</a:t>
            </a:fld>
            <a:endParaRPr lang="en-US" altLang="zh-CN" smtClean="0">
              <a:ea typeface="宋体" charset="-122"/>
            </a:endParaRPr>
          </a:p>
        </p:txBody>
      </p:sp>
      <p:sp>
        <p:nvSpPr>
          <p:cNvPr id="32774" name="日期占位符 5"/>
          <p:cNvSpPr>
            <a:spLocks noGrp="1"/>
          </p:cNvSpPr>
          <p:nvPr>
            <p:ph type="dt" sz="quarter" idx="4294967295"/>
          </p:nvPr>
        </p:nvSpPr>
        <p:spPr>
          <a:xfrm>
            <a:off x="0" y="6567488"/>
            <a:ext cx="3057525" cy="236537"/>
          </a:xfrm>
          <a:prstGeom prst="rect">
            <a:avLst/>
          </a:prstGeom>
          <a:noFill/>
        </p:spPr>
        <p:txBody>
          <a:bodyPr/>
          <a:lstStyle/>
          <a:p>
            <a:fld id="{EE981DF1-FFEA-423B-9450-97AD02610D8C}" type="datetime1">
              <a:rPr lang="zh-CN" altLang="en-US"/>
              <a:pPr/>
              <a:t>2015-09-24</a:t>
            </a:fld>
            <a:endParaRPr lang="en-US" altLang="zh-CN"/>
          </a:p>
        </p:txBody>
      </p:sp>
      <p:pic>
        <p:nvPicPr>
          <p:cNvPr id="32775" name="Picture 2"/>
          <p:cNvPicPr>
            <a:picLocks noChangeAspect="1" noChangeArrowheads="1"/>
          </p:cNvPicPr>
          <p:nvPr/>
        </p:nvPicPr>
        <p:blipFill>
          <a:blip r:embed="rId2" cstate="print"/>
          <a:srcRect/>
          <a:stretch>
            <a:fillRect/>
          </a:stretch>
        </p:blipFill>
        <p:spPr bwMode="auto">
          <a:xfrm>
            <a:off x="100013" y="1058863"/>
            <a:ext cx="4400550" cy="2714625"/>
          </a:xfrm>
          <a:prstGeom prst="rect">
            <a:avLst/>
          </a:prstGeom>
          <a:noFill/>
          <a:ln w="9525">
            <a:noFill/>
            <a:miter lim="800000"/>
            <a:headEnd/>
            <a:tailEnd/>
          </a:ln>
        </p:spPr>
      </p:pic>
      <p:pic>
        <p:nvPicPr>
          <p:cNvPr id="32776" name="Picture 3"/>
          <p:cNvPicPr>
            <a:picLocks noChangeAspect="1" noChangeArrowheads="1"/>
          </p:cNvPicPr>
          <p:nvPr/>
        </p:nvPicPr>
        <p:blipFill>
          <a:blip r:embed="rId3" cstate="print"/>
          <a:srcRect/>
          <a:stretch>
            <a:fillRect/>
          </a:stretch>
        </p:blipFill>
        <p:spPr bwMode="auto">
          <a:xfrm>
            <a:off x="4843463" y="1130300"/>
            <a:ext cx="4400550" cy="2714625"/>
          </a:xfrm>
          <a:prstGeom prst="rect">
            <a:avLst/>
          </a:prstGeom>
          <a:noFill/>
          <a:ln w="9525">
            <a:noFill/>
            <a:miter lim="800000"/>
            <a:headEnd/>
            <a:tailEnd/>
          </a:ln>
        </p:spPr>
      </p:pic>
      <p:pic>
        <p:nvPicPr>
          <p:cNvPr id="32777" name="Picture 4"/>
          <p:cNvPicPr>
            <a:picLocks noChangeAspect="1" noChangeArrowheads="1"/>
          </p:cNvPicPr>
          <p:nvPr/>
        </p:nvPicPr>
        <p:blipFill>
          <a:blip r:embed="rId4" cstate="print"/>
          <a:srcRect/>
          <a:stretch>
            <a:fillRect/>
          </a:stretch>
        </p:blipFill>
        <p:spPr bwMode="auto">
          <a:xfrm>
            <a:off x="2360613" y="3884613"/>
            <a:ext cx="4618037" cy="2847975"/>
          </a:xfrm>
          <a:prstGeom prst="rect">
            <a:avLst/>
          </a:prstGeom>
          <a:noFill/>
          <a:ln w="9525">
            <a:noFill/>
            <a:miter lim="800000"/>
            <a:headEnd/>
            <a:tailEnd/>
          </a:ln>
        </p:spPr>
      </p:pic>
    </p:spTree>
    <p:extLst>
      <p:ext uri="{BB962C8B-B14F-4D97-AF65-F5344CB8AC3E}">
        <p14:creationId xmlns:p14="http://schemas.microsoft.com/office/powerpoint/2010/main" val="242342462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200" dirty="0">
                <a:latin typeface="华文隶书" pitchFamily="2" charset="-122"/>
                <a:ea typeface="华文隶书" pitchFamily="2" charset="-122"/>
              </a:rPr>
              <a:t>WAF</a:t>
            </a:r>
            <a:r>
              <a:rPr lang="zh-CN" altLang="en-US" sz="3200" dirty="0">
                <a:latin typeface="华文隶书" pitchFamily="2" charset="-122"/>
                <a:ea typeface="华文隶书" pitchFamily="2" charset="-122"/>
              </a:rPr>
              <a:t>分析实验效果</a:t>
            </a:r>
            <a:r>
              <a:rPr lang="zh-CN" altLang="en-US" sz="3200" dirty="0" smtClean="0">
                <a:latin typeface="华文隶书" pitchFamily="2" charset="-122"/>
                <a:ea typeface="华文隶书" pitchFamily="2" charset="-122"/>
              </a:rPr>
              <a:t>图</a:t>
            </a:r>
            <a:r>
              <a:rPr lang="en-US" altLang="zh-CN" sz="3200" dirty="0" smtClean="0">
                <a:latin typeface="华文隶书" pitchFamily="2" charset="-122"/>
                <a:ea typeface="华文隶书" pitchFamily="2" charset="-122"/>
              </a:rPr>
              <a:t>2</a:t>
            </a:r>
            <a:endParaRPr lang="zh-CN" altLang="en-US" sz="3200" dirty="0">
              <a:latin typeface="华文隶书" pitchFamily="2" charset="-122"/>
              <a:ea typeface="华文隶书" pitchFamily="2" charset="-122"/>
            </a:endParaRPr>
          </a:p>
        </p:txBody>
      </p:sp>
      <p:sp>
        <p:nvSpPr>
          <p:cNvPr id="33795" name="内容占位符 2"/>
          <p:cNvSpPr>
            <a:spLocks noGrp="1"/>
          </p:cNvSpPr>
          <p:nvPr>
            <p:ph idx="1"/>
          </p:nvPr>
        </p:nvSpPr>
        <p:spPr/>
        <p:txBody>
          <a:bodyPr/>
          <a:lstStyle/>
          <a:p>
            <a:endParaRPr lang="zh-CN" altLang="en-US" smtClean="0"/>
          </a:p>
        </p:txBody>
      </p:sp>
      <p:sp>
        <p:nvSpPr>
          <p:cNvPr id="4" name="页脚占位符 3"/>
          <p:cNvSpPr>
            <a:spLocks noGrp="1"/>
          </p:cNvSpPr>
          <p:nvPr>
            <p:ph type="ftr" sz="quarter" idx="4294967295"/>
          </p:nvPr>
        </p:nvSpPr>
        <p:spPr>
          <a:xfrm>
            <a:off x="5940425" y="6503988"/>
            <a:ext cx="2895600" cy="320675"/>
          </a:xfrm>
          <a:prstGeom prst="rect">
            <a:avLst/>
          </a:prstGeom>
        </p:spPr>
        <p:txBody>
          <a:bodyPr/>
          <a:lstStyle/>
          <a:p>
            <a:pPr>
              <a:defRPr/>
            </a:pPr>
            <a:endParaRPr lang="en-US" altLang="zh-CN"/>
          </a:p>
        </p:txBody>
      </p:sp>
      <p:sp>
        <p:nvSpPr>
          <p:cNvPr id="33797" name="灯片编号占位符 4"/>
          <p:cNvSpPr>
            <a:spLocks noGrp="1"/>
          </p:cNvSpPr>
          <p:nvPr>
            <p:ph type="sldNum" sz="quarter" idx="4294967295"/>
          </p:nvPr>
        </p:nvSpPr>
        <p:spPr>
          <a:xfrm>
            <a:off x="2971800" y="6537325"/>
            <a:ext cx="2133600" cy="320675"/>
          </a:xfrm>
          <a:prstGeom prst="rect">
            <a:avLst/>
          </a:prstGeom>
          <a:noFill/>
        </p:spPr>
        <p:txBody>
          <a:bodyPr/>
          <a:lstStyle/>
          <a:p>
            <a:fld id="{8FB62555-FD4D-4373-96E0-7A067F59A768}" type="slidenum">
              <a:rPr lang="en-US" altLang="zh-CN" smtClean="0">
                <a:ea typeface="宋体" charset="-122"/>
              </a:rPr>
              <a:pPr/>
              <a:t>45</a:t>
            </a:fld>
            <a:endParaRPr lang="en-US" altLang="zh-CN" smtClean="0">
              <a:ea typeface="宋体" charset="-122"/>
            </a:endParaRPr>
          </a:p>
        </p:txBody>
      </p:sp>
      <p:sp>
        <p:nvSpPr>
          <p:cNvPr id="33798" name="日期占位符 5"/>
          <p:cNvSpPr>
            <a:spLocks noGrp="1"/>
          </p:cNvSpPr>
          <p:nvPr>
            <p:ph type="dt" sz="quarter" idx="4294967295"/>
          </p:nvPr>
        </p:nvSpPr>
        <p:spPr>
          <a:xfrm>
            <a:off x="0" y="6567488"/>
            <a:ext cx="3057525" cy="236537"/>
          </a:xfrm>
          <a:prstGeom prst="rect">
            <a:avLst/>
          </a:prstGeom>
          <a:noFill/>
        </p:spPr>
        <p:txBody>
          <a:bodyPr/>
          <a:lstStyle/>
          <a:p>
            <a:fld id="{F4756D7D-85A9-49CA-A002-107A386C999D}" type="datetime1">
              <a:rPr lang="zh-CN" altLang="en-US"/>
              <a:pPr/>
              <a:t>2015-09-24</a:t>
            </a:fld>
            <a:endParaRPr lang="en-US" altLang="zh-CN"/>
          </a:p>
        </p:txBody>
      </p:sp>
      <p:pic>
        <p:nvPicPr>
          <p:cNvPr id="33799" name="Picture 2"/>
          <p:cNvPicPr>
            <a:picLocks noChangeAspect="1" noChangeArrowheads="1"/>
          </p:cNvPicPr>
          <p:nvPr/>
        </p:nvPicPr>
        <p:blipFill>
          <a:blip r:embed="rId2" cstate="print"/>
          <a:srcRect/>
          <a:stretch>
            <a:fillRect/>
          </a:stretch>
        </p:blipFill>
        <p:spPr bwMode="auto">
          <a:xfrm>
            <a:off x="0" y="1143000"/>
            <a:ext cx="4168775" cy="2571750"/>
          </a:xfrm>
          <a:prstGeom prst="rect">
            <a:avLst/>
          </a:prstGeom>
          <a:noFill/>
          <a:ln w="9525">
            <a:noFill/>
            <a:miter lim="800000"/>
            <a:headEnd/>
            <a:tailEnd/>
          </a:ln>
        </p:spPr>
      </p:pic>
      <p:pic>
        <p:nvPicPr>
          <p:cNvPr id="33800" name="Picture 3"/>
          <p:cNvPicPr>
            <a:picLocks noChangeAspect="1" noChangeArrowheads="1"/>
          </p:cNvPicPr>
          <p:nvPr/>
        </p:nvPicPr>
        <p:blipFill>
          <a:blip r:embed="rId3" cstate="print"/>
          <a:srcRect/>
          <a:stretch>
            <a:fillRect/>
          </a:stretch>
        </p:blipFill>
        <p:spPr bwMode="auto">
          <a:xfrm>
            <a:off x="4929188" y="1143000"/>
            <a:ext cx="4214812" cy="2600325"/>
          </a:xfrm>
          <a:prstGeom prst="rect">
            <a:avLst/>
          </a:prstGeom>
          <a:noFill/>
          <a:ln w="9525">
            <a:noFill/>
            <a:miter lim="800000"/>
            <a:headEnd/>
            <a:tailEnd/>
          </a:ln>
        </p:spPr>
      </p:pic>
      <p:pic>
        <p:nvPicPr>
          <p:cNvPr id="33801" name="Picture 4"/>
          <p:cNvPicPr>
            <a:picLocks noChangeAspect="1" noChangeArrowheads="1"/>
          </p:cNvPicPr>
          <p:nvPr/>
        </p:nvPicPr>
        <p:blipFill>
          <a:blip r:embed="rId4" cstate="print"/>
          <a:srcRect/>
          <a:stretch>
            <a:fillRect/>
          </a:stretch>
        </p:blipFill>
        <p:spPr bwMode="auto">
          <a:xfrm>
            <a:off x="2000250" y="4170363"/>
            <a:ext cx="4357688" cy="2687637"/>
          </a:xfrm>
          <a:prstGeom prst="rect">
            <a:avLst/>
          </a:prstGeom>
          <a:noFill/>
          <a:ln w="9525">
            <a:noFill/>
            <a:miter lim="800000"/>
            <a:headEnd/>
            <a:tailEnd/>
          </a:ln>
        </p:spPr>
      </p:pic>
    </p:spTree>
    <p:extLst>
      <p:ext uri="{BB962C8B-B14F-4D97-AF65-F5344CB8AC3E}">
        <p14:creationId xmlns:p14="http://schemas.microsoft.com/office/powerpoint/2010/main" val="12301706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lstStyle/>
          <a:p>
            <a:endParaRPr lang="zh-CN" altLang="en-US" smtClean="0"/>
          </a:p>
        </p:txBody>
      </p:sp>
      <p:sp>
        <p:nvSpPr>
          <p:cNvPr id="39939" name="内容占位符 2"/>
          <p:cNvSpPr>
            <a:spLocks noGrp="1"/>
          </p:cNvSpPr>
          <p:nvPr>
            <p:ph idx="1"/>
          </p:nvPr>
        </p:nvSpPr>
        <p:spPr>
          <a:xfrm>
            <a:off x="285750" y="4071938"/>
            <a:ext cx="2214563" cy="2286000"/>
          </a:xfrm>
        </p:spPr>
        <p:txBody>
          <a:bodyPr/>
          <a:lstStyle/>
          <a:p>
            <a:pPr>
              <a:defRPr/>
            </a:pPr>
            <a:r>
              <a:rPr lang="en-US" altLang="zh-CN" b="1" dirty="0" smtClean="0">
                <a:solidFill>
                  <a:srgbClr val="0070C0"/>
                </a:solidFill>
                <a:latin typeface="+mj-ea"/>
                <a:ea typeface="+mj-ea"/>
              </a:rPr>
              <a:t>WAF</a:t>
            </a:r>
            <a:r>
              <a:rPr lang="zh-CN" altLang="en-US" b="1" dirty="0" smtClean="0">
                <a:solidFill>
                  <a:srgbClr val="0070C0"/>
                </a:solidFill>
                <a:latin typeface="+mj-ea"/>
                <a:ea typeface="+mj-ea"/>
              </a:rPr>
              <a:t>实时产品试验</a:t>
            </a:r>
          </a:p>
        </p:txBody>
      </p:sp>
      <p:pic>
        <p:nvPicPr>
          <p:cNvPr id="34820" name="Picture 2" descr="D:\20150419-20天气过程数据\WAF_image\ET_201504200030.png"/>
          <p:cNvPicPr>
            <a:picLocks noChangeAspect="1" noChangeArrowheads="1"/>
          </p:cNvPicPr>
          <p:nvPr/>
        </p:nvPicPr>
        <p:blipFill>
          <a:blip r:embed="rId2" cstate="print"/>
          <a:srcRect/>
          <a:stretch>
            <a:fillRect/>
          </a:stretch>
        </p:blipFill>
        <p:spPr bwMode="auto">
          <a:xfrm>
            <a:off x="0" y="0"/>
            <a:ext cx="4516438" cy="2786063"/>
          </a:xfrm>
          <a:prstGeom prst="rect">
            <a:avLst/>
          </a:prstGeom>
          <a:noFill/>
          <a:ln w="9525">
            <a:noFill/>
            <a:miter lim="800000"/>
            <a:headEnd/>
            <a:tailEnd/>
          </a:ln>
        </p:spPr>
      </p:pic>
      <p:pic>
        <p:nvPicPr>
          <p:cNvPr id="34821" name="Picture 3" descr="D:\20150419-20天气过程数据\WAF_image\VIL_201504200030.png"/>
          <p:cNvPicPr>
            <a:picLocks noChangeAspect="1" noChangeArrowheads="1"/>
          </p:cNvPicPr>
          <p:nvPr/>
        </p:nvPicPr>
        <p:blipFill>
          <a:blip r:embed="rId3" cstate="print"/>
          <a:srcRect/>
          <a:stretch>
            <a:fillRect/>
          </a:stretch>
        </p:blipFill>
        <p:spPr bwMode="auto">
          <a:xfrm>
            <a:off x="4572000" y="0"/>
            <a:ext cx="4560888" cy="2813050"/>
          </a:xfrm>
          <a:prstGeom prst="rect">
            <a:avLst/>
          </a:prstGeom>
          <a:noFill/>
          <a:ln w="9525">
            <a:noFill/>
            <a:miter lim="800000"/>
            <a:headEnd/>
            <a:tailEnd/>
          </a:ln>
        </p:spPr>
      </p:pic>
      <p:pic>
        <p:nvPicPr>
          <p:cNvPr id="34822" name="Picture 4" descr="D:\20150419-20天气过程数据\WAF_image\WAF_201504200030.png"/>
          <p:cNvPicPr>
            <a:picLocks noChangeAspect="1" noChangeArrowheads="1"/>
          </p:cNvPicPr>
          <p:nvPr/>
        </p:nvPicPr>
        <p:blipFill>
          <a:blip r:embed="rId4" cstate="print"/>
          <a:srcRect/>
          <a:stretch>
            <a:fillRect/>
          </a:stretch>
        </p:blipFill>
        <p:spPr bwMode="auto">
          <a:xfrm>
            <a:off x="2690813" y="2876550"/>
            <a:ext cx="6453187" cy="3981450"/>
          </a:xfrm>
          <a:prstGeom prst="rect">
            <a:avLst/>
          </a:prstGeom>
          <a:noFill/>
          <a:ln w="9525">
            <a:noFill/>
            <a:miter lim="800000"/>
            <a:headEnd/>
            <a:tailEnd/>
          </a:ln>
        </p:spPr>
      </p:pic>
    </p:spTree>
    <p:extLst>
      <p:ext uri="{BB962C8B-B14F-4D97-AF65-F5344CB8AC3E}">
        <p14:creationId xmlns:p14="http://schemas.microsoft.com/office/powerpoint/2010/main" val="1613450621"/>
      </p:ext>
    </p:extLst>
  </p:cSld>
  <p:clrMapOvr>
    <a:masterClrMapping/>
  </p:clrMapOvr>
  <mc:AlternateContent xmlns:mc="http://schemas.openxmlformats.org/markup-compatibility/2006">
    <mc:Choice xmlns:p14="http://schemas.microsoft.com/office/powerpoint/2010/main" Requires="p14">
      <p:transition spd="slow" p14:dur="1600" advTm="19641">
        <p14:prism isInverted="1"/>
      </p:transition>
    </mc:Choice>
    <mc:Fallback>
      <p:transition spd="slow" advTm="19641">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endParaRPr lang="zh-CN" altLang="en-US" smtClean="0"/>
          </a:p>
        </p:txBody>
      </p:sp>
      <p:sp>
        <p:nvSpPr>
          <p:cNvPr id="35843" name="内容占位符 2"/>
          <p:cNvSpPr>
            <a:spLocks noGrp="1"/>
          </p:cNvSpPr>
          <p:nvPr>
            <p:ph idx="1"/>
          </p:nvPr>
        </p:nvSpPr>
        <p:spPr/>
        <p:txBody>
          <a:bodyPr/>
          <a:lstStyle/>
          <a:p>
            <a:endParaRPr lang="zh-CN" altLang="en-US" smtClean="0"/>
          </a:p>
        </p:txBody>
      </p:sp>
      <p:pic>
        <p:nvPicPr>
          <p:cNvPr id="35844" name="Picture 2" descr="D:\20150419-20天气过程数据\WAF_image\ET_201504200930.png"/>
          <p:cNvPicPr>
            <a:picLocks noChangeAspect="1" noChangeArrowheads="1"/>
          </p:cNvPicPr>
          <p:nvPr/>
        </p:nvPicPr>
        <p:blipFill>
          <a:blip r:embed="rId2" cstate="print"/>
          <a:srcRect/>
          <a:stretch>
            <a:fillRect/>
          </a:stretch>
        </p:blipFill>
        <p:spPr bwMode="auto">
          <a:xfrm>
            <a:off x="0" y="0"/>
            <a:ext cx="4429125" cy="2732088"/>
          </a:xfrm>
          <a:prstGeom prst="rect">
            <a:avLst/>
          </a:prstGeom>
          <a:noFill/>
          <a:ln w="9525">
            <a:noFill/>
            <a:miter lim="800000"/>
            <a:headEnd/>
            <a:tailEnd/>
          </a:ln>
        </p:spPr>
      </p:pic>
      <p:pic>
        <p:nvPicPr>
          <p:cNvPr id="35845" name="Picture 3" descr="D:\20150419-20天气过程数据\WAF_image\VIL_201504200930.png"/>
          <p:cNvPicPr>
            <a:picLocks noChangeAspect="1" noChangeArrowheads="1"/>
          </p:cNvPicPr>
          <p:nvPr/>
        </p:nvPicPr>
        <p:blipFill>
          <a:blip r:embed="rId3" cstate="print"/>
          <a:srcRect/>
          <a:stretch>
            <a:fillRect/>
          </a:stretch>
        </p:blipFill>
        <p:spPr bwMode="auto">
          <a:xfrm>
            <a:off x="4643438" y="0"/>
            <a:ext cx="4500562" cy="2776538"/>
          </a:xfrm>
          <a:prstGeom prst="rect">
            <a:avLst/>
          </a:prstGeom>
          <a:noFill/>
          <a:ln w="9525">
            <a:noFill/>
            <a:miter lim="800000"/>
            <a:headEnd/>
            <a:tailEnd/>
          </a:ln>
        </p:spPr>
      </p:pic>
      <p:pic>
        <p:nvPicPr>
          <p:cNvPr id="35846" name="Picture 4" descr="D:\20150419-20天气过程数据\WAF_image\WAF_201504200930.png"/>
          <p:cNvPicPr>
            <a:picLocks noChangeAspect="1" noChangeArrowheads="1"/>
          </p:cNvPicPr>
          <p:nvPr/>
        </p:nvPicPr>
        <p:blipFill>
          <a:blip r:embed="rId4" cstate="print"/>
          <a:srcRect/>
          <a:stretch>
            <a:fillRect/>
          </a:stretch>
        </p:blipFill>
        <p:spPr bwMode="auto">
          <a:xfrm>
            <a:off x="3006725" y="3071813"/>
            <a:ext cx="6137275" cy="3786187"/>
          </a:xfrm>
          <a:prstGeom prst="rect">
            <a:avLst/>
          </a:prstGeom>
          <a:noFill/>
          <a:ln w="9525">
            <a:noFill/>
            <a:miter lim="800000"/>
            <a:headEnd/>
            <a:tailEnd/>
          </a:ln>
        </p:spPr>
      </p:pic>
      <p:sp>
        <p:nvSpPr>
          <p:cNvPr id="7" name="内容占位符 2"/>
          <p:cNvSpPr txBox="1">
            <a:spLocks/>
          </p:cNvSpPr>
          <p:nvPr/>
        </p:nvSpPr>
        <p:spPr bwMode="auto">
          <a:xfrm>
            <a:off x="285750" y="4071938"/>
            <a:ext cx="2214563" cy="2286000"/>
          </a:xfrm>
          <a:prstGeom prst="rect">
            <a:avLst/>
          </a:prstGeom>
          <a:noFill/>
          <a:ln w="9525">
            <a:noFill/>
            <a:miter lim="800000"/>
            <a:headEnd/>
            <a:tailEnd/>
          </a:ln>
        </p:spPr>
        <p:txBody>
          <a:bodyPr/>
          <a:lstStyle/>
          <a:p>
            <a:pPr marL="342900" indent="-342900" algn="ctr">
              <a:spcBef>
                <a:spcPct val="20000"/>
              </a:spcBef>
              <a:buFont typeface="Arial" charset="0"/>
              <a:buChar char="•"/>
            </a:pPr>
            <a:r>
              <a:rPr lang="en-US" altLang="zh-CN" sz="3200" b="1">
                <a:solidFill>
                  <a:srgbClr val="0070C0"/>
                </a:solidFill>
              </a:rPr>
              <a:t>WAF</a:t>
            </a:r>
            <a:r>
              <a:rPr lang="zh-CN" altLang="en-US" sz="3200" b="1">
                <a:solidFill>
                  <a:srgbClr val="0070C0"/>
                </a:solidFill>
              </a:rPr>
              <a:t>实时产品试验</a:t>
            </a:r>
          </a:p>
        </p:txBody>
      </p:sp>
    </p:spTree>
    <p:extLst>
      <p:ext uri="{BB962C8B-B14F-4D97-AF65-F5344CB8AC3E}">
        <p14:creationId xmlns:p14="http://schemas.microsoft.com/office/powerpoint/2010/main" val="999851887"/>
      </p:ext>
    </p:extLst>
  </p:cSld>
  <p:clrMapOvr>
    <a:masterClrMapping/>
  </p:clrMapOvr>
  <mc:AlternateContent xmlns:mc="http://schemas.openxmlformats.org/markup-compatibility/2006">
    <mc:Choice xmlns:p14="http://schemas.microsoft.com/office/powerpoint/2010/main" Requires="p14">
      <p:transition spd="slow" p14:dur="1400" advTm="19641">
        <p14:doors dir="vert"/>
      </p:transition>
    </mc:Choice>
    <mc:Fallback>
      <p:transition spd="slow" advTm="19641">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华文隶书" panose="02010800040101010101" pitchFamily="2" charset="-122"/>
                <a:ea typeface="华文隶书" panose="02010800040101010101" pitchFamily="2" charset="-122"/>
              </a:rPr>
              <a:t>初步建立对流天气条件下</a:t>
            </a:r>
            <a:r>
              <a:rPr lang="en-US" altLang="zh-CN" sz="3200" dirty="0">
                <a:latin typeface="华文隶书" panose="02010800040101010101" pitchFamily="2" charset="-122"/>
                <a:ea typeface="华文隶书" panose="02010800040101010101" pitchFamily="2" charset="-122"/>
              </a:rPr>
              <a:t/>
            </a:r>
            <a:br>
              <a:rPr lang="en-US" altLang="zh-CN" sz="3200" dirty="0">
                <a:latin typeface="华文隶书" panose="02010800040101010101" pitchFamily="2" charset="-122"/>
                <a:ea typeface="华文隶书" panose="02010800040101010101" pitchFamily="2" charset="-122"/>
              </a:rPr>
            </a:br>
            <a:r>
              <a:rPr lang="zh-CN" altLang="en-US" sz="3200" dirty="0">
                <a:latin typeface="华文隶书" panose="02010800040101010101" pitchFamily="2" charset="-122"/>
                <a:ea typeface="华文隶书" panose="02010800040101010101" pitchFamily="2" charset="-122"/>
              </a:rPr>
              <a:t>通行能力专家库</a:t>
            </a:r>
            <a:endParaRPr lang="zh-CN" altLang="en-US" sz="3200" dirty="0"/>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从扇区交通系统建模入手，分析扇区交通特征，测度扇区交通复杂性，提取扇区交通组织与过渡机理，揭示结构涌现与认知负荷的关系，为管制工作负荷建模与仿真验证评估提供理论依据</a:t>
            </a:r>
            <a:r>
              <a:rPr lang="zh-CN" altLang="zh-CN" sz="2800" dirty="0" smtClean="0">
                <a:latin typeface="华文隶书" panose="02010800040101010101" pitchFamily="2" charset="-122"/>
                <a:ea typeface="华文隶书" panose="02010800040101010101" pitchFamily="2" charset="-122"/>
              </a:rPr>
              <a:t>。</a:t>
            </a:r>
            <a:endParaRPr lang="en-US" altLang="zh-CN" sz="28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smtClean="0">
                <a:latin typeface="华文隶书" panose="02010800040101010101" pitchFamily="2" charset="-122"/>
                <a:ea typeface="华文隶书" panose="02010800040101010101" pitchFamily="2" charset="-122"/>
              </a:rPr>
              <a:t>在</a:t>
            </a:r>
            <a:r>
              <a:rPr lang="zh-CN" altLang="zh-CN" sz="2800" dirty="0">
                <a:latin typeface="华文隶书" panose="02010800040101010101" pitchFamily="2" charset="-122"/>
                <a:ea typeface="华文隶书" panose="02010800040101010101" pitchFamily="2" charset="-122"/>
              </a:rPr>
              <a:t>雷雨天气条件下，分三个范围对终端区通行能力进行研究：</a:t>
            </a:r>
            <a:r>
              <a:rPr lang="en-US" altLang="zh-CN" sz="2800" dirty="0">
                <a:latin typeface="华文隶书" panose="02010800040101010101" pitchFamily="2" charset="-122"/>
                <a:ea typeface="华文隶书" panose="02010800040101010101" pitchFamily="2" charset="-122"/>
              </a:rPr>
              <a:t>1.</a:t>
            </a:r>
            <a:r>
              <a:rPr lang="zh-CN" altLang="zh-CN" sz="2800" dirty="0">
                <a:latin typeface="华文隶书" panose="02010800040101010101" pitchFamily="2" charset="-122"/>
                <a:ea typeface="华文隶书" panose="02010800040101010101" pitchFamily="2" charset="-122"/>
              </a:rPr>
              <a:t>机场区域跑道接受率</a:t>
            </a:r>
            <a:r>
              <a:rPr lang="en-US" altLang="zh-CN" sz="2800" dirty="0">
                <a:latin typeface="华文隶书" panose="02010800040101010101" pitchFamily="2" charset="-122"/>
                <a:ea typeface="华文隶书" panose="02010800040101010101" pitchFamily="2" charset="-122"/>
              </a:rPr>
              <a:t>;2.</a:t>
            </a:r>
            <a:r>
              <a:rPr lang="zh-CN" altLang="zh-CN" sz="2800" dirty="0">
                <a:latin typeface="华文隶书" panose="02010800040101010101" pitchFamily="2" charset="-122"/>
                <a:ea typeface="华文隶书" panose="02010800040101010101" pitchFamily="2" charset="-122"/>
              </a:rPr>
              <a:t>雷雨覆盖走廊时通行能力调整标准</a:t>
            </a:r>
            <a:r>
              <a:rPr lang="en-US" altLang="zh-CN" sz="2800" dirty="0">
                <a:latin typeface="华文隶书" panose="02010800040101010101" pitchFamily="2" charset="-122"/>
                <a:ea typeface="华文隶书" panose="02010800040101010101" pitchFamily="2" charset="-122"/>
              </a:rPr>
              <a:t>;3.</a:t>
            </a:r>
            <a:r>
              <a:rPr lang="zh-CN" altLang="zh-CN" sz="2800" dirty="0">
                <a:latin typeface="华文隶书" panose="02010800040101010101" pitchFamily="2" charset="-122"/>
                <a:ea typeface="华文隶书" panose="02010800040101010101" pitchFamily="2" charset="-122"/>
              </a:rPr>
              <a:t>雷雨覆盖管制区边界通行能力调整标准。</a:t>
            </a:r>
          </a:p>
          <a:p>
            <a:endParaRPr lang="zh-CN" altLang="en-US" dirty="0"/>
          </a:p>
        </p:txBody>
      </p:sp>
    </p:spTree>
    <p:extLst>
      <p:ext uri="{BB962C8B-B14F-4D97-AF65-F5344CB8AC3E}">
        <p14:creationId xmlns:p14="http://schemas.microsoft.com/office/powerpoint/2010/main" val="3973871507"/>
      </p:ext>
    </p:extLst>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华文隶书" panose="02010800040101010101" pitchFamily="2" charset="-122"/>
                <a:ea typeface="华文隶书" panose="02010800040101010101" pitchFamily="2" charset="-122"/>
              </a:rPr>
              <a:t>通行能力专家</a:t>
            </a:r>
            <a:r>
              <a:rPr lang="zh-CN" altLang="en-US" sz="3200" dirty="0" smtClean="0">
                <a:latin typeface="华文隶书" panose="02010800040101010101" pitchFamily="2" charset="-122"/>
                <a:ea typeface="华文隶书" panose="02010800040101010101" pitchFamily="2" charset="-122"/>
              </a:rPr>
              <a:t>库示例</a:t>
            </a:r>
            <a:endParaRPr lang="zh-CN" altLang="en-US" sz="3200"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433" y="1600200"/>
            <a:ext cx="5675133" cy="4525963"/>
          </a:xfrm>
        </p:spPr>
      </p:pic>
    </p:spTree>
    <p:extLst>
      <p:ext uri="{BB962C8B-B14F-4D97-AF65-F5344CB8AC3E}">
        <p14:creationId xmlns:p14="http://schemas.microsoft.com/office/powerpoint/2010/main" val="38702227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项目背景（续）</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pPr>
              <a:buFont typeface="Wingdings" panose="05000000000000000000" pitchFamily="2" charset="2"/>
              <a:buChar char="Ø"/>
            </a:pPr>
            <a:r>
              <a:rPr lang="en-US" altLang="zh-CN" sz="2800" dirty="0" smtClean="0">
                <a:latin typeface="华文隶书" panose="02010800040101010101" pitchFamily="2" charset="-122"/>
                <a:ea typeface="华文隶书" panose="02010800040101010101" pitchFamily="2" charset="-122"/>
              </a:rPr>
              <a:t>2014</a:t>
            </a:r>
            <a:r>
              <a:rPr lang="zh-CN" altLang="zh-CN" sz="2800" dirty="0">
                <a:latin typeface="华文隶书" panose="02010800040101010101" pitchFamily="2" charset="-122"/>
                <a:ea typeface="华文隶书" panose="02010800040101010101" pitchFamily="2" charset="-122"/>
              </a:rPr>
              <a:t>年，广州白云机场塔台日架次历史高峰</a:t>
            </a:r>
            <a:r>
              <a:rPr lang="en-US" altLang="zh-CN" sz="2800" dirty="0">
                <a:latin typeface="华文隶书" panose="02010800040101010101" pitchFamily="2" charset="-122"/>
                <a:ea typeface="华文隶书" panose="02010800040101010101" pitchFamily="2" charset="-122"/>
              </a:rPr>
              <a:t>1309</a:t>
            </a:r>
            <a:r>
              <a:rPr lang="zh-CN" altLang="zh-CN" sz="2800" dirty="0">
                <a:latin typeface="华文隶书" panose="02010800040101010101" pitchFamily="2" charset="-122"/>
                <a:ea typeface="华文隶书" panose="02010800040101010101" pitchFamily="2" charset="-122"/>
              </a:rPr>
              <a:t>架次，小时高峰</a:t>
            </a:r>
            <a:r>
              <a:rPr lang="en-US" altLang="zh-CN" sz="2800" dirty="0">
                <a:latin typeface="华文隶书" panose="02010800040101010101" pitchFamily="2" charset="-122"/>
                <a:ea typeface="华文隶书" panose="02010800040101010101" pitchFamily="2" charset="-122"/>
              </a:rPr>
              <a:t>81</a:t>
            </a:r>
            <a:r>
              <a:rPr lang="zh-CN" altLang="zh-CN" sz="2800" dirty="0">
                <a:latin typeface="华文隶书" panose="02010800040101010101" pitchFamily="2" charset="-122"/>
                <a:ea typeface="华文隶书" panose="02010800040101010101" pitchFamily="2" charset="-122"/>
              </a:rPr>
              <a:t>架次；广州进近日架次历史高峰</a:t>
            </a:r>
            <a:r>
              <a:rPr lang="en-US" altLang="zh-CN" sz="2800" dirty="0">
                <a:latin typeface="华文隶书" panose="02010800040101010101" pitchFamily="2" charset="-122"/>
                <a:ea typeface="华文隶书" panose="02010800040101010101" pitchFamily="2" charset="-122"/>
              </a:rPr>
              <a:t>2120</a:t>
            </a:r>
            <a:r>
              <a:rPr lang="zh-CN" altLang="zh-CN" sz="2800" dirty="0">
                <a:latin typeface="华文隶书" panose="02010800040101010101" pitchFamily="2" charset="-122"/>
                <a:ea typeface="华文隶书" panose="02010800040101010101" pitchFamily="2" charset="-122"/>
              </a:rPr>
              <a:t>架次，小时高峰</a:t>
            </a:r>
            <a:r>
              <a:rPr lang="en-US" altLang="zh-CN" sz="2800" dirty="0">
                <a:latin typeface="华文隶书" panose="02010800040101010101" pitchFamily="2" charset="-122"/>
                <a:ea typeface="华文隶书" panose="02010800040101010101" pitchFamily="2" charset="-122"/>
              </a:rPr>
              <a:t>114</a:t>
            </a:r>
            <a:r>
              <a:rPr lang="zh-CN" altLang="zh-CN" sz="2800" dirty="0">
                <a:latin typeface="华文隶书" panose="02010800040101010101" pitchFamily="2" charset="-122"/>
                <a:ea typeface="华文隶书" panose="02010800040101010101" pitchFamily="2" charset="-122"/>
              </a:rPr>
              <a:t>架次</a:t>
            </a:r>
            <a:r>
              <a:rPr lang="zh-CN" altLang="zh-CN" sz="2800" dirty="0" smtClean="0">
                <a:latin typeface="华文隶书" panose="02010800040101010101" pitchFamily="2" charset="-122"/>
                <a:ea typeface="华文隶书" panose="02010800040101010101" pitchFamily="2" charset="-122"/>
              </a:rPr>
              <a:t>。</a:t>
            </a:r>
            <a:r>
              <a:rPr lang="zh-CN" altLang="en-US" sz="2800" dirty="0" smtClean="0">
                <a:latin typeface="华文隶书" panose="02010800040101010101" pitchFamily="2" charset="-122"/>
                <a:ea typeface="华文隶书" panose="02010800040101010101" pitchFamily="2" charset="-122"/>
              </a:rPr>
              <a:t>珠三角地</a:t>
            </a:r>
            <a:r>
              <a:rPr lang="zh-CN" altLang="zh-CN" sz="2800" dirty="0" smtClean="0">
                <a:latin typeface="华文隶书" panose="02010800040101010101" pitchFamily="2" charset="-122"/>
                <a:ea typeface="华文隶书" panose="02010800040101010101" pitchFamily="2" charset="-122"/>
              </a:rPr>
              <a:t>区</a:t>
            </a:r>
            <a:r>
              <a:rPr lang="zh-CN" altLang="zh-CN" sz="2800" dirty="0">
                <a:latin typeface="华文隶书" panose="02010800040101010101" pitchFamily="2" charset="-122"/>
                <a:ea typeface="华文隶书" panose="02010800040101010101" pitchFamily="2" charset="-122"/>
              </a:rPr>
              <a:t>是我国航空密度最大、最拥挤的区域</a:t>
            </a:r>
            <a:r>
              <a:rPr lang="zh-CN" altLang="zh-CN" sz="2800" dirty="0" smtClean="0">
                <a:latin typeface="华文隶书" panose="02010800040101010101" pitchFamily="2" charset="-122"/>
                <a:ea typeface="华文隶书" panose="02010800040101010101" pitchFamily="2" charset="-122"/>
              </a:rPr>
              <a:t>之一。</a:t>
            </a:r>
            <a:r>
              <a:rPr lang="zh-CN" altLang="en-US" sz="2800" dirty="0" smtClean="0">
                <a:latin typeface="华文隶书" panose="02010800040101010101" pitchFamily="2" charset="-122"/>
                <a:ea typeface="华文隶书" panose="02010800040101010101" pitchFamily="2" charset="-122"/>
              </a:rPr>
              <a:t>也是受对流天气影响最严重的区域。</a:t>
            </a:r>
            <a:endParaRPr lang="zh-CN" altLang="en-US" sz="28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56986119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latin typeface="华文隶书" panose="02010800040101010101" pitchFamily="2" charset="-122"/>
                <a:ea typeface="华文隶书" panose="02010800040101010101" pitchFamily="2" charset="-122"/>
              </a:rPr>
              <a:t>通行能力专家库</a:t>
            </a:r>
            <a:r>
              <a:rPr lang="zh-CN" altLang="en-US" sz="2800" dirty="0" smtClean="0">
                <a:latin typeface="华文隶书" panose="02010800040101010101" pitchFamily="2" charset="-122"/>
                <a:ea typeface="华文隶书" panose="02010800040101010101" pitchFamily="2" charset="-122"/>
              </a:rPr>
              <a:t>示例（续）</a:t>
            </a:r>
            <a:endParaRPr lang="zh-CN" altLang="en-US" sz="28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670" y="1916874"/>
            <a:ext cx="8229600" cy="2845488"/>
          </a:xfrm>
        </p:spPr>
      </p:pic>
    </p:spTree>
    <p:extLst>
      <p:ext uri="{BB962C8B-B14F-4D97-AF65-F5344CB8AC3E}">
        <p14:creationId xmlns:p14="http://schemas.microsoft.com/office/powerpoint/2010/main" val="374476874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800" b="1" dirty="0">
                <a:latin typeface="华文隶书" panose="02010800040101010101" pitchFamily="2" charset="-122"/>
                <a:ea typeface="华文隶书" panose="02010800040101010101" pitchFamily="2" charset="-122"/>
              </a:rPr>
              <a:t>使用最小割／最大流方法</a:t>
            </a:r>
            <a:r>
              <a:rPr lang="zh-CN" altLang="zh-CN" sz="2800" b="1" dirty="0" smtClean="0">
                <a:latin typeface="华文隶书" panose="02010800040101010101" pitchFamily="2" charset="-122"/>
                <a:ea typeface="华文隶书" panose="02010800040101010101" pitchFamily="2" charset="-122"/>
              </a:rPr>
              <a:t>计算</a:t>
            </a:r>
            <a:r>
              <a:rPr lang="en-US" altLang="zh-CN" sz="2800" b="1" dirty="0" smtClean="0">
                <a:latin typeface="华文隶书" panose="02010800040101010101" pitchFamily="2" charset="-122"/>
                <a:ea typeface="华文隶书" panose="02010800040101010101" pitchFamily="2" charset="-122"/>
              </a:rPr>
              <a:t/>
            </a:r>
            <a:br>
              <a:rPr lang="en-US" altLang="zh-CN" sz="2800" b="1" dirty="0" smtClean="0">
                <a:latin typeface="华文隶书" panose="02010800040101010101" pitchFamily="2" charset="-122"/>
                <a:ea typeface="华文隶书" panose="02010800040101010101" pitchFamily="2" charset="-122"/>
              </a:rPr>
            </a:br>
            <a:r>
              <a:rPr lang="zh-CN" altLang="zh-CN" sz="2800" b="1" dirty="0" smtClean="0">
                <a:latin typeface="华文隶书" panose="02010800040101010101" pitchFamily="2" charset="-122"/>
                <a:ea typeface="华文隶书" panose="02010800040101010101" pitchFamily="2" charset="-122"/>
              </a:rPr>
              <a:t>广州</a:t>
            </a:r>
            <a:r>
              <a:rPr lang="zh-CN" altLang="zh-CN" sz="2800" b="1" dirty="0">
                <a:latin typeface="华文隶书" panose="02010800040101010101" pitchFamily="2" charset="-122"/>
                <a:ea typeface="华文隶书" panose="02010800040101010101" pitchFamily="2" charset="-122"/>
              </a:rPr>
              <a:t>终端区、机场容量</a:t>
            </a:r>
            <a:endParaRPr lang="zh-CN" altLang="zh-CN" sz="2800" dirty="0">
              <a:latin typeface="华文隶书" panose="02010800040101010101" pitchFamily="2" charset="-122"/>
              <a:ea typeface="华文隶书" panose="02010800040101010101" pitchFamily="2" charset="-122"/>
            </a:endParaRPr>
          </a:p>
        </p:txBody>
      </p:sp>
      <p:pic>
        <p:nvPicPr>
          <p:cNvPr id="4" name="内容占位符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28" y="2363181"/>
            <a:ext cx="7857143" cy="3000000"/>
          </a:xfrm>
          <a:prstGeom prst="rect">
            <a:avLst/>
          </a:prstGeom>
          <a:noFill/>
          <a:ln>
            <a:noFill/>
          </a:ln>
        </p:spPr>
      </p:pic>
    </p:spTree>
    <p:extLst>
      <p:ext uri="{BB962C8B-B14F-4D97-AF65-F5344CB8AC3E}">
        <p14:creationId xmlns:p14="http://schemas.microsoft.com/office/powerpoint/2010/main" val="37781958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sz="2800" b="1" dirty="0">
                <a:latin typeface="华文隶书" panose="02010800040101010101" pitchFamily="2" charset="-122"/>
                <a:ea typeface="华文隶书" panose="02010800040101010101" pitchFamily="2" charset="-122"/>
              </a:rPr>
              <a:t>最小割／最大</a:t>
            </a:r>
            <a:r>
              <a:rPr lang="zh-CN" altLang="zh-CN" sz="2800" b="1" dirty="0" smtClean="0">
                <a:latin typeface="华文隶书" panose="02010800040101010101" pitchFamily="2" charset="-122"/>
                <a:ea typeface="华文隶书" panose="02010800040101010101" pitchFamily="2" charset="-122"/>
              </a:rPr>
              <a:t>流</a:t>
            </a:r>
            <a:r>
              <a:rPr lang="zh-CN" altLang="en-US" sz="2800" b="1" dirty="0" smtClean="0">
                <a:latin typeface="华文隶书" panose="02010800040101010101" pitchFamily="2" charset="-122"/>
                <a:ea typeface="华文隶书" panose="02010800040101010101" pitchFamily="2" charset="-122"/>
              </a:rPr>
              <a:t>方法（续）</a:t>
            </a:r>
            <a:endParaRPr lang="zh-CN" altLang="en-US" sz="2800" dirty="0"/>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zh-CN" sz="2000" dirty="0">
                <a:latin typeface="华文隶书" panose="02010800040101010101" pitchFamily="2" charset="-122"/>
                <a:ea typeface="华文隶书" panose="02010800040101010101" pitchFamily="2" charset="-122"/>
              </a:rPr>
              <a:t>扇区内的飞行流由于天气阻挡，可用空域变小，运用最大流最小割方法折算成可用流容量比率</a:t>
            </a:r>
            <a:r>
              <a:rPr lang="zh-CN" altLang="zh-CN" sz="2000" dirty="0" smtClean="0">
                <a:latin typeface="华文隶书" panose="02010800040101010101" pitchFamily="2" charset="-122"/>
                <a:ea typeface="华文隶书" panose="02010800040101010101" pitchFamily="2" charset="-122"/>
              </a:rPr>
              <a:t>。</a:t>
            </a:r>
            <a:endParaRPr lang="en-US" altLang="zh-CN" sz="20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endParaRPr lang="en-US" altLang="zh-CN" sz="2000" dirty="0" smtClean="0">
              <a:latin typeface="华文隶书" panose="02010800040101010101" pitchFamily="2" charset="-122"/>
              <a:ea typeface="华文隶书" panose="02010800040101010101" pitchFamily="2"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88" y="2564928"/>
            <a:ext cx="8221223" cy="2505425"/>
          </a:xfrm>
          <a:prstGeom prst="rect">
            <a:avLst/>
          </a:prstGeom>
        </p:spPr>
      </p:pic>
    </p:spTree>
    <p:extLst>
      <p:ext uri="{BB962C8B-B14F-4D97-AF65-F5344CB8AC3E}">
        <p14:creationId xmlns:p14="http://schemas.microsoft.com/office/powerpoint/2010/main" val="366646735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658" y="332742"/>
            <a:ext cx="8229600" cy="1143000"/>
          </a:xfrm>
        </p:spPr>
        <p:txBody>
          <a:bodyPr/>
          <a:lstStyle/>
          <a:p>
            <a:r>
              <a:rPr lang="zh-CN" altLang="zh-CN" sz="2800" b="1" dirty="0">
                <a:latin typeface="华文隶书" panose="02010800040101010101" pitchFamily="2" charset="-122"/>
                <a:ea typeface="华文隶书" panose="02010800040101010101" pitchFamily="2" charset="-122"/>
              </a:rPr>
              <a:t>最小割／最大流</a:t>
            </a:r>
            <a:r>
              <a:rPr lang="zh-CN" altLang="en-US" sz="2800" b="1" dirty="0">
                <a:latin typeface="华文隶书" panose="02010800040101010101" pitchFamily="2" charset="-122"/>
                <a:ea typeface="华文隶书" panose="02010800040101010101" pitchFamily="2" charset="-122"/>
              </a:rPr>
              <a:t>方法（续）</a:t>
            </a:r>
            <a:endParaRPr lang="zh-CN" altLang="en-US" sz="28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6048" y="2105573"/>
            <a:ext cx="5391903" cy="3515216"/>
          </a:xfrm>
        </p:spPr>
      </p:pic>
    </p:spTree>
    <p:extLst>
      <p:ext uri="{BB962C8B-B14F-4D97-AF65-F5344CB8AC3E}">
        <p14:creationId xmlns:p14="http://schemas.microsoft.com/office/powerpoint/2010/main" val="88374808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广州终端区、机场容量计算</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a:xfrm>
            <a:off x="1187718" y="1600200"/>
            <a:ext cx="7499082" cy="4525963"/>
          </a:xfrm>
        </p:spPr>
        <p:txBody>
          <a:bodyPr/>
          <a:lstStyle/>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实时流量统计：</a:t>
            </a:r>
          </a:p>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进场流量：</a:t>
            </a:r>
            <a:r>
              <a:rPr lang="en-US" altLang="zh-CN" sz="2800" dirty="0">
                <a:latin typeface="华文隶书" panose="02010800040101010101" pitchFamily="2" charset="-122"/>
                <a:ea typeface="华文隶书" panose="02010800040101010101" pitchFamily="2" charset="-122"/>
              </a:rPr>
              <a:t>34</a:t>
            </a:r>
            <a:endParaRPr lang="zh-CN" altLang="zh-CN" sz="2800" dirty="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进场走廊口流量：</a:t>
            </a:r>
          </a:p>
          <a:p>
            <a:pPr>
              <a:buFont typeface="Wingdings" panose="05000000000000000000" pitchFamily="2" charset="2"/>
              <a:buChar char="Ø"/>
            </a:pPr>
            <a:r>
              <a:rPr lang="en-US" altLang="zh-CN" sz="2800" dirty="0">
                <a:latin typeface="华文隶书" panose="02010800040101010101" pitchFamily="2" charset="-122"/>
                <a:ea typeface="华文隶书" panose="02010800040101010101" pitchFamily="2" charset="-122"/>
              </a:rPr>
              <a:t>IGONO</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13  IDUMA</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3  ATAGA</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5  GYA</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13  P270</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0</a:t>
            </a:r>
            <a:endParaRPr lang="zh-CN" altLang="zh-CN" sz="2800" dirty="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离场流量：</a:t>
            </a:r>
            <a:r>
              <a:rPr lang="en-US" altLang="zh-CN" sz="2800" dirty="0">
                <a:latin typeface="华文隶书" panose="02010800040101010101" pitchFamily="2" charset="-122"/>
                <a:ea typeface="华文隶书" panose="02010800040101010101" pitchFamily="2" charset="-122"/>
              </a:rPr>
              <a:t>39</a:t>
            </a:r>
            <a:endParaRPr lang="zh-CN" altLang="zh-CN" sz="2800" dirty="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800" dirty="0">
                <a:latin typeface="华文隶书" panose="02010800040101010101" pitchFamily="2" charset="-122"/>
                <a:ea typeface="华文隶书" panose="02010800040101010101" pitchFamily="2" charset="-122"/>
              </a:rPr>
              <a:t>离场走廊口流量：</a:t>
            </a:r>
          </a:p>
          <a:p>
            <a:pPr>
              <a:buFont typeface="Wingdings" panose="05000000000000000000" pitchFamily="2" charset="2"/>
              <a:buChar char="Ø"/>
            </a:pPr>
            <a:r>
              <a:rPr lang="en-US" altLang="zh-CN" sz="2800" dirty="0">
                <a:latin typeface="华文隶书" panose="02010800040101010101" pitchFamily="2" charset="-122"/>
                <a:ea typeface="华文隶书" panose="02010800040101010101" pitchFamily="2" charset="-122"/>
              </a:rPr>
              <a:t>P268</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0   LMN</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17  VIBOS</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7  YIN</a:t>
            </a:r>
            <a:r>
              <a:rPr lang="zh-CN" altLang="zh-CN" sz="2800" dirty="0">
                <a:latin typeface="华文隶书" panose="02010800040101010101" pitchFamily="2" charset="-122"/>
                <a:ea typeface="华文隶书" panose="02010800040101010101" pitchFamily="2" charset="-122"/>
              </a:rPr>
              <a:t>：</a:t>
            </a:r>
            <a:r>
              <a:rPr lang="en-US" altLang="zh-CN" sz="2800" dirty="0">
                <a:latin typeface="华文隶书" panose="02010800040101010101" pitchFamily="2" charset="-122"/>
                <a:ea typeface="华文隶书" panose="02010800040101010101" pitchFamily="2" charset="-122"/>
              </a:rPr>
              <a:t>15</a:t>
            </a:r>
            <a:endParaRPr lang="zh-CN" altLang="zh-CN" sz="2800" dirty="0">
              <a:latin typeface="华文隶书" panose="02010800040101010101" pitchFamily="2" charset="-122"/>
              <a:ea typeface="华文隶书" panose="02010800040101010101" pitchFamily="2" charset="-122"/>
            </a:endParaRPr>
          </a:p>
          <a:p>
            <a:endParaRPr lang="zh-CN" altLang="en-US" dirty="0"/>
          </a:p>
        </p:txBody>
      </p:sp>
    </p:spTree>
    <p:extLst>
      <p:ext uri="{BB962C8B-B14F-4D97-AF65-F5344CB8AC3E}">
        <p14:creationId xmlns:p14="http://schemas.microsoft.com/office/powerpoint/2010/main" val="3988911389"/>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latin typeface="华文隶书" panose="02010800040101010101" pitchFamily="2" charset="-122"/>
                <a:ea typeface="华文隶书" panose="02010800040101010101" pitchFamily="2" charset="-122"/>
              </a:rPr>
              <a:t>广州终端区、机场容量</a:t>
            </a:r>
            <a:r>
              <a:rPr lang="zh-CN" altLang="en-US" sz="3200" dirty="0" smtClean="0">
                <a:latin typeface="华文隶书" panose="02010800040101010101" pitchFamily="2" charset="-122"/>
                <a:ea typeface="华文隶书" panose="02010800040101010101" pitchFamily="2" charset="-122"/>
              </a:rPr>
              <a:t>计算（续）</a:t>
            </a:r>
            <a:endParaRPr lang="zh-CN" altLang="en-US" sz="3200" dirty="0"/>
          </a:p>
        </p:txBody>
      </p:sp>
      <p:sp>
        <p:nvSpPr>
          <p:cNvPr id="3" name="内容占位符 2"/>
          <p:cNvSpPr>
            <a:spLocks noGrp="1"/>
          </p:cNvSpPr>
          <p:nvPr>
            <p:ph idx="1"/>
          </p:nvPr>
        </p:nvSpPr>
        <p:spPr>
          <a:xfrm>
            <a:off x="899694" y="1600200"/>
            <a:ext cx="7560630" cy="4525963"/>
          </a:xfrm>
        </p:spPr>
        <p:txBody>
          <a:bodyPr/>
          <a:lstStyle/>
          <a:p>
            <a:r>
              <a:rPr lang="zh-CN" altLang="zh-CN" sz="2400" dirty="0">
                <a:latin typeface="华文隶书" panose="02010800040101010101" pitchFamily="2" charset="-122"/>
                <a:ea typeface="华文隶书" panose="02010800040101010101" pitchFamily="2" charset="-122"/>
              </a:rPr>
              <a:t>飞越航线流量：</a:t>
            </a:r>
          </a:p>
          <a:p>
            <a:r>
              <a:rPr lang="en-US" altLang="zh-CN" sz="2400" dirty="0">
                <a:latin typeface="华文隶书" panose="02010800040101010101" pitchFamily="2" charset="-122"/>
                <a:ea typeface="华文隶书" panose="02010800040101010101" pitchFamily="2" charset="-122"/>
              </a:rPr>
              <a:t>P50-GYA</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0  GYA-SAREX</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11  IDUMA-TEPID</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12</a:t>
            </a:r>
            <a:endParaRPr lang="zh-CN" altLang="zh-CN" sz="2400" dirty="0">
              <a:latin typeface="华文隶书" panose="02010800040101010101" pitchFamily="2" charset="-122"/>
              <a:ea typeface="华文隶书" panose="02010800040101010101" pitchFamily="2" charset="-122"/>
            </a:endParaRPr>
          </a:p>
          <a:p>
            <a:r>
              <a:rPr lang="en-US" altLang="zh-CN" sz="2400" dirty="0">
                <a:latin typeface="华文隶书" panose="02010800040101010101" pitchFamily="2" charset="-122"/>
                <a:ea typeface="华文隶书" panose="02010800040101010101" pitchFamily="2" charset="-122"/>
              </a:rPr>
              <a:t>MIPAG-TEPID</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0  TEPID-SAREX</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21  IDUMA-LMN</a:t>
            </a:r>
            <a:r>
              <a:rPr lang="zh-CN" altLang="zh-CN" sz="2400" dirty="0">
                <a:latin typeface="华文隶书" panose="02010800040101010101" pitchFamily="2" charset="-122"/>
                <a:ea typeface="华文隶书" panose="02010800040101010101" pitchFamily="2" charset="-122"/>
              </a:rPr>
              <a:t>：</a:t>
            </a:r>
            <a:r>
              <a:rPr lang="en-US" altLang="zh-CN" sz="2400" dirty="0">
                <a:latin typeface="华文隶书" panose="02010800040101010101" pitchFamily="2" charset="-122"/>
                <a:ea typeface="华文隶书" panose="02010800040101010101" pitchFamily="2" charset="-122"/>
              </a:rPr>
              <a:t>23</a:t>
            </a:r>
            <a:endParaRPr lang="zh-CN" altLang="zh-CN" sz="2400" dirty="0">
              <a:latin typeface="华文隶书" panose="02010800040101010101" pitchFamily="2" charset="-122"/>
              <a:ea typeface="华文隶书" panose="02010800040101010101" pitchFamily="2" charset="-122"/>
            </a:endParaRPr>
          </a:p>
          <a:p>
            <a:r>
              <a:rPr lang="zh-CN" altLang="zh-CN" sz="2400" dirty="0">
                <a:latin typeface="华文隶书" panose="02010800040101010101" pitchFamily="2" charset="-122"/>
                <a:ea typeface="华文隶书" panose="02010800040101010101" pitchFamily="2" charset="-122"/>
              </a:rPr>
              <a:t>根据上述流量统计，设置容量评估相关参数如下：</a:t>
            </a:r>
          </a:p>
          <a:p>
            <a:r>
              <a:rPr lang="zh-CN" altLang="zh-CN" sz="2400" dirty="0">
                <a:latin typeface="华文隶书" panose="02010800040101010101" pitchFamily="2" charset="-122"/>
                <a:ea typeface="华文隶书" panose="02010800040101010101" pitchFamily="2" charset="-122"/>
              </a:rPr>
              <a:t>晴朗时，终端区容量：</a:t>
            </a:r>
            <a:r>
              <a:rPr lang="en-US" altLang="zh-CN" sz="2400" dirty="0">
                <a:latin typeface="华文隶书" panose="02010800040101010101" pitchFamily="2" charset="-122"/>
                <a:ea typeface="华文隶书" panose="02010800040101010101" pitchFamily="2" charset="-122"/>
              </a:rPr>
              <a:t>65</a:t>
            </a:r>
            <a:endParaRPr lang="zh-CN" altLang="zh-CN" sz="2400" dirty="0">
              <a:latin typeface="华文隶书" panose="02010800040101010101" pitchFamily="2" charset="-122"/>
              <a:ea typeface="华文隶书" panose="02010800040101010101" pitchFamily="2" charset="-122"/>
            </a:endParaRPr>
          </a:p>
          <a:p>
            <a:r>
              <a:rPr lang="zh-CN" altLang="zh-CN" sz="2400" dirty="0">
                <a:latin typeface="华文隶书" panose="02010800040101010101" pitchFamily="2" charset="-122"/>
                <a:ea typeface="华文隶书" panose="02010800040101010101" pitchFamily="2" charset="-122"/>
              </a:rPr>
              <a:t>进场分得容量：</a:t>
            </a:r>
            <a:r>
              <a:rPr lang="en-US" altLang="zh-CN" sz="2400" dirty="0">
                <a:latin typeface="华文隶书" panose="02010800040101010101" pitchFamily="2" charset="-122"/>
                <a:ea typeface="华文隶书" panose="02010800040101010101" pitchFamily="2" charset="-122"/>
              </a:rPr>
              <a:t>31</a:t>
            </a:r>
            <a:endParaRPr lang="zh-CN" altLang="zh-CN" sz="2400" dirty="0">
              <a:latin typeface="华文隶书" panose="02010800040101010101" pitchFamily="2" charset="-122"/>
              <a:ea typeface="华文隶书" panose="02010800040101010101" pitchFamily="2" charset="-122"/>
            </a:endParaRPr>
          </a:p>
          <a:p>
            <a:r>
              <a:rPr lang="zh-CN" altLang="zh-CN" sz="2400" dirty="0">
                <a:latin typeface="华文隶书" panose="02010800040101010101" pitchFamily="2" charset="-122"/>
                <a:ea typeface="华文隶书" panose="02010800040101010101" pitchFamily="2" charset="-122"/>
              </a:rPr>
              <a:t>离场分得容量：</a:t>
            </a:r>
            <a:r>
              <a:rPr lang="en-US" altLang="zh-CN" sz="2400" dirty="0">
                <a:latin typeface="华文隶书" panose="02010800040101010101" pitchFamily="2" charset="-122"/>
                <a:ea typeface="华文隶书" panose="02010800040101010101" pitchFamily="2" charset="-122"/>
              </a:rPr>
              <a:t>34</a:t>
            </a:r>
            <a:endParaRPr lang="zh-CN" altLang="zh-CN" sz="2400" dirty="0">
              <a:latin typeface="华文隶书" panose="02010800040101010101" pitchFamily="2" charset="-122"/>
              <a:ea typeface="华文隶书" panose="02010800040101010101" pitchFamily="2" charset="-122"/>
            </a:endParaRPr>
          </a:p>
          <a:p>
            <a:r>
              <a:rPr lang="zh-CN" altLang="zh-CN" sz="2400" dirty="0">
                <a:latin typeface="华文隶书" panose="02010800040101010101" pitchFamily="2" charset="-122"/>
                <a:ea typeface="华文隶书" panose="02010800040101010101" pitchFamily="2" charset="-122"/>
              </a:rPr>
              <a:t>飞越容量：</a:t>
            </a:r>
            <a:r>
              <a:rPr lang="en-US" altLang="zh-CN" sz="2400" dirty="0">
                <a:latin typeface="华文隶书" panose="02010800040101010101" pitchFamily="2" charset="-122"/>
                <a:ea typeface="华文隶书" panose="02010800040101010101" pitchFamily="2" charset="-122"/>
              </a:rPr>
              <a:t>34</a:t>
            </a:r>
            <a:endParaRPr lang="zh-CN" altLang="zh-CN" sz="2400" dirty="0">
              <a:latin typeface="华文隶书" panose="02010800040101010101" pitchFamily="2" charset="-122"/>
              <a:ea typeface="华文隶书" panose="02010800040101010101" pitchFamily="2" charset="-122"/>
            </a:endParaRPr>
          </a:p>
          <a:p>
            <a:r>
              <a:rPr lang="zh-CN" altLang="zh-CN" sz="2400" dirty="0">
                <a:latin typeface="华文隶书" panose="02010800040101010101" pitchFamily="2" charset="-122"/>
                <a:ea typeface="华文隶书" panose="02010800040101010101" pitchFamily="2" charset="-122"/>
              </a:rPr>
              <a:t>跑道运行方向：</a:t>
            </a:r>
            <a:r>
              <a:rPr lang="en-US" altLang="zh-CN" sz="2400" dirty="0">
                <a:latin typeface="华文隶书" panose="02010800040101010101" pitchFamily="2" charset="-122"/>
                <a:ea typeface="华文隶书" panose="02010800040101010101" pitchFamily="2" charset="-122"/>
              </a:rPr>
              <a:t>02</a:t>
            </a:r>
            <a:endParaRPr lang="zh-CN" altLang="zh-CN" sz="2400" dirty="0">
              <a:latin typeface="华文隶书" panose="02010800040101010101" pitchFamily="2" charset="-122"/>
              <a:ea typeface="华文隶书" panose="02010800040101010101" pitchFamily="2" charset="-122"/>
            </a:endParaRPr>
          </a:p>
          <a:p>
            <a:endParaRPr lang="zh-CN" altLang="en-US" dirty="0"/>
          </a:p>
        </p:txBody>
      </p:sp>
    </p:spTree>
    <p:extLst>
      <p:ext uri="{BB962C8B-B14F-4D97-AF65-F5344CB8AC3E}">
        <p14:creationId xmlns:p14="http://schemas.microsoft.com/office/powerpoint/2010/main" val="43776393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latin typeface="华文隶书" panose="02010800040101010101" pitchFamily="2" charset="-122"/>
                <a:ea typeface="华文隶书" panose="02010800040101010101" pitchFamily="2" charset="-122"/>
              </a:rPr>
              <a:t>计算结果</a:t>
            </a:r>
            <a:endParaRPr lang="zh-CN" altLang="en-US" sz="2800" dirty="0">
              <a:latin typeface="华文隶书" panose="02010800040101010101" pitchFamily="2" charset="-122"/>
              <a:ea typeface="华文隶书" panose="02010800040101010101" pitchFamily="2" charset="-122"/>
            </a:endParaRPr>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7890" y="1844869"/>
            <a:ext cx="5868219" cy="3237684"/>
          </a:xfrm>
        </p:spPr>
      </p:pic>
    </p:spTree>
    <p:extLst>
      <p:ext uri="{BB962C8B-B14F-4D97-AF65-F5344CB8AC3E}">
        <p14:creationId xmlns:p14="http://schemas.microsoft.com/office/powerpoint/2010/main" val="27572503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latin typeface="华文隶书" panose="02010800040101010101" pitchFamily="2" charset="-122"/>
                <a:ea typeface="华文隶书" panose="02010800040101010101" pitchFamily="2" charset="-122"/>
              </a:rPr>
              <a:t>计算</a:t>
            </a:r>
            <a:r>
              <a:rPr lang="zh-CN" altLang="en-US" sz="2800" dirty="0" smtClean="0">
                <a:latin typeface="华文隶书" panose="02010800040101010101" pitchFamily="2" charset="-122"/>
                <a:ea typeface="华文隶书" panose="02010800040101010101" pitchFamily="2" charset="-122"/>
              </a:rPr>
              <a:t>结果（续）</a:t>
            </a:r>
            <a:endParaRPr lang="zh-CN" altLang="en-US" sz="28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2706" y="1988881"/>
            <a:ext cx="5825552" cy="3103198"/>
          </a:xfrm>
        </p:spPr>
      </p:pic>
    </p:spTree>
    <p:extLst>
      <p:ext uri="{BB962C8B-B14F-4D97-AF65-F5344CB8AC3E}">
        <p14:creationId xmlns:p14="http://schemas.microsoft.com/office/powerpoint/2010/main" val="41514019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fld id="{FD047802-1B20-4AA4-BBA7-27A551296FB1}" type="slidenum">
              <a:rPr lang="zh-CN" altLang="en-US" smtClean="0">
                <a:sym typeface="Arial" charset="0"/>
              </a:rPr>
              <a:pPr eaLnBrk="1" hangingPunct="1">
                <a:buFont typeface="Arial" charset="0"/>
                <a:buNone/>
              </a:pPr>
              <a:t>58</a:t>
            </a:fld>
            <a:endParaRPr lang="en-US" altLang="zh-CN" sz="1800" smtClean="0">
              <a:solidFill>
                <a:srgbClr val="000000"/>
              </a:solidFill>
              <a:sym typeface="Arial" charset="0"/>
            </a:endParaRPr>
          </a:p>
        </p:txBody>
      </p:sp>
      <p:pic>
        <p:nvPicPr>
          <p:cNvPr id="3075" name="Picture 2" descr="F:\LOGO\徽章.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3076"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3077" name="TextBox 3"/>
          <p:cNvSpPr>
            <a:spLocks noChangeArrowheads="1"/>
          </p:cNvSpPr>
          <p:nvPr/>
        </p:nvSpPr>
        <p:spPr bwMode="auto">
          <a:xfrm>
            <a:off x="2138363" y="6189663"/>
            <a:ext cx="5589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600" dirty="0">
                <a:solidFill>
                  <a:srgbClr val="000000"/>
                </a:solidFill>
                <a:latin typeface="华文隶书" pitchFamily="2" charset="-122"/>
                <a:ea typeface="华文隶书" pitchFamily="2" charset="-122"/>
                <a:sym typeface="华文隶书" pitchFamily="2" charset="-122"/>
              </a:rPr>
              <a:t>2015</a:t>
            </a:r>
            <a:r>
              <a:rPr lang="zh-CN" altLang="en-US" sz="1600" dirty="0">
                <a:solidFill>
                  <a:srgbClr val="000000"/>
                </a:solidFill>
                <a:latin typeface="华文隶书" pitchFamily="2" charset="-122"/>
                <a:ea typeface="华文隶书" pitchFamily="2" charset="-122"/>
                <a:sym typeface="华文隶书" pitchFamily="2" charset="-122"/>
              </a:rPr>
              <a:t>年</a:t>
            </a:r>
            <a:r>
              <a:rPr lang="en-US" altLang="zh-CN" sz="1600" dirty="0">
                <a:solidFill>
                  <a:srgbClr val="000000"/>
                </a:solidFill>
                <a:latin typeface="华文隶书" pitchFamily="2" charset="-122"/>
                <a:ea typeface="华文隶书" pitchFamily="2" charset="-122"/>
                <a:sym typeface="华文隶书" pitchFamily="2" charset="-122"/>
              </a:rPr>
              <a:t>10</a:t>
            </a:r>
            <a:r>
              <a:rPr lang="zh-CN" altLang="en-US" sz="1600" dirty="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600" dirty="0">
              <a:solidFill>
                <a:srgbClr val="000000"/>
              </a:solidFill>
              <a:latin typeface="华文隶书" pitchFamily="2" charset="-122"/>
              <a:ea typeface="华文隶书" pitchFamily="2" charset="-122"/>
              <a:sym typeface="华文隶书" pitchFamily="2" charset="-122"/>
            </a:endParaRPr>
          </a:p>
        </p:txBody>
      </p:sp>
      <p:sp>
        <p:nvSpPr>
          <p:cNvPr id="3078" name="Rectangle 2"/>
          <p:cNvSpPr>
            <a:spLocks noGrp="1" noChangeArrowheads="1"/>
          </p:cNvSpPr>
          <p:nvPr>
            <p:ph type="title" idx="4294967295"/>
          </p:nvPr>
        </p:nvSpPr>
        <p:spPr/>
        <p:txBody>
          <a:bodyPr/>
          <a:lstStyle/>
          <a:p>
            <a:pPr eaLnBrk="1" hangingPunct="1"/>
            <a:r>
              <a:rPr lang="zh-CN" altLang="en-US" sz="3200" b="1" smtClean="0">
                <a:solidFill>
                  <a:schemeClr val="tx1"/>
                </a:solidFill>
                <a:latin typeface="华文隶书" pitchFamily="2" charset="-122"/>
                <a:ea typeface="华文隶书" pitchFamily="2" charset="-122"/>
                <a:sym typeface="Times New Roman" pitchFamily="18" charset="0"/>
              </a:rPr>
              <a:t>内容提要</a:t>
            </a:r>
            <a:endParaRPr lang="en-US" sz="3200" b="1" smtClean="0">
              <a:solidFill>
                <a:schemeClr val="tx1"/>
              </a:solidFill>
              <a:latin typeface="华文隶书" pitchFamily="2" charset="-122"/>
              <a:ea typeface="华文隶书" pitchFamily="2" charset="-122"/>
              <a:sym typeface="Times New Roman" pitchFamily="18" charset="0"/>
            </a:endParaRPr>
          </a:p>
        </p:txBody>
      </p:sp>
      <p:grpSp>
        <p:nvGrpSpPr>
          <p:cNvPr id="3079" name="Group 3"/>
          <p:cNvGrpSpPr>
            <a:grpSpLocks/>
          </p:cNvGrpSpPr>
          <p:nvPr/>
        </p:nvGrpSpPr>
        <p:grpSpPr bwMode="auto">
          <a:xfrm>
            <a:off x="-2222500" y="1600200"/>
            <a:ext cx="9253538" cy="4824413"/>
            <a:chOff x="0" y="0"/>
            <a:chExt cx="5829" cy="3039"/>
          </a:xfrm>
        </p:grpSpPr>
        <p:sp>
          <p:nvSpPr>
            <p:cNvPr id="3080" name="AutoShape 4"/>
            <p:cNvSpPr>
              <a:spLocks noChangeArrowheads="1"/>
            </p:cNvSpPr>
            <p:nvPr/>
          </p:nvSpPr>
          <p:spPr bwMode="auto">
            <a:xfrm rot="5400000">
              <a:off x="-17" y="17"/>
              <a:ext cx="3039" cy="30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C5C5C5"/>
                </a:gs>
                <a:gs pos="50000">
                  <a:srgbClr val="808080"/>
                </a:gs>
                <a:gs pos="100000">
                  <a:srgbClr val="C5C5C5"/>
                </a:gs>
              </a:gsLst>
              <a:lin ang="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endParaRPr lang="zh-CN" altLang="en-US"/>
            </a:p>
          </p:txBody>
        </p:sp>
        <p:sp>
          <p:nvSpPr>
            <p:cNvPr id="3081" name="AutoShape 5"/>
            <p:cNvSpPr>
              <a:spLocks noChangeArrowheads="1"/>
            </p:cNvSpPr>
            <p:nvPr/>
          </p:nvSpPr>
          <p:spPr bwMode="auto">
            <a:xfrm rot="5400000" flipH="1">
              <a:off x="239" y="290"/>
              <a:ext cx="2540" cy="24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rgbClr val="808080"/>
                </a:gs>
                <a:gs pos="100000">
                  <a:srgbClr val="FFFFFF"/>
                </a:gs>
              </a:gsLst>
              <a:lin ang="5400000" scaled="1"/>
            </a:gradFill>
            <a:ln>
              <a:noFill/>
            </a:ln>
            <a:extLst>
              <a:ext uri="{91240B29-F687-4F45-9708-019B960494DF}">
                <a14:hiddenLine xmlns:a14="http://schemas.microsoft.com/office/drawing/2010/main" w="0" cmpd="sng">
                  <a:solidFill>
                    <a:srgbClr val="000000"/>
                  </a:solidFill>
                  <a:miter lim="800000"/>
                  <a:headEnd/>
                  <a:tailEnd/>
                </a14:hiddenLine>
              </a:ext>
            </a:extLst>
          </p:spPr>
          <p:txBody>
            <a:bodyPr wrap="none" anchor="ctr"/>
            <a:lstStyle/>
            <a:p>
              <a:endParaRPr lang="zh-CN" altLang="en-US"/>
            </a:p>
          </p:txBody>
        </p:sp>
        <p:grpSp>
          <p:nvGrpSpPr>
            <p:cNvPr id="3082" name="Group 6"/>
            <p:cNvGrpSpPr>
              <a:grpSpLocks/>
            </p:cNvGrpSpPr>
            <p:nvPr/>
          </p:nvGrpSpPr>
          <p:grpSpPr bwMode="auto">
            <a:xfrm>
              <a:off x="2421" y="235"/>
              <a:ext cx="2984" cy="320"/>
              <a:chOff x="0" y="0"/>
              <a:chExt cx="2984" cy="320"/>
            </a:xfrm>
          </p:grpSpPr>
          <p:sp>
            <p:nvSpPr>
              <p:cNvPr id="3119" name="AutoShape 7"/>
              <p:cNvSpPr>
                <a:spLocks noChangeArrowheads="1"/>
              </p:cNvSpPr>
              <p:nvPr/>
            </p:nvSpPr>
            <p:spPr bwMode="auto">
              <a:xfrm>
                <a:off x="200"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a:solidFill>
                      <a:srgbClr val="000000"/>
                    </a:solidFill>
                    <a:latin typeface="华文隶书" pitchFamily="2" charset="-122"/>
                    <a:ea typeface="华文隶书" pitchFamily="2" charset="-122"/>
                    <a:sym typeface="Times New Roman" pitchFamily="18" charset="0"/>
                  </a:rPr>
                  <a:t>项目背景</a:t>
                </a:r>
                <a:endParaRPr lang="en-US" sz="2000" b="1">
                  <a:solidFill>
                    <a:srgbClr val="000000"/>
                  </a:solidFill>
                  <a:latin typeface="华文隶书" pitchFamily="2" charset="-122"/>
                  <a:ea typeface="华文隶书" pitchFamily="2" charset="-122"/>
                  <a:sym typeface="Times New Roman" pitchFamily="18" charset="0"/>
                </a:endParaRPr>
              </a:p>
            </p:txBody>
          </p:sp>
          <p:grpSp>
            <p:nvGrpSpPr>
              <p:cNvPr id="3120" name="Group 8"/>
              <p:cNvGrpSpPr>
                <a:grpSpLocks/>
              </p:cNvGrpSpPr>
              <p:nvPr/>
            </p:nvGrpSpPr>
            <p:grpSpPr bwMode="auto">
              <a:xfrm>
                <a:off x="0" y="56"/>
                <a:ext cx="240" cy="240"/>
                <a:chOff x="0" y="0"/>
                <a:chExt cx="1615" cy="1615"/>
              </a:xfrm>
            </p:grpSpPr>
            <p:sp>
              <p:nvSpPr>
                <p:cNvPr id="3121" name="Oval 9"/>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22" name="Oval 10"/>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23" name="Oval 11"/>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24" name="Oval 12"/>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25" name="Oval 13"/>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26" name="Oval 14"/>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3" name="Group 15"/>
            <p:cNvGrpSpPr>
              <a:grpSpLocks/>
            </p:cNvGrpSpPr>
            <p:nvPr/>
          </p:nvGrpSpPr>
          <p:grpSpPr bwMode="auto">
            <a:xfrm>
              <a:off x="2757" y="720"/>
              <a:ext cx="2976" cy="320"/>
              <a:chOff x="0" y="0"/>
              <a:chExt cx="2976" cy="320"/>
            </a:xfrm>
          </p:grpSpPr>
          <p:sp>
            <p:nvSpPr>
              <p:cNvPr id="3111" name="AutoShape 16"/>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Times New Roman" pitchFamily="18" charset="0"/>
                  </a:rPr>
                  <a:t>项目目标</a:t>
                </a:r>
                <a:endParaRPr lang="en-US" sz="2000" b="1" dirty="0">
                  <a:latin typeface="华文隶书" pitchFamily="2" charset="-122"/>
                  <a:ea typeface="华文隶书" pitchFamily="2" charset="-122"/>
                  <a:sym typeface="Times New Roman" pitchFamily="18" charset="0"/>
                </a:endParaRPr>
              </a:p>
            </p:txBody>
          </p:sp>
          <p:grpSp>
            <p:nvGrpSpPr>
              <p:cNvPr id="3112" name="Group 17"/>
              <p:cNvGrpSpPr>
                <a:grpSpLocks/>
              </p:cNvGrpSpPr>
              <p:nvPr/>
            </p:nvGrpSpPr>
            <p:grpSpPr bwMode="auto">
              <a:xfrm>
                <a:off x="0" y="67"/>
                <a:ext cx="240" cy="240"/>
                <a:chOff x="0" y="0"/>
                <a:chExt cx="1615" cy="1615"/>
              </a:xfrm>
            </p:grpSpPr>
            <p:sp>
              <p:nvSpPr>
                <p:cNvPr id="3113" name="Oval 18"/>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14" name="Oval 19"/>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15" name="Oval 20"/>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16" name="Oval 21"/>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17" name="Oval 22"/>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8" name="Oval 23"/>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4" name="Group 24"/>
            <p:cNvGrpSpPr>
              <a:grpSpLocks/>
            </p:cNvGrpSpPr>
            <p:nvPr/>
          </p:nvGrpSpPr>
          <p:grpSpPr bwMode="auto">
            <a:xfrm>
              <a:off x="2853" y="1267"/>
              <a:ext cx="2976" cy="320"/>
              <a:chOff x="0" y="0"/>
              <a:chExt cx="2976" cy="320"/>
            </a:xfrm>
          </p:grpSpPr>
          <p:sp>
            <p:nvSpPr>
              <p:cNvPr id="3103" name="AutoShape 25"/>
              <p:cNvSpPr>
                <a:spLocks noChangeArrowheads="1"/>
              </p:cNvSpPr>
              <p:nvPr/>
            </p:nvSpPr>
            <p:spPr bwMode="auto">
              <a:xfrm>
                <a:off x="19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华文隶书" pitchFamily="2" charset="-122"/>
                  </a:rPr>
                  <a:t>项目研究思路</a:t>
                </a:r>
                <a:endParaRPr lang="en-US" sz="2000" b="1" dirty="0">
                  <a:latin typeface="华文隶书" pitchFamily="2" charset="-122"/>
                  <a:ea typeface="华文隶书" pitchFamily="2" charset="-122"/>
                  <a:sym typeface="华文隶书" pitchFamily="2" charset="-122"/>
                </a:endParaRPr>
              </a:p>
            </p:txBody>
          </p:sp>
          <p:grpSp>
            <p:nvGrpSpPr>
              <p:cNvPr id="3104" name="Group 26"/>
              <p:cNvGrpSpPr>
                <a:grpSpLocks/>
              </p:cNvGrpSpPr>
              <p:nvPr/>
            </p:nvGrpSpPr>
            <p:grpSpPr bwMode="auto">
              <a:xfrm>
                <a:off x="0" y="48"/>
                <a:ext cx="240" cy="240"/>
                <a:chOff x="0" y="0"/>
                <a:chExt cx="1615" cy="1615"/>
              </a:xfrm>
            </p:grpSpPr>
            <p:sp>
              <p:nvSpPr>
                <p:cNvPr id="3105" name="Oval 2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106" name="Oval 2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107" name="Oval 29"/>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8" name="Oval 30"/>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9" name="Oval 31"/>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10" name="Oval 32"/>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5" name="Group 33"/>
            <p:cNvGrpSpPr>
              <a:grpSpLocks/>
            </p:cNvGrpSpPr>
            <p:nvPr/>
          </p:nvGrpSpPr>
          <p:grpSpPr bwMode="auto">
            <a:xfrm>
              <a:off x="2757" y="1779"/>
              <a:ext cx="2996" cy="320"/>
              <a:chOff x="0" y="0"/>
              <a:chExt cx="2996" cy="320"/>
            </a:xfrm>
          </p:grpSpPr>
          <p:sp>
            <p:nvSpPr>
              <p:cNvPr id="3095" name="AutoShape 34"/>
              <p:cNvSpPr>
                <a:spLocks noChangeArrowheads="1"/>
              </p:cNvSpPr>
              <p:nvPr/>
            </p:nvSpPr>
            <p:spPr bwMode="auto">
              <a:xfrm>
                <a:off x="212"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latin typeface="华文隶书" pitchFamily="2" charset="-122"/>
                    <a:ea typeface="华文隶书" pitchFamily="2" charset="-122"/>
                    <a:sym typeface="Times New Roman" pitchFamily="18" charset="0"/>
                  </a:rPr>
                  <a:t>项目初步结果</a:t>
                </a:r>
                <a:endParaRPr lang="en-US" sz="2000" b="1" dirty="0">
                  <a:latin typeface="华文隶书" pitchFamily="2" charset="-122"/>
                  <a:ea typeface="华文隶书" pitchFamily="2" charset="-122"/>
                  <a:sym typeface="Times New Roman" pitchFamily="18" charset="0"/>
                </a:endParaRPr>
              </a:p>
            </p:txBody>
          </p:sp>
          <p:grpSp>
            <p:nvGrpSpPr>
              <p:cNvPr id="3096" name="Group 35"/>
              <p:cNvGrpSpPr>
                <a:grpSpLocks/>
              </p:cNvGrpSpPr>
              <p:nvPr/>
            </p:nvGrpSpPr>
            <p:grpSpPr bwMode="auto">
              <a:xfrm>
                <a:off x="0" y="64"/>
                <a:ext cx="240" cy="240"/>
                <a:chOff x="0" y="0"/>
                <a:chExt cx="1615" cy="1615"/>
              </a:xfrm>
            </p:grpSpPr>
            <p:sp>
              <p:nvSpPr>
                <p:cNvPr id="3097" name="Oval 36"/>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8" name="Oval 37"/>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9" name="Oval 38"/>
                <p:cNvSpPr>
                  <a:spLocks noChangeArrowheads="1"/>
                </p:cNvSpPr>
                <p:nvPr/>
              </p:nvSpPr>
              <p:spPr bwMode="auto">
                <a:xfrm>
                  <a:off x="175" y="175"/>
                  <a:ext cx="1265"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100" name="Oval 39"/>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101" name="Oval 40"/>
                <p:cNvSpPr>
                  <a:spLocks noChangeArrowheads="1"/>
                </p:cNvSpPr>
                <p:nvPr/>
              </p:nvSpPr>
              <p:spPr bwMode="auto">
                <a:xfrm>
                  <a:off x="256" y="256"/>
                  <a:ext cx="1097"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102" name="Oval 41"/>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nvGrpSpPr>
            <p:cNvPr id="3086" name="Group 42"/>
            <p:cNvGrpSpPr>
              <a:grpSpLocks/>
            </p:cNvGrpSpPr>
            <p:nvPr/>
          </p:nvGrpSpPr>
          <p:grpSpPr bwMode="auto">
            <a:xfrm>
              <a:off x="2469" y="2300"/>
              <a:ext cx="2972" cy="320"/>
              <a:chOff x="0" y="0"/>
              <a:chExt cx="2972" cy="320"/>
            </a:xfrm>
          </p:grpSpPr>
          <p:sp>
            <p:nvSpPr>
              <p:cNvPr id="3087" name="AutoShape 43"/>
              <p:cNvSpPr>
                <a:spLocks noChangeArrowheads="1"/>
              </p:cNvSpPr>
              <p:nvPr/>
            </p:nvSpPr>
            <p:spPr bwMode="auto">
              <a:xfrm>
                <a:off x="188" y="0"/>
                <a:ext cx="2784" cy="320"/>
              </a:xfrm>
              <a:prstGeom prst="roundRect">
                <a:avLst>
                  <a:gd name="adj" fmla="val 50000"/>
                </a:avLst>
              </a:prstGeom>
              <a:noFill/>
              <a:ln w="28575">
                <a:solidFill>
                  <a:schemeClr val="bg2"/>
                </a:solidFill>
                <a:bevel/>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zh-CN" altLang="en-US" sz="2000" b="1" dirty="0" smtClean="0">
                    <a:solidFill>
                      <a:srgbClr val="FF0000"/>
                    </a:solidFill>
                    <a:latin typeface="华文隶书" pitchFamily="2" charset="-122"/>
                    <a:ea typeface="华文隶书" pitchFamily="2" charset="-122"/>
                    <a:sym typeface="Times New Roman" pitchFamily="18" charset="0"/>
                  </a:rPr>
                  <a:t>后续</a:t>
                </a:r>
                <a:r>
                  <a:rPr lang="zh-CN" altLang="en-US" sz="2000" b="1" dirty="0">
                    <a:solidFill>
                      <a:srgbClr val="FF0000"/>
                    </a:solidFill>
                    <a:latin typeface="华文隶书" pitchFamily="2" charset="-122"/>
                    <a:ea typeface="华文隶书" pitchFamily="2" charset="-122"/>
                    <a:sym typeface="Times New Roman" pitchFamily="18" charset="0"/>
                  </a:rPr>
                  <a:t>工作计划</a:t>
                </a:r>
                <a:endParaRPr lang="en-US" altLang="zh-CN" sz="2000" b="1" dirty="0">
                  <a:solidFill>
                    <a:srgbClr val="FF0000"/>
                  </a:solidFill>
                  <a:latin typeface="华文隶书" pitchFamily="2" charset="-122"/>
                  <a:ea typeface="华文隶书" pitchFamily="2" charset="-122"/>
                  <a:sym typeface="Times New Roman" pitchFamily="18" charset="0"/>
                </a:endParaRPr>
              </a:p>
            </p:txBody>
          </p:sp>
          <p:grpSp>
            <p:nvGrpSpPr>
              <p:cNvPr id="3088" name="Group 44"/>
              <p:cNvGrpSpPr>
                <a:grpSpLocks/>
              </p:cNvGrpSpPr>
              <p:nvPr/>
            </p:nvGrpSpPr>
            <p:grpSpPr bwMode="auto">
              <a:xfrm>
                <a:off x="0" y="31"/>
                <a:ext cx="224" cy="240"/>
                <a:chOff x="0" y="0"/>
                <a:chExt cx="1615" cy="1615"/>
              </a:xfrm>
            </p:grpSpPr>
            <p:sp>
              <p:nvSpPr>
                <p:cNvPr id="3089"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solidFill>
                        <a:srgbClr val="000000"/>
                      </a:solidFill>
                      <a:bevel/>
                      <a:headEnd/>
                      <a:tailEnd/>
                    </a14:hiddenLine>
                  </a:ext>
                </a:extLst>
              </p:spPr>
              <p:txBody>
                <a:bodyPr wrap="none" anchor="ctr"/>
                <a:lstStyle/>
                <a:p>
                  <a:endParaRPr lang="zh-CN" altLang="zh-CN">
                    <a:solidFill>
                      <a:srgbClr val="000000"/>
                    </a:solidFill>
                  </a:endParaRPr>
                </a:p>
              </p:txBody>
            </p:sp>
            <p:sp>
              <p:nvSpPr>
                <p:cNvPr id="3090"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bevel/>
                      <a:headEnd/>
                      <a:tailEnd/>
                    </a14:hiddenLine>
                  </a:ext>
                </a:extLst>
              </p:spPr>
              <p:txBody>
                <a:bodyPr wrap="none" anchor="ctr"/>
                <a:lstStyle/>
                <a:p>
                  <a:endParaRPr lang="zh-CN" altLang="zh-CN">
                    <a:solidFill>
                      <a:srgbClr val="000000"/>
                    </a:solidFill>
                  </a:endParaRPr>
                </a:p>
              </p:txBody>
            </p:sp>
            <p:sp>
              <p:nvSpPr>
                <p:cNvPr id="3091" name="Oval 47"/>
                <p:cNvSpPr>
                  <a:spLocks noChangeArrowheads="1"/>
                </p:cNvSpPr>
                <p:nvPr/>
              </p:nvSpPr>
              <p:spPr bwMode="auto">
                <a:xfrm>
                  <a:off x="173" y="175"/>
                  <a:ext cx="1262" cy="1265"/>
                </a:xfrm>
                <a:prstGeom prst="ellipse">
                  <a:avLst/>
                </a:prstGeom>
                <a:gradFill rotWithShape="1">
                  <a:gsLst>
                    <a:gs pos="0">
                      <a:srgbClr val="FFFFFF"/>
                    </a:gs>
                    <a:gs pos="50000">
                      <a:srgbClr val="009999"/>
                    </a:gs>
                    <a:gs pos="100000">
                      <a:srgbClr val="FFFFFF"/>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sym typeface="Arial" charset="0"/>
                  </a:endParaRPr>
                </a:p>
              </p:txBody>
            </p:sp>
            <p:sp>
              <p:nvSpPr>
                <p:cNvPr id="3092" name="Oval 4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wrap="none" anchor="ctr">
                  <a:spAutoFit/>
                </a:bodyPr>
                <a:lstStyle/>
                <a:p>
                  <a:endParaRPr lang="zh-CN" altLang="zh-CN">
                    <a:solidFill>
                      <a:srgbClr val="000000"/>
                    </a:solidFill>
                  </a:endParaRPr>
                </a:p>
              </p:txBody>
            </p:sp>
            <p:sp>
              <p:nvSpPr>
                <p:cNvPr id="3093" name="Oval 49"/>
                <p:cNvSpPr>
                  <a:spLocks noChangeArrowheads="1"/>
                </p:cNvSpPr>
                <p:nvPr/>
              </p:nvSpPr>
              <p:spPr bwMode="auto">
                <a:xfrm>
                  <a:off x="260" y="256"/>
                  <a:ext cx="1096" cy="1104"/>
                </a:xfrm>
                <a:prstGeom prst="ellipse">
                  <a:avLst/>
                </a:prstGeom>
                <a:gradFill rotWithShape="1">
                  <a:gsLst>
                    <a:gs pos="0">
                      <a:srgbClr val="005252"/>
                    </a:gs>
                    <a:gs pos="50000">
                      <a:srgbClr val="009999"/>
                    </a:gs>
                    <a:gs pos="100000">
                      <a:srgbClr val="005252"/>
                    </a:gs>
                  </a:gsLst>
                  <a:lin ang="189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sym typeface="Arial" charset="0"/>
                  </a:endParaRPr>
                </a:p>
              </p:txBody>
            </p:sp>
            <p:sp>
              <p:nvSpPr>
                <p:cNvPr id="3094" name="Oval 5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xtLst>
                  <a:ext uri="{91240B29-F687-4F45-9708-019B960494DF}">
                    <a14:hiddenLine xmlns:a14="http://schemas.microsoft.com/office/drawing/2010/main" w="38100">
                      <a:solidFill>
                        <a:srgbClr val="000000"/>
                      </a:solidFill>
                      <a:bevel/>
                      <a:headEnd/>
                      <a:tailEnd/>
                    </a14:hiddenLine>
                  </a:ext>
                </a:extLst>
              </p:spPr>
              <p:txBody>
                <a:bodyPr anchor="ctr">
                  <a:spAutoFit/>
                </a:bodyPr>
                <a:lstStyle/>
                <a:p>
                  <a:endParaRPr lang="zh-CN" altLang="zh-CN">
                    <a:solidFill>
                      <a:srgbClr val="000000"/>
                    </a:solidFill>
                  </a:endParaRPr>
                </a:p>
              </p:txBody>
            </p:sp>
          </p:grpSp>
        </p:grpSp>
      </p:grpSp>
    </p:spTree>
    <p:extLst>
      <p:ext uri="{BB962C8B-B14F-4D97-AF65-F5344CB8AC3E}">
        <p14:creationId xmlns:p14="http://schemas.microsoft.com/office/powerpoint/2010/main" val="2030764725"/>
      </p:ext>
    </p:extLst>
  </p:cSld>
  <p:clrMapOvr>
    <a:masterClrMapping/>
  </p:clrMapOvr>
  <p:transition spd="slow">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LOGO\徽章.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0"/>
            <a:ext cx="12557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25603" name="TextBox 8"/>
          <p:cNvSpPr>
            <a:spLocks noChangeArrowheads="1"/>
          </p:cNvSpPr>
          <p:nvPr/>
        </p:nvSpPr>
        <p:spPr bwMode="auto">
          <a:xfrm>
            <a:off x="7500938" y="1000125"/>
            <a:ext cx="164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zh-CN" sz="1400">
                <a:solidFill>
                  <a:srgbClr val="000000"/>
                </a:solidFill>
                <a:latin typeface="华文隶书" pitchFamily="2" charset="-122"/>
                <a:ea typeface="华文隶书" pitchFamily="2" charset="-122"/>
                <a:sym typeface="华文隶书" pitchFamily="2" charset="-122"/>
              </a:rPr>
              <a:t>民航中南空管局</a:t>
            </a:r>
            <a:endParaRPr lang="zh-CN"/>
          </a:p>
        </p:txBody>
      </p:sp>
      <p:sp>
        <p:nvSpPr>
          <p:cNvPr id="25604" name="TextBox 3"/>
          <p:cNvSpPr>
            <a:spLocks noChangeArrowheads="1"/>
          </p:cNvSpPr>
          <p:nvPr/>
        </p:nvSpPr>
        <p:spPr bwMode="auto">
          <a:xfrm>
            <a:off x="2071688" y="6017404"/>
            <a:ext cx="685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altLang="zh-CN" sz="1400" dirty="0">
                <a:solidFill>
                  <a:srgbClr val="000000"/>
                </a:solidFill>
                <a:latin typeface="华文隶书" pitchFamily="2" charset="-122"/>
                <a:ea typeface="华文隶书" pitchFamily="2" charset="-122"/>
                <a:sym typeface="华文隶书" pitchFamily="2" charset="-122"/>
              </a:rPr>
              <a:t>2015</a:t>
            </a:r>
            <a:r>
              <a:rPr lang="zh-CN" altLang="en-US" sz="1400" dirty="0">
                <a:solidFill>
                  <a:srgbClr val="000000"/>
                </a:solidFill>
                <a:latin typeface="华文隶书" pitchFamily="2" charset="-122"/>
                <a:ea typeface="华文隶书" pitchFamily="2" charset="-122"/>
                <a:sym typeface="华文隶书" pitchFamily="2" charset="-122"/>
              </a:rPr>
              <a:t>年</a:t>
            </a:r>
            <a:r>
              <a:rPr lang="en-US" altLang="zh-CN" sz="1400" dirty="0">
                <a:solidFill>
                  <a:srgbClr val="000000"/>
                </a:solidFill>
                <a:latin typeface="华文隶书" pitchFamily="2" charset="-122"/>
                <a:ea typeface="华文隶书" pitchFamily="2" charset="-122"/>
                <a:sym typeface="华文隶书" pitchFamily="2" charset="-122"/>
              </a:rPr>
              <a:t>10</a:t>
            </a:r>
            <a:r>
              <a:rPr lang="zh-CN" altLang="en-US" sz="1400" dirty="0">
                <a:solidFill>
                  <a:srgbClr val="000000"/>
                </a:solidFill>
                <a:latin typeface="华文隶书" pitchFamily="2" charset="-122"/>
                <a:ea typeface="华文隶书" pitchFamily="2" charset="-122"/>
                <a:sym typeface="华文隶书" pitchFamily="2" charset="-122"/>
              </a:rPr>
              <a:t>月第九届海峡两岸航空气象与飞行安全研讨会</a:t>
            </a:r>
            <a:endParaRPr lang="en-US" altLang="zh-CN" sz="1400" dirty="0">
              <a:solidFill>
                <a:srgbClr val="000000"/>
              </a:solidFill>
              <a:latin typeface="华文隶书" pitchFamily="2" charset="-122"/>
              <a:ea typeface="华文隶书" pitchFamily="2" charset="-122"/>
              <a:sym typeface="华文隶书" pitchFamily="2" charset="-122"/>
            </a:endParaRPr>
          </a:p>
        </p:txBody>
      </p:sp>
      <p:sp>
        <p:nvSpPr>
          <p:cNvPr id="25605" name="标题 1"/>
          <p:cNvSpPr>
            <a:spLocks noGrp="1" noChangeArrowheads="1"/>
          </p:cNvSpPr>
          <p:nvPr>
            <p:ph type="title" idx="4294967295"/>
          </p:nvPr>
        </p:nvSpPr>
        <p:spPr/>
        <p:txBody>
          <a:bodyPr/>
          <a:lstStyle/>
          <a:p>
            <a:r>
              <a:rPr lang="zh-CN" sz="2800" dirty="0" smtClean="0">
                <a:latin typeface="华文隶书" pitchFamily="2" charset="-122"/>
                <a:ea typeface="华文隶书" pitchFamily="2" charset="-122"/>
                <a:sym typeface="华文隶书" pitchFamily="2" charset="-122"/>
              </a:rPr>
              <a:t>后续</a:t>
            </a:r>
            <a:r>
              <a:rPr lang="zh-CN" altLang="en-US" sz="2800" dirty="0">
                <a:latin typeface="华文隶书" pitchFamily="2" charset="-122"/>
                <a:ea typeface="华文隶书" pitchFamily="2" charset="-122"/>
                <a:sym typeface="华文隶书" pitchFamily="2" charset="-122"/>
              </a:rPr>
              <a:t>工作</a:t>
            </a:r>
            <a:r>
              <a:rPr lang="zh-CN" sz="2800" dirty="0" smtClean="0">
                <a:latin typeface="华文隶书" pitchFamily="2" charset="-122"/>
                <a:ea typeface="华文隶书" pitchFamily="2" charset="-122"/>
                <a:sym typeface="华文隶书" pitchFamily="2" charset="-122"/>
              </a:rPr>
              <a:t>计划</a:t>
            </a:r>
          </a:p>
        </p:txBody>
      </p:sp>
      <p:sp>
        <p:nvSpPr>
          <p:cNvPr id="25606" name="内容占位符 2"/>
          <p:cNvSpPr>
            <a:spLocks noGrp="1" noChangeArrowheads="1"/>
          </p:cNvSpPr>
          <p:nvPr>
            <p:ph idx="4294967295"/>
          </p:nvPr>
        </p:nvSpPr>
        <p:spPr>
          <a:xfrm>
            <a:off x="457200" y="1600200"/>
            <a:ext cx="8370888" cy="4525963"/>
          </a:xfrm>
        </p:spPr>
        <p:txBody>
          <a:bodyPr/>
          <a:lstStyle/>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完善航班绕航预测因子算法；</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完成对流天气规避模型和对流天气规避区域识别；</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a:latin typeface="华文隶书" pitchFamily="2" charset="-122"/>
                <a:ea typeface="华文隶书" pitchFamily="2" charset="-122"/>
                <a:sym typeface="华文隶书" pitchFamily="2" charset="-122"/>
              </a:rPr>
              <a:t>考虑</a:t>
            </a:r>
            <a:r>
              <a:rPr lang="en-US" altLang="zh-CN" sz="2400" dirty="0" smtClean="0">
                <a:latin typeface="华文隶书" pitchFamily="2" charset="-122"/>
                <a:ea typeface="华文隶书" pitchFamily="2" charset="-122"/>
                <a:sym typeface="华文隶书" pitchFamily="2" charset="-122"/>
              </a:rPr>
              <a:t>0-2</a:t>
            </a:r>
            <a:r>
              <a:rPr lang="zh-CN" altLang="en-US" sz="2400" dirty="0" smtClean="0">
                <a:latin typeface="华文隶书" pitchFamily="2" charset="-122"/>
                <a:ea typeface="华文隶书" pitchFamily="2" charset="-122"/>
                <a:sym typeface="华文隶书" pitchFamily="2" charset="-122"/>
              </a:rPr>
              <a:t>小时对流天气预报每隔</a:t>
            </a:r>
            <a:r>
              <a:rPr lang="en-US" altLang="zh-CN" sz="2400" dirty="0" smtClean="0">
                <a:latin typeface="华文隶书" pitchFamily="2" charset="-122"/>
                <a:ea typeface="华文隶书" pitchFamily="2" charset="-122"/>
                <a:sym typeface="华文隶书" pitchFamily="2" charset="-122"/>
              </a:rPr>
              <a:t>10</a:t>
            </a:r>
            <a:r>
              <a:rPr lang="zh-CN" altLang="en-US" sz="2400" dirty="0" smtClean="0">
                <a:latin typeface="华文隶书" pitchFamily="2" charset="-122"/>
                <a:ea typeface="华文隶书" pitchFamily="2" charset="-122"/>
                <a:sym typeface="华文隶书" pitchFamily="2" charset="-122"/>
              </a:rPr>
              <a:t>分钟更新一</a:t>
            </a:r>
            <a:r>
              <a:rPr lang="zh-CN" altLang="en-US" sz="2400" dirty="0" smtClean="0">
                <a:latin typeface="华文隶书" pitchFamily="2" charset="-122"/>
                <a:ea typeface="华文隶书" pitchFamily="2" charset="-122"/>
                <a:sym typeface="华文隶书" pitchFamily="2" charset="-122"/>
              </a:rPr>
              <a:t>次的情况，</a:t>
            </a:r>
            <a:r>
              <a:rPr lang="zh-CN" altLang="en-US" sz="2400" dirty="0" smtClean="0">
                <a:latin typeface="华文隶书" pitchFamily="2" charset="-122"/>
                <a:ea typeface="华文隶书" pitchFamily="2" charset="-122"/>
                <a:sym typeface="华文隶书" pitchFamily="2" charset="-122"/>
              </a:rPr>
              <a:t>研究每</a:t>
            </a:r>
            <a:r>
              <a:rPr lang="en-US" altLang="zh-CN" sz="2400" dirty="0" smtClean="0">
                <a:latin typeface="华文隶书" pitchFamily="2" charset="-122"/>
                <a:ea typeface="华文隶书" pitchFamily="2" charset="-122"/>
                <a:sym typeface="华文隶书" pitchFamily="2" charset="-122"/>
              </a:rPr>
              <a:t>30</a:t>
            </a:r>
            <a:r>
              <a:rPr lang="zh-CN" altLang="en-US" sz="2400" dirty="0" smtClean="0">
                <a:latin typeface="华文隶书" pitchFamily="2" charset="-122"/>
                <a:ea typeface="华文隶书" pitchFamily="2" charset="-122"/>
                <a:sym typeface="华文隶书" pitchFamily="2" charset="-122"/>
              </a:rPr>
              <a:t>分钟或</a:t>
            </a:r>
            <a:r>
              <a:rPr lang="en-US" altLang="zh-CN" sz="2400" dirty="0" smtClean="0">
                <a:latin typeface="华文隶书" pitchFamily="2" charset="-122"/>
                <a:ea typeface="华文隶书" pitchFamily="2" charset="-122"/>
                <a:sym typeface="华文隶书" pitchFamily="2" charset="-122"/>
              </a:rPr>
              <a:t>1</a:t>
            </a:r>
            <a:r>
              <a:rPr lang="zh-CN" altLang="en-US" sz="2400" dirty="0" smtClean="0">
                <a:latin typeface="华文隶书" pitchFamily="2" charset="-122"/>
                <a:ea typeface="华文隶书" pitchFamily="2" charset="-122"/>
                <a:sym typeface="华文隶书" pitchFamily="2" charset="-122"/>
              </a:rPr>
              <a:t>小时内终端区容量和机场容量的表现方法；</a:t>
            </a:r>
            <a:endParaRPr lang="en-US" sz="2400" dirty="0" smtClean="0">
              <a:latin typeface="华文隶书" pitchFamily="2" charset="-122"/>
              <a:ea typeface="华文隶书" pitchFamily="2" charset="-122"/>
              <a:sym typeface="华文隶书" pitchFamily="2" charset="-122"/>
            </a:endParaRPr>
          </a:p>
          <a:p>
            <a:pPr>
              <a:buFont typeface="Wingdings" pitchFamily="2" charset="2"/>
              <a:buChar char="Ø"/>
            </a:pPr>
            <a:r>
              <a:rPr lang="zh-CN" altLang="en-US" sz="2400" dirty="0" smtClean="0">
                <a:latin typeface="华文隶书" pitchFamily="2" charset="-122"/>
                <a:ea typeface="华文隶书" pitchFamily="2" charset="-122"/>
                <a:sym typeface="华文隶书" pitchFamily="2" charset="-122"/>
              </a:rPr>
              <a:t>对广州终端区进场容量、白云机场进、离场容量进行验证，确立验证方案。</a:t>
            </a:r>
            <a:endParaRPr lang="en-US" altLang="zh-CN" sz="2400" dirty="0" smtClean="0">
              <a:latin typeface="华文隶书" pitchFamily="2" charset="-122"/>
              <a:ea typeface="华文隶书" pitchFamily="2" charset="-122"/>
              <a:sym typeface="华文隶书"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latin typeface="华文隶书" panose="02010800040101010101" pitchFamily="2" charset="-122"/>
                <a:ea typeface="华文隶书" panose="02010800040101010101" pitchFamily="2" charset="-122"/>
              </a:rPr>
              <a:t>项目背景（续）</a:t>
            </a:r>
            <a:endParaRPr lang="zh-CN" altLang="en-US" sz="28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zh-CN" sz="2400" dirty="0">
                <a:latin typeface="华文隶书" panose="02010800040101010101" pitchFamily="2" charset="-122"/>
                <a:ea typeface="华文隶书" panose="02010800040101010101" pitchFamily="2" charset="-122"/>
              </a:rPr>
              <a:t>长期以来，天气信息都是独立于空管信息之外提供给空管用户，用户在管制运行现场需要对天气信息进行人工解读，并立即用于管制决策</a:t>
            </a:r>
            <a:r>
              <a:rPr lang="zh-CN" altLang="zh-CN" sz="2400" dirty="0" smtClean="0">
                <a:latin typeface="华文隶书" panose="02010800040101010101" pitchFamily="2" charset="-122"/>
                <a:ea typeface="华文隶书" panose="02010800040101010101" pitchFamily="2" charset="-122"/>
              </a:rPr>
              <a:t>中</a:t>
            </a:r>
            <a:r>
              <a:rPr lang="zh-CN" altLang="en-US" sz="2400" dirty="0">
                <a:latin typeface="华文隶书" panose="02010800040101010101" pitchFamily="2" charset="-122"/>
                <a:ea typeface="华文隶书" panose="02010800040101010101" pitchFamily="2" charset="-122"/>
              </a:rPr>
              <a:t>。</a:t>
            </a:r>
            <a:endParaRPr lang="en-US" altLang="zh-CN" sz="24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400" dirty="0" smtClean="0">
                <a:latin typeface="华文隶书" panose="02010800040101010101" pitchFamily="2" charset="-122"/>
                <a:ea typeface="华文隶书" panose="02010800040101010101" pitchFamily="2" charset="-122"/>
              </a:rPr>
              <a:t>这</a:t>
            </a:r>
            <a:r>
              <a:rPr lang="zh-CN" altLang="zh-CN" sz="2400" dirty="0">
                <a:latin typeface="华文隶书" panose="02010800040101010101" pitchFamily="2" charset="-122"/>
                <a:ea typeface="华文隶书" panose="02010800040101010101" pitchFamily="2" charset="-122"/>
              </a:rPr>
              <a:t>实际上涉及到两个过程：一是建立天气情景意识，二是迅速制定基于天气情景意识的管制决策。这两个过程由管制员一身兼二任人工完成，使得其工作负荷和难度很高，决策效率低下，并且会因人而异，难以量化和优化</a:t>
            </a:r>
            <a:r>
              <a:rPr lang="zh-CN" altLang="zh-CN" sz="2400" dirty="0" smtClean="0">
                <a:latin typeface="华文隶书" panose="02010800040101010101" pitchFamily="2" charset="-122"/>
                <a:ea typeface="华文隶书" panose="02010800040101010101" pitchFamily="2" charset="-122"/>
              </a:rPr>
              <a:t>。</a:t>
            </a:r>
            <a:endParaRPr lang="en-US" altLang="zh-CN" sz="2400" dirty="0" smtClean="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86036396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浪花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6785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20483" name="WordArt 6"/>
          <p:cNvSpPr>
            <a:spLocks noChangeArrowheads="1" noChangeShapeType="1" noTextEdit="1"/>
          </p:cNvSpPr>
          <p:nvPr/>
        </p:nvSpPr>
        <p:spPr bwMode="auto">
          <a:xfrm>
            <a:off x="1547813" y="1268413"/>
            <a:ext cx="5976937" cy="2736850"/>
          </a:xfrm>
          <a:prstGeom prst="rect">
            <a:avLst/>
          </a:prstGeom>
        </p:spPr>
        <p:txBody>
          <a:bodyPr wrap="none" fromWordArt="1">
            <a:prstTxWarp prst="textSlantUp">
              <a:avLst>
                <a:gd name="adj" fmla="val 32056"/>
              </a:avLst>
            </a:prstTxWarp>
          </a:bodyPr>
          <a:lstStyle/>
          <a:p>
            <a:pPr algn="ctr">
              <a:buFont typeface="Arial" pitchFamily="34" charset="0"/>
              <a:buNone/>
              <a:defRPr/>
            </a:pPr>
            <a:r>
              <a:rPr lang="en-US" altLang="zh-CN" sz="3600" kern="10">
                <a:ln w="9525" cmpd="sng">
                  <a:solidFill>
                    <a:srgbClr val="CC99FF"/>
                  </a:solidFill>
                  <a:bevel/>
                  <a:headEnd/>
                  <a:tailEnd/>
                </a:ln>
                <a:gradFill rotWithShape="1">
                  <a:gsLst>
                    <a:gs pos="0">
                      <a:srgbClr val="6600CC"/>
                    </a:gs>
                    <a:gs pos="100000">
                      <a:srgbClr val="CC00CC"/>
                    </a:gs>
                  </a:gsLst>
                  <a:lin ang="5400000" scaled="1"/>
                </a:gradFill>
                <a:latin typeface="华文隶书"/>
                <a:ea typeface="华文隶书"/>
              </a:rPr>
              <a:t>Thanks for your time</a:t>
            </a:r>
            <a:r>
              <a:rPr lang="zh-CN" altLang="en-US" sz="3600" kern="10">
                <a:ln w="9525" cmpd="sng">
                  <a:solidFill>
                    <a:srgbClr val="CC99FF"/>
                  </a:solidFill>
                  <a:bevel/>
                  <a:headEnd/>
                  <a:tailEnd/>
                </a:ln>
                <a:gradFill rotWithShape="1">
                  <a:gsLst>
                    <a:gs pos="0">
                      <a:srgbClr val="6600CC"/>
                    </a:gs>
                    <a:gs pos="100000">
                      <a:srgbClr val="CC00CC"/>
                    </a:gs>
                  </a:gsLst>
                  <a:lin ang="5400000" scaled="1"/>
                </a:gradFill>
                <a:latin typeface="华文隶书"/>
                <a:ea typeface="华文隶书"/>
              </a:rPr>
              <a:t>！</a:t>
            </a:r>
          </a:p>
        </p:txBody>
      </p:sp>
      <p:pic>
        <p:nvPicPr>
          <p:cNvPr id="28676" name="Picture 3" descr="鞠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3686175"/>
            <a:ext cx="15843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项目背景（续）</a:t>
            </a:r>
            <a:endParaRPr lang="zh-CN" altLang="en-US" sz="3200" dirty="0">
              <a:latin typeface="华文隶书" panose="02010800040101010101" pitchFamily="2" charset="-122"/>
              <a:ea typeface="华文隶书" panose="02010800040101010101" pitchFamily="2" charset="-122"/>
            </a:endParaRPr>
          </a:p>
        </p:txBody>
      </p:sp>
      <p:sp>
        <p:nvSpPr>
          <p:cNvPr id="3" name="内容占位符 2"/>
          <p:cNvSpPr>
            <a:spLocks noGrp="1"/>
          </p:cNvSpPr>
          <p:nvPr>
            <p:ph idx="1"/>
          </p:nvPr>
        </p:nvSpPr>
        <p:spPr>
          <a:xfrm>
            <a:off x="457200" y="1600200"/>
            <a:ext cx="8363154" cy="4525963"/>
          </a:xfrm>
        </p:spPr>
        <p:txBody>
          <a:bodyPr/>
          <a:lstStyle/>
          <a:p>
            <a:pPr>
              <a:buFont typeface="Wingdings" panose="05000000000000000000" pitchFamily="2" charset="2"/>
              <a:buChar char="Ø"/>
            </a:pPr>
            <a:r>
              <a:rPr lang="zh-CN" altLang="zh-CN" sz="2400" dirty="0">
                <a:latin typeface="华文隶书" panose="02010800040101010101" pitchFamily="2" charset="-122"/>
                <a:ea typeface="华文隶书" panose="02010800040101010101" pitchFamily="2" charset="-122"/>
              </a:rPr>
              <a:t>为了预判和管理重要天气及其它原因造成的大面积航班延误，民航局空管局</a:t>
            </a:r>
            <a:r>
              <a:rPr lang="en-US" altLang="zh-CN" sz="2400" dirty="0">
                <a:latin typeface="华文隶书" panose="02010800040101010101" pitchFamily="2" charset="-122"/>
                <a:ea typeface="华文隶书" panose="02010800040101010101" pitchFamily="2" charset="-122"/>
              </a:rPr>
              <a:t>2014</a:t>
            </a:r>
            <a:r>
              <a:rPr lang="zh-CN" altLang="zh-CN" sz="2400" dirty="0">
                <a:latin typeface="华文隶书" panose="02010800040101010101" pitchFamily="2" charset="-122"/>
                <a:ea typeface="华文隶书" panose="02010800040101010101" pitchFamily="2" charset="-122"/>
              </a:rPr>
              <a:t>年开始组织开展了基于空中交通通行能力的大面积航班延误应急响应机制（</a:t>
            </a:r>
            <a:r>
              <a:rPr lang="en-US" altLang="zh-CN" sz="2400" dirty="0">
                <a:latin typeface="华文隶书" panose="02010800040101010101" pitchFamily="2" charset="-122"/>
                <a:ea typeface="华文隶书" panose="02010800040101010101" pitchFamily="2" charset="-122"/>
              </a:rPr>
              <a:t>Massive Delay Response System,</a:t>
            </a:r>
            <a:r>
              <a:rPr lang="zh-CN" altLang="zh-CN" sz="2400" dirty="0">
                <a:latin typeface="华文隶书" panose="02010800040101010101" pitchFamily="2" charset="-122"/>
                <a:ea typeface="华文隶书" panose="02010800040101010101" pitchFamily="2" charset="-122"/>
              </a:rPr>
              <a:t>下称</a:t>
            </a:r>
            <a:r>
              <a:rPr lang="en-US" altLang="zh-CN" sz="2400" dirty="0">
                <a:latin typeface="华文隶书" panose="02010800040101010101" pitchFamily="2" charset="-122"/>
                <a:ea typeface="华文隶书" panose="02010800040101010101" pitchFamily="2" charset="-122"/>
              </a:rPr>
              <a:t>MDRS</a:t>
            </a:r>
            <a:r>
              <a:rPr lang="zh-CN" altLang="zh-CN" sz="2400" dirty="0" smtClean="0">
                <a:latin typeface="华文隶书" panose="02010800040101010101" pitchFamily="2" charset="-122"/>
                <a:ea typeface="华文隶书" panose="02010800040101010101" pitchFamily="2" charset="-122"/>
              </a:rPr>
              <a:t>）</a:t>
            </a:r>
            <a:r>
              <a:rPr lang="zh-CN" altLang="en-US" sz="2400" dirty="0" smtClean="0">
                <a:latin typeface="华文隶书" panose="02010800040101010101" pitchFamily="2" charset="-122"/>
                <a:ea typeface="华文隶书" panose="02010800040101010101" pitchFamily="2" charset="-122"/>
              </a:rPr>
              <a:t>的</a:t>
            </a:r>
            <a:r>
              <a:rPr lang="zh-CN" altLang="zh-CN" sz="2400" dirty="0" smtClean="0">
                <a:latin typeface="华文隶书" panose="02010800040101010101" pitchFamily="2" charset="-122"/>
                <a:ea typeface="华文隶书" panose="02010800040101010101" pitchFamily="2" charset="-122"/>
              </a:rPr>
              <a:t>建设</a:t>
            </a:r>
            <a:r>
              <a:rPr lang="zh-CN" altLang="zh-CN" sz="2400" dirty="0">
                <a:latin typeface="华文隶书" panose="02010800040101010101" pitchFamily="2" charset="-122"/>
                <a:ea typeface="华文隶书" panose="02010800040101010101" pitchFamily="2" charset="-122"/>
              </a:rPr>
              <a:t>工作，其主要内容就是空中交通流量管理部门（</a:t>
            </a:r>
            <a:r>
              <a:rPr lang="en-US" altLang="zh-CN" sz="2400" dirty="0">
                <a:latin typeface="华文隶书" panose="02010800040101010101" pitchFamily="2" charset="-122"/>
                <a:ea typeface="华文隶书" panose="02010800040101010101" pitchFamily="2" charset="-122"/>
              </a:rPr>
              <a:t>Air Traffic Flow Management,</a:t>
            </a:r>
            <a:r>
              <a:rPr lang="zh-CN" altLang="zh-CN" sz="2400" dirty="0">
                <a:latin typeface="华文隶书" panose="02010800040101010101" pitchFamily="2" charset="-122"/>
                <a:ea typeface="华文隶书" panose="02010800040101010101" pitchFamily="2" charset="-122"/>
              </a:rPr>
              <a:t>下称</a:t>
            </a:r>
            <a:r>
              <a:rPr lang="en-US" altLang="zh-CN" sz="2400" dirty="0">
                <a:latin typeface="华文隶书" panose="02010800040101010101" pitchFamily="2" charset="-122"/>
                <a:ea typeface="华文隶书" panose="02010800040101010101" pitchFamily="2" charset="-122"/>
              </a:rPr>
              <a:t>ATFM</a:t>
            </a:r>
            <a:r>
              <a:rPr lang="zh-CN" altLang="zh-CN" sz="2400" dirty="0">
                <a:latin typeface="华文隶书" panose="02010800040101010101" pitchFamily="2" charset="-122"/>
                <a:ea typeface="华文隶书" panose="02010800040101010101" pitchFamily="2" charset="-122"/>
              </a:rPr>
              <a:t>）根据重要天气发生的概率预报，预测重要天气对空域的影响程度以及空中交通的通行能力（空域容量）值</a:t>
            </a:r>
            <a:r>
              <a:rPr lang="zh-CN" altLang="zh-CN" sz="2400" dirty="0" smtClean="0">
                <a:latin typeface="华文隶书" panose="02010800040101010101" pitchFamily="2" charset="-122"/>
                <a:ea typeface="华文隶书" panose="02010800040101010101" pitchFamily="2" charset="-122"/>
              </a:rPr>
              <a:t>。</a:t>
            </a:r>
            <a:endParaRPr lang="en-US" altLang="zh-CN" sz="24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endParaRPr lang="zh-CN" altLang="en-US" sz="24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794830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隶书" panose="02010800040101010101" pitchFamily="2" charset="-122"/>
                <a:ea typeface="华文隶书" panose="02010800040101010101" pitchFamily="2" charset="-122"/>
              </a:rPr>
              <a:t>项目背景（续）</a:t>
            </a:r>
            <a:endParaRPr lang="zh-CN" altLang="en-US" sz="3200" dirty="0"/>
          </a:p>
        </p:txBody>
      </p:sp>
      <p:sp>
        <p:nvSpPr>
          <p:cNvPr id="3" name="内容占位符 2"/>
          <p:cNvSpPr>
            <a:spLocks noGrp="1"/>
          </p:cNvSpPr>
          <p:nvPr>
            <p:ph idx="1"/>
          </p:nvPr>
        </p:nvSpPr>
        <p:spPr/>
        <p:txBody>
          <a:bodyPr/>
          <a:lstStyle/>
          <a:p>
            <a:pPr>
              <a:buFont typeface="Wingdings" panose="05000000000000000000" pitchFamily="2" charset="2"/>
              <a:buChar char="Ø"/>
            </a:pPr>
            <a:r>
              <a:rPr lang="zh-CN" altLang="en-US" sz="2400" dirty="0" smtClean="0">
                <a:latin typeface="华文隶书" panose="02010800040101010101" pitchFamily="2" charset="-122"/>
                <a:ea typeface="华文隶书" panose="02010800040101010101" pitchFamily="2" charset="-122"/>
              </a:rPr>
              <a:t>此前，</a:t>
            </a:r>
            <a:r>
              <a:rPr lang="zh-CN" altLang="zh-CN" sz="2400" dirty="0" smtClean="0">
                <a:latin typeface="华文隶书" panose="02010800040101010101" pitchFamily="2" charset="-122"/>
                <a:ea typeface="华文隶书" panose="02010800040101010101" pitchFamily="2" charset="-122"/>
              </a:rPr>
              <a:t>国内</a:t>
            </a:r>
            <a:r>
              <a:rPr lang="zh-CN" altLang="zh-CN" sz="2400" dirty="0">
                <a:latin typeface="华文隶书" panose="02010800040101010101" pitchFamily="2" charset="-122"/>
                <a:ea typeface="华文隶书" panose="02010800040101010101" pitchFamily="2" charset="-122"/>
              </a:rPr>
              <a:t>相关机构就晴好天气条件下的空域和机场容量进行过分析和研究，但尚未开展对流天气影响下空域和机场容量的研究工作</a:t>
            </a:r>
            <a:r>
              <a:rPr lang="zh-CN" altLang="zh-CN" sz="2400" dirty="0" smtClean="0">
                <a:latin typeface="华文隶书" panose="02010800040101010101" pitchFamily="2" charset="-122"/>
                <a:ea typeface="华文隶书" panose="02010800040101010101" pitchFamily="2" charset="-122"/>
              </a:rPr>
              <a:t>。</a:t>
            </a:r>
            <a:endParaRPr lang="en-US" altLang="zh-CN" sz="2400" dirty="0" smtClean="0">
              <a:latin typeface="华文隶书" panose="02010800040101010101" pitchFamily="2" charset="-122"/>
              <a:ea typeface="华文隶书" panose="02010800040101010101" pitchFamily="2" charset="-122"/>
            </a:endParaRPr>
          </a:p>
          <a:p>
            <a:pPr>
              <a:buFont typeface="Wingdings" panose="05000000000000000000" pitchFamily="2" charset="2"/>
              <a:buChar char="Ø"/>
            </a:pPr>
            <a:r>
              <a:rPr lang="zh-CN" altLang="zh-CN" sz="2400" dirty="0" smtClean="0">
                <a:latin typeface="华文隶书" panose="02010800040101010101" pitchFamily="2" charset="-122"/>
                <a:ea typeface="华文隶书" panose="02010800040101010101" pitchFamily="2" charset="-122"/>
              </a:rPr>
              <a:t>目前</a:t>
            </a:r>
            <a:r>
              <a:rPr lang="zh-CN" altLang="zh-CN" sz="2400" dirty="0">
                <a:latin typeface="华文隶书" panose="02010800040101010101" pitchFamily="2" charset="-122"/>
                <a:ea typeface="华文隶书" panose="02010800040101010101" pitchFamily="2" charset="-122"/>
              </a:rPr>
              <a:t>在</a:t>
            </a:r>
            <a:r>
              <a:rPr lang="en-US" altLang="zh-CN" sz="2400" dirty="0">
                <a:latin typeface="华文隶书" panose="02010800040101010101" pitchFamily="2" charset="-122"/>
                <a:ea typeface="华文隶书" panose="02010800040101010101" pitchFamily="2" charset="-122"/>
              </a:rPr>
              <a:t>MDRS</a:t>
            </a:r>
            <a:r>
              <a:rPr lang="zh-CN" altLang="zh-CN" sz="2400" dirty="0">
                <a:latin typeface="华文隶书" panose="02010800040101010101" pitchFamily="2" charset="-122"/>
                <a:ea typeface="华文隶书" panose="02010800040101010101" pitchFamily="2" charset="-122"/>
              </a:rPr>
              <a:t>工作中，</a:t>
            </a:r>
            <a:r>
              <a:rPr lang="en-US" altLang="zh-CN" sz="2400" dirty="0" smtClean="0">
                <a:latin typeface="华文隶书" panose="02010800040101010101" pitchFamily="2" charset="-122"/>
                <a:ea typeface="华文隶书" panose="02010800040101010101" pitchFamily="2" charset="-122"/>
              </a:rPr>
              <a:t>ATFM</a:t>
            </a:r>
            <a:r>
              <a:rPr lang="zh-CN" altLang="en-US" sz="2400" dirty="0" smtClean="0">
                <a:latin typeface="华文隶书" panose="02010800040101010101" pitchFamily="2" charset="-122"/>
                <a:ea typeface="华文隶书" panose="02010800040101010101" pitchFamily="2" charset="-122"/>
              </a:rPr>
              <a:t>部门</a:t>
            </a:r>
            <a:r>
              <a:rPr lang="zh-CN" altLang="zh-CN" sz="2400" dirty="0" smtClean="0">
                <a:latin typeface="华文隶书" panose="02010800040101010101" pitchFamily="2" charset="-122"/>
                <a:ea typeface="华文隶书" panose="02010800040101010101" pitchFamily="2" charset="-122"/>
              </a:rPr>
              <a:t>只能</a:t>
            </a:r>
            <a:r>
              <a:rPr lang="zh-CN" altLang="zh-CN" sz="2400" dirty="0">
                <a:latin typeface="华文隶书" panose="02010800040101010101" pitchFamily="2" charset="-122"/>
                <a:ea typeface="华文隶书" panose="02010800040101010101" pitchFamily="2" charset="-122"/>
              </a:rPr>
              <a:t>根据经验，人工预判重要天气影响下的空域容量。天气对空域容量影响的主观估计主要取决于作出这种估计的个体的判断，容量估计按不同个体的判断会出现显著的和不一致的变化。而且，没有任何客观</a:t>
            </a:r>
            <a:r>
              <a:rPr lang="zh-CN" altLang="zh-CN" sz="2400" dirty="0" smtClean="0">
                <a:latin typeface="华文隶书" panose="02010800040101010101" pitchFamily="2" charset="-122"/>
                <a:ea typeface="华文隶书" panose="02010800040101010101" pitchFamily="2" charset="-122"/>
              </a:rPr>
              <a:t>估计可以</a:t>
            </a:r>
            <a:r>
              <a:rPr lang="zh-CN" altLang="en-US" sz="2400" dirty="0" smtClean="0">
                <a:latin typeface="华文隶书" panose="02010800040101010101" pitchFamily="2" charset="-122"/>
                <a:ea typeface="华文隶书" panose="02010800040101010101" pitchFamily="2" charset="-122"/>
              </a:rPr>
              <a:t>用于</a:t>
            </a:r>
            <a:r>
              <a:rPr lang="zh-CN" altLang="zh-CN" sz="2400" dirty="0" smtClean="0">
                <a:latin typeface="华文隶书" panose="02010800040101010101" pitchFamily="2" charset="-122"/>
                <a:ea typeface="华文隶书" panose="02010800040101010101" pitchFamily="2" charset="-122"/>
              </a:rPr>
              <a:t>对</a:t>
            </a:r>
            <a:r>
              <a:rPr lang="zh-CN" altLang="zh-CN" sz="2400" dirty="0">
                <a:latin typeface="华文隶书" panose="02010800040101010101" pitchFamily="2" charset="-122"/>
                <a:ea typeface="华文隶书" panose="02010800040101010101" pitchFamily="2" charset="-122"/>
              </a:rPr>
              <a:t>他或她的评估进行校正。因此，在</a:t>
            </a:r>
            <a:r>
              <a:rPr lang="en-US" altLang="zh-CN" sz="2400" dirty="0">
                <a:latin typeface="华文隶书" panose="02010800040101010101" pitchFamily="2" charset="-122"/>
                <a:ea typeface="华文隶书" panose="02010800040101010101" pitchFamily="2" charset="-122"/>
              </a:rPr>
              <a:t>MDRS</a:t>
            </a:r>
            <a:r>
              <a:rPr lang="zh-CN" altLang="zh-CN" sz="2400" dirty="0">
                <a:latin typeface="华文隶书" panose="02010800040101010101" pitchFamily="2" charset="-122"/>
                <a:ea typeface="华文隶书" panose="02010800040101010101" pitchFamily="2" charset="-122"/>
              </a:rPr>
              <a:t>及</a:t>
            </a:r>
            <a:r>
              <a:rPr lang="en-US" altLang="zh-CN" sz="2400" dirty="0">
                <a:latin typeface="华文隶书" panose="02010800040101010101" pitchFamily="2" charset="-122"/>
                <a:ea typeface="华文隶书" panose="02010800040101010101" pitchFamily="2" charset="-122"/>
              </a:rPr>
              <a:t>ATFM</a:t>
            </a:r>
            <a:r>
              <a:rPr lang="zh-CN" altLang="zh-CN" sz="2400" dirty="0">
                <a:latin typeface="华文隶书" panose="02010800040101010101" pitchFamily="2" charset="-122"/>
                <a:ea typeface="华文隶书" panose="02010800040101010101" pitchFamily="2" charset="-122"/>
              </a:rPr>
              <a:t>工作中迫切需要提供对流天气影响下量化、动态的空域与机场容量预测值。</a:t>
            </a:r>
          </a:p>
        </p:txBody>
      </p:sp>
    </p:spTree>
    <p:extLst>
      <p:ext uri="{BB962C8B-B14F-4D97-AF65-F5344CB8AC3E}">
        <p14:creationId xmlns:p14="http://schemas.microsoft.com/office/powerpoint/2010/main" val="549318102"/>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p:txBody>
          <a:bodyPr/>
          <a:lstStyle/>
          <a:p>
            <a:r>
              <a:rPr lang="zh-CN" altLang="en-US" sz="2800" dirty="0" smtClean="0">
                <a:latin typeface="华文隶书" pitchFamily="2" charset="-122"/>
                <a:ea typeface="华文隶书" pitchFamily="2" charset="-122"/>
              </a:rPr>
              <a:t>国际上的进展</a:t>
            </a:r>
          </a:p>
        </p:txBody>
      </p:sp>
      <p:sp>
        <p:nvSpPr>
          <p:cNvPr id="6147" name="内容占位符 2"/>
          <p:cNvSpPr>
            <a:spLocks noGrp="1"/>
          </p:cNvSpPr>
          <p:nvPr>
            <p:ph idx="1"/>
          </p:nvPr>
        </p:nvSpPr>
        <p:spPr>
          <a:xfrm>
            <a:off x="468313" y="1341438"/>
            <a:ext cx="8351837" cy="4525962"/>
          </a:xfrm>
        </p:spPr>
        <p:txBody>
          <a:bodyPr/>
          <a:lstStyle/>
          <a:p>
            <a:pPr>
              <a:buFont typeface="Wingdings" pitchFamily="2" charset="2"/>
              <a:buChar char="Ø"/>
            </a:pPr>
            <a:r>
              <a:rPr lang="zh-CN" altLang="en-US" sz="2000" dirty="0" smtClean="0">
                <a:latin typeface="华文隶书" pitchFamily="2" charset="-122"/>
                <a:ea typeface="华文隶书" pitchFamily="2" charset="-122"/>
              </a:rPr>
              <a:t>美国联邦航空局（</a:t>
            </a:r>
            <a:r>
              <a:rPr lang="en-US" altLang="zh-CN" sz="2000" dirty="0" smtClean="0">
                <a:latin typeface="华文隶书" pitchFamily="2" charset="-122"/>
                <a:ea typeface="华文隶书" pitchFamily="2" charset="-122"/>
              </a:rPr>
              <a:t>FAA</a:t>
            </a:r>
            <a:r>
              <a:rPr lang="zh-CN" altLang="en-US" sz="2000" dirty="0" smtClean="0">
                <a:latin typeface="华文隶书" pitchFamily="2" charset="-122"/>
                <a:ea typeface="华文隶书" pitchFamily="2" charset="-122"/>
              </a:rPr>
              <a:t>）</a:t>
            </a:r>
            <a:r>
              <a:rPr lang="en-US" altLang="zh-CN" sz="2000" dirty="0" smtClean="0">
                <a:latin typeface="华文隶书" pitchFamily="2" charset="-122"/>
                <a:ea typeface="华文隶书" pitchFamily="2" charset="-122"/>
              </a:rPr>
              <a:t>2005</a:t>
            </a:r>
            <a:r>
              <a:rPr lang="zh-CN" altLang="en-US" sz="2000" dirty="0" smtClean="0">
                <a:latin typeface="华文隶书" pitchFamily="2" charset="-122"/>
                <a:ea typeface="华文隶书" pitchFamily="2" charset="-122"/>
              </a:rPr>
              <a:t>年启动的新一代航空运输系统（</a:t>
            </a:r>
            <a:r>
              <a:rPr lang="en-US" altLang="zh-CN" sz="2000" dirty="0" err="1" smtClean="0">
                <a:latin typeface="华文隶书" pitchFamily="2" charset="-122"/>
                <a:ea typeface="华文隶书" pitchFamily="2" charset="-122"/>
              </a:rPr>
              <a:t>NextGen</a:t>
            </a:r>
            <a:r>
              <a:rPr lang="en-US" altLang="zh-CN" sz="2000" dirty="0" smtClean="0">
                <a:latin typeface="华文隶书" pitchFamily="2" charset="-122"/>
                <a:ea typeface="华文隶书" pitchFamily="2" charset="-122"/>
              </a:rPr>
              <a:t>)</a:t>
            </a:r>
            <a:r>
              <a:rPr lang="zh-CN" altLang="en-US" sz="2000" dirty="0" smtClean="0">
                <a:latin typeface="华文隶书" pitchFamily="2" charset="-122"/>
                <a:ea typeface="华文隶书" pitchFamily="2" charset="-122"/>
              </a:rPr>
              <a:t>工程，气象是其中一个重要的组成部分，期间推出了一个概念“空管</a:t>
            </a:r>
            <a:r>
              <a:rPr lang="en-US" altLang="zh-CN" sz="2000" dirty="0" smtClean="0">
                <a:latin typeface="华文隶书" pitchFamily="2" charset="-122"/>
                <a:ea typeface="华文隶书" pitchFamily="2" charset="-122"/>
              </a:rPr>
              <a:t>-</a:t>
            </a:r>
            <a:r>
              <a:rPr lang="zh-CN" altLang="en-US" sz="2000" dirty="0" smtClean="0">
                <a:latin typeface="华文隶书" pitchFamily="2" charset="-122"/>
                <a:ea typeface="华文隶书" pitchFamily="2" charset="-122"/>
              </a:rPr>
              <a:t>气象信息一体化”，就是要量化天气对航空运行的影响，并逐步为空管和飞行提供决策支持工具。</a:t>
            </a:r>
            <a:endParaRPr lang="en-US" altLang="zh-CN" sz="2000" dirty="0">
              <a:latin typeface="华文隶书" pitchFamily="2" charset="-122"/>
              <a:ea typeface="华文隶书" pitchFamily="2" charset="-122"/>
            </a:endParaRPr>
          </a:p>
          <a:p>
            <a:pPr>
              <a:buFont typeface="Wingdings" pitchFamily="2" charset="2"/>
              <a:buChar char="Ø"/>
            </a:pPr>
            <a:r>
              <a:rPr lang="en-US" altLang="zh-CN" sz="2000" dirty="0" smtClean="0">
                <a:latin typeface="华文隶书" pitchFamily="2" charset="-122"/>
                <a:ea typeface="华文隶书" pitchFamily="2" charset="-122"/>
              </a:rPr>
              <a:t>MITRE</a:t>
            </a:r>
            <a:r>
              <a:rPr lang="zh-CN" altLang="zh-CN" sz="2000" dirty="0" smtClean="0">
                <a:latin typeface="华文隶书" pitchFamily="2" charset="-122"/>
                <a:ea typeface="华文隶书" pitchFamily="2" charset="-122"/>
              </a:rPr>
              <a:t>公司研制出了一种决策辅助工具</a:t>
            </a:r>
            <a:r>
              <a:rPr lang="en-US" altLang="zh-CN" sz="2000" dirty="0" smtClean="0">
                <a:latin typeface="华文隶书" pitchFamily="2" charset="-122"/>
                <a:ea typeface="华文隶书" pitchFamily="2" charset="-122"/>
              </a:rPr>
              <a:t>Integrated Departure Route Planning (</a:t>
            </a:r>
            <a:r>
              <a:rPr lang="zh-CN" altLang="zh-CN" sz="2000" dirty="0" smtClean="0">
                <a:latin typeface="华文隶书" pitchFamily="2" charset="-122"/>
                <a:ea typeface="华文隶书" pitchFamily="2" charset="-122"/>
              </a:rPr>
              <a:t>简称</a:t>
            </a:r>
            <a:r>
              <a:rPr lang="en-US" altLang="zh-CN" sz="2000" dirty="0" smtClean="0">
                <a:latin typeface="华文隶书" pitchFamily="2" charset="-122"/>
                <a:ea typeface="华文隶书" pitchFamily="2" charset="-122"/>
              </a:rPr>
              <a:t>IDRP</a:t>
            </a:r>
            <a:r>
              <a:rPr lang="zh-CN" altLang="zh-CN" sz="2000" dirty="0" smtClean="0">
                <a:latin typeface="华文隶书" pitchFamily="2" charset="-122"/>
                <a:ea typeface="华文隶书" pitchFamily="2" charset="-122"/>
              </a:rPr>
              <a:t>），可以在对流天气条件下预测受影响的航路和具体航班，并为改变具体航班的航迹提出建议；</a:t>
            </a:r>
            <a:endParaRPr lang="en-US" altLang="zh-CN" sz="2000" dirty="0" smtClean="0">
              <a:latin typeface="华文隶书" pitchFamily="2" charset="-122"/>
              <a:ea typeface="华文隶书" pitchFamily="2" charset="-122"/>
            </a:endParaRPr>
          </a:p>
          <a:p>
            <a:pPr>
              <a:buFont typeface="Wingdings" pitchFamily="2" charset="2"/>
              <a:buChar char="Ø"/>
            </a:pPr>
            <a:r>
              <a:rPr lang="en-US" altLang="zh-CN" sz="2000" dirty="0" smtClean="0">
                <a:latin typeface="华文隶书" pitchFamily="2" charset="-122"/>
                <a:ea typeface="华文隶书" pitchFamily="2" charset="-122"/>
              </a:rPr>
              <a:t>NASA</a:t>
            </a:r>
            <a:r>
              <a:rPr lang="zh-CN" altLang="zh-CN" sz="2000" dirty="0" smtClean="0">
                <a:latin typeface="华文隶书" pitchFamily="2" charset="-122"/>
                <a:ea typeface="华文隶书" pitchFamily="2" charset="-122"/>
              </a:rPr>
              <a:t>研究了一种系统</a:t>
            </a:r>
            <a:r>
              <a:rPr lang="en-US" altLang="zh-CN" sz="2000" dirty="0" smtClean="0">
                <a:latin typeface="华文隶书" pitchFamily="2" charset="-122"/>
                <a:ea typeface="华文隶书" pitchFamily="2" charset="-122"/>
              </a:rPr>
              <a:t>Dynamic Weather Route (DWR)</a:t>
            </a:r>
            <a:r>
              <a:rPr lang="zh-CN" altLang="zh-CN" sz="2000" dirty="0" smtClean="0">
                <a:latin typeface="华文隶书" pitchFamily="2" charset="-122"/>
                <a:ea typeface="华文隶书" pitchFamily="2" charset="-122"/>
              </a:rPr>
              <a:t>，可以自动、连续跟踪飞行中的航班，并且为相应的航班规避对流天气提供实时、动态的改航建议。</a:t>
            </a:r>
            <a:endParaRPr lang="en-US" altLang="zh-CN" sz="2000" dirty="0" smtClean="0">
              <a:latin typeface="华文隶书" pitchFamily="2" charset="-122"/>
              <a:ea typeface="华文隶书" pitchFamily="2" charset="-122"/>
            </a:endParaRPr>
          </a:p>
          <a:p>
            <a:pPr>
              <a:buFont typeface="Wingdings" pitchFamily="2" charset="2"/>
              <a:buChar char="Ø"/>
            </a:pPr>
            <a:endParaRPr lang="zh-CN" altLang="en-US" sz="2400" dirty="0" smtClean="0">
              <a:latin typeface="华文隶书" pitchFamily="2" charset="-122"/>
              <a:ea typeface="华文隶书" pitchFamily="2" charset="-122"/>
            </a:endParaRPr>
          </a:p>
        </p:txBody>
      </p:sp>
    </p:spTree>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needs and vis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eds and visio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0</TotalTime>
  <Pages>0</Pages>
  <Words>3358</Words>
  <Characters>0</Characters>
  <Application>Microsoft Office PowerPoint</Application>
  <DocSecurity>0</DocSecurity>
  <PresentationFormat>全屏显示(4:3)</PresentationFormat>
  <Lines>0</Lines>
  <Paragraphs>278</Paragraphs>
  <Slides>60</Slides>
  <Notes>10</Notes>
  <HiddenSlides>0</HiddenSlides>
  <MMClips>0</MMClips>
  <ScaleCrop>false</ScaleCrop>
  <HeadingPairs>
    <vt:vector size="4" baseType="variant">
      <vt:variant>
        <vt:lpstr>主题</vt:lpstr>
      </vt:variant>
      <vt:variant>
        <vt:i4>1</vt:i4>
      </vt:variant>
      <vt:variant>
        <vt:lpstr>幻灯片标题</vt:lpstr>
      </vt:variant>
      <vt:variant>
        <vt:i4>60</vt:i4>
      </vt:variant>
    </vt:vector>
  </HeadingPairs>
  <TitlesOfParts>
    <vt:vector size="61" baseType="lpstr">
      <vt:lpstr>needs and vision</vt:lpstr>
      <vt:lpstr>对流天气对珠三角地区空域 容量影响的研究</vt:lpstr>
      <vt:lpstr>内容提要</vt:lpstr>
      <vt:lpstr>内容提要</vt:lpstr>
      <vt:lpstr>项目背景</vt:lpstr>
      <vt:lpstr>项目背景（续）</vt:lpstr>
      <vt:lpstr>项目背景（续）</vt:lpstr>
      <vt:lpstr>项目背景（续）</vt:lpstr>
      <vt:lpstr>项目背景（续）</vt:lpstr>
      <vt:lpstr>国际上的进展</vt:lpstr>
      <vt:lpstr>国际上的进展（续）</vt:lpstr>
      <vt:lpstr>国际上的进展（续）</vt:lpstr>
      <vt:lpstr>内容提要</vt:lpstr>
      <vt:lpstr>项目目标</vt:lpstr>
      <vt:lpstr>内容提要</vt:lpstr>
      <vt:lpstr> 项目研究思路 </vt:lpstr>
      <vt:lpstr>天气信息转换成空域约束条件</vt:lpstr>
      <vt:lpstr>空域约束条件转化为空域容量</vt:lpstr>
      <vt:lpstr>从对流天气到空域容量简图</vt:lpstr>
      <vt:lpstr>项目的难点</vt:lpstr>
      <vt:lpstr>内容提要</vt:lpstr>
      <vt:lpstr>项目的初步结果</vt:lpstr>
      <vt:lpstr>所用资料</vt:lpstr>
      <vt:lpstr>TAMIS平台</vt:lpstr>
      <vt:lpstr>TAMIS平台视频</vt:lpstr>
      <vt:lpstr>PowerPoint 演示文稿</vt:lpstr>
      <vt:lpstr>PowerPoint 演示文稿</vt:lpstr>
      <vt:lpstr>PowerPoint 演示文稿</vt:lpstr>
      <vt:lpstr>PowerPoint 演示文稿</vt:lpstr>
      <vt:lpstr>PowerPoint 演示文稿</vt:lpstr>
      <vt:lpstr>绕航阈值研究</vt:lpstr>
      <vt:lpstr>PowerPoint 演示文稿</vt:lpstr>
      <vt:lpstr>PowerPoint 演示文稿</vt:lpstr>
      <vt:lpstr>天气资料样本</vt:lpstr>
      <vt:lpstr>人工识别绕航类型与航班规避 的对流云团区</vt:lpstr>
      <vt:lpstr>绕航分类</vt:lpstr>
      <vt:lpstr>一般绕航</vt:lpstr>
      <vt:lpstr>盘旋等待</vt:lpstr>
      <vt:lpstr>样本分类因子选取（39个）</vt:lpstr>
      <vt:lpstr>初步建立对流天气规避模型 （试验数据）</vt:lpstr>
      <vt:lpstr>支持向量机（SVM）技术</vt:lpstr>
      <vt:lpstr>PowerPoint 演示文稿</vt:lpstr>
      <vt:lpstr>PowerPoint 演示文稿</vt:lpstr>
      <vt:lpstr>天气规避区模型（样例）</vt:lpstr>
      <vt:lpstr>WAF分析实验效果图1</vt:lpstr>
      <vt:lpstr>WAF分析实验效果图2</vt:lpstr>
      <vt:lpstr>PowerPoint 演示文稿</vt:lpstr>
      <vt:lpstr>PowerPoint 演示文稿</vt:lpstr>
      <vt:lpstr>初步建立对流天气条件下 通行能力专家库</vt:lpstr>
      <vt:lpstr>通行能力专家库示例</vt:lpstr>
      <vt:lpstr>通行能力专家库示例（续）</vt:lpstr>
      <vt:lpstr>使用最小割／最大流方法计算 广州终端区、机场容量</vt:lpstr>
      <vt:lpstr>最小割／最大流方法（续）</vt:lpstr>
      <vt:lpstr>最小割／最大流方法（续）</vt:lpstr>
      <vt:lpstr>广州终端区、机场容量计算</vt:lpstr>
      <vt:lpstr>广州终端区、机场容量计算（续）</vt:lpstr>
      <vt:lpstr>计算结果</vt:lpstr>
      <vt:lpstr>计算结果（续）</vt:lpstr>
      <vt:lpstr>内容提要</vt:lpstr>
      <vt:lpstr>后续工作计划</vt:lpstr>
      <vt:lpstr>PowerPoint 演示文稿</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2015-09-24T07:44:30Z</dcterms:created>
  <dcterms:modified xsi:type="dcterms:W3CDTF">2015-09-24T07:44:41Z</dcterms:modified>
</cp:coreProperties>
</file>