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doc" ContentType="application/msword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9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8" r:id="rId3"/>
    <p:sldId id="312" r:id="rId4"/>
    <p:sldId id="308" r:id="rId5"/>
    <p:sldId id="309" r:id="rId6"/>
    <p:sldId id="317" r:id="rId7"/>
    <p:sldId id="318" r:id="rId8"/>
    <p:sldId id="316" r:id="rId9"/>
    <p:sldId id="319" r:id="rId10"/>
    <p:sldId id="314" r:id="rId11"/>
    <p:sldId id="302" r:id="rId12"/>
    <p:sldId id="320" r:id="rId13"/>
    <p:sldId id="304" r:id="rId14"/>
    <p:sldId id="321" r:id="rId15"/>
    <p:sldId id="322" r:id="rId16"/>
    <p:sldId id="323" r:id="rId17"/>
    <p:sldId id="324" r:id="rId18"/>
    <p:sldId id="325" r:id="rId19"/>
    <p:sldId id="326" r:id="rId20"/>
    <p:sldId id="339" r:id="rId21"/>
    <p:sldId id="338" r:id="rId22"/>
    <p:sldId id="327" r:id="rId23"/>
    <p:sldId id="328" r:id="rId24"/>
    <p:sldId id="329" r:id="rId25"/>
    <p:sldId id="330" r:id="rId26"/>
    <p:sldId id="331" r:id="rId27"/>
    <p:sldId id="332" r:id="rId28"/>
    <p:sldId id="335" r:id="rId29"/>
    <p:sldId id="336" r:id="rId30"/>
    <p:sldId id="337" r:id="rId31"/>
    <p:sldId id="290" r:id="rId32"/>
  </p:sldIdLst>
  <p:sldSz cx="9144000" cy="6858000" type="screen4x3"/>
  <p:notesSz cx="7099300" cy="10234613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8D80E8DC-B865-4677-AA1F-8DD15193ADAB}">
          <p14:sldIdLst>
            <p14:sldId id="256"/>
            <p14:sldId id="258"/>
            <p14:sldId id="312"/>
            <p14:sldId id="308"/>
            <p14:sldId id="309"/>
            <p14:sldId id="317"/>
            <p14:sldId id="318"/>
            <p14:sldId id="316"/>
            <p14:sldId id="319"/>
            <p14:sldId id="314"/>
            <p14:sldId id="302"/>
            <p14:sldId id="320"/>
            <p14:sldId id="304"/>
            <p14:sldId id="321"/>
            <p14:sldId id="322"/>
            <p14:sldId id="323"/>
            <p14:sldId id="324"/>
            <p14:sldId id="325"/>
            <p14:sldId id="326"/>
            <p14:sldId id="339"/>
            <p14:sldId id="338"/>
            <p14:sldId id="327"/>
            <p14:sldId id="328"/>
            <p14:sldId id="329"/>
            <p14:sldId id="330"/>
            <p14:sldId id="331"/>
            <p14:sldId id="332"/>
            <p14:sldId id="335"/>
            <p14:sldId id="336"/>
            <p14:sldId id="337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BCFEE"/>
    <a:srgbClr val="FF0000"/>
    <a:srgbClr val="CC00FF"/>
    <a:srgbClr val="BF27B4"/>
    <a:srgbClr val="DCFB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09" autoAdjust="0"/>
    <p:restoredTop sz="88249" autoAdjust="0"/>
  </p:normalViewPr>
  <p:slideViewPr>
    <p:cSldViewPr>
      <p:cViewPr varScale="1">
        <p:scale>
          <a:sx n="65" d="100"/>
          <a:sy n="65" d="100"/>
        </p:scale>
        <p:origin x="121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baseline="0" dirty="0">
                <a:latin typeface="+mn-ea"/>
                <a:ea typeface="+mn-ea"/>
              </a:rPr>
              <a:t>2000</a:t>
            </a:r>
            <a:r>
              <a:rPr lang="zh-TW" sz="1600" b="1" baseline="0" dirty="0">
                <a:latin typeface="+mn-ea"/>
                <a:ea typeface="+mn-ea"/>
              </a:rPr>
              <a:t>年至</a:t>
            </a:r>
            <a:r>
              <a:rPr lang="en-US" sz="1600" b="1" baseline="0" dirty="0">
                <a:latin typeface="+mn-ea"/>
                <a:ea typeface="+mn-ea"/>
              </a:rPr>
              <a:t>2014</a:t>
            </a:r>
            <a:r>
              <a:rPr lang="zh-TW" sz="1600" b="1" baseline="0" dirty="0">
                <a:latin typeface="+mn-ea"/>
                <a:ea typeface="+mn-ea"/>
              </a:rPr>
              <a:t>年與天氣相關之致命飛航事故中各種天氣所</a:t>
            </a:r>
            <a:r>
              <a:rPr lang="zh-TW" sz="1600" b="1" baseline="0" dirty="0" smtClean="0">
                <a:latin typeface="+mn-ea"/>
                <a:ea typeface="+mn-ea"/>
              </a:rPr>
              <a:t>佔</a:t>
            </a:r>
            <a:r>
              <a:rPr lang="zh-TW" altLang="en-US" sz="1600" b="1" baseline="0" dirty="0" smtClean="0">
                <a:latin typeface="+mn-ea"/>
                <a:ea typeface="+mn-ea"/>
              </a:rPr>
              <a:t>之</a:t>
            </a:r>
            <a:r>
              <a:rPr lang="zh-TW" sz="1600" b="1" baseline="0" dirty="0" smtClean="0">
                <a:latin typeface="+mn-ea"/>
                <a:ea typeface="+mn-ea"/>
              </a:rPr>
              <a:t>比例</a:t>
            </a:r>
            <a:endParaRPr lang="en-US" sz="1600" b="1" baseline="0" dirty="0">
              <a:latin typeface="+mn-ea"/>
              <a:ea typeface="+mn-ea"/>
            </a:endParaRPr>
          </a:p>
          <a:p>
            <a:pPr>
              <a:defRPr/>
            </a:pPr>
            <a:r>
              <a:rPr lang="zh-TW" sz="1600" b="1" baseline="0" dirty="0">
                <a:latin typeface="+mn-ea"/>
                <a:ea typeface="+mn-ea"/>
              </a:rPr>
              <a:t>資料來源</a:t>
            </a:r>
            <a:r>
              <a:rPr lang="en-US" sz="1600" b="1" baseline="0" dirty="0">
                <a:latin typeface="+mn-ea"/>
                <a:ea typeface="+mn-ea"/>
              </a:rPr>
              <a:t>: Aviation </a:t>
            </a:r>
            <a:r>
              <a:rPr lang="en-US" sz="1600" b="1" baseline="0" dirty="0" smtClean="0">
                <a:latin typeface="+mn-ea"/>
                <a:ea typeface="+mn-ea"/>
              </a:rPr>
              <a:t>Safety </a:t>
            </a:r>
            <a:r>
              <a:rPr lang="en-US" sz="1600" b="1" baseline="0" dirty="0">
                <a:latin typeface="+mn-ea"/>
                <a:ea typeface="+mn-ea"/>
              </a:rPr>
              <a:t>Network</a:t>
            </a:r>
            <a:endParaRPr lang="zh-TW" sz="1600" b="1" baseline="0" dirty="0">
              <a:latin typeface="+mn-ea"/>
              <a:ea typeface="+mn-ea"/>
            </a:endParaRPr>
          </a:p>
        </c:rich>
      </c:tx>
      <c:layout>
        <c:manualLayout>
          <c:xMode val="edge"/>
          <c:yMode val="edge"/>
          <c:x val="0.118274966913367"/>
          <c:y val="0.874673096056123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071240574728585E-2"/>
          <c:y val="3.6249641025211034E-2"/>
          <c:w val="0.92445743301179495"/>
          <c:h val="0.67475102347118654"/>
        </c:manualLayout>
      </c:layout>
      <c:pie3DChart>
        <c:varyColors val="1"/>
        <c:ser>
          <c:idx val="0"/>
          <c:order val="0"/>
          <c:tx>
            <c:v>2000年至2014年與天氣相關之致命飛航事故中各種天氣所佔之比例</c:v>
          </c:tx>
          <c:dPt>
            <c:idx val="0"/>
            <c:bubble3D val="0"/>
            <c:explosion val="6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explosion val="18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explosion val="15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5.296895431740499E-2"/>
                  <c:y val="-0.1297811773534596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1282795848085897E-2"/>
                  <c:y val="3.660494745866811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188530565390598E-2"/>
                  <c:y val="2.329405747369776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9995007017165065E-2"/>
                  <c:y val="0.1060729732461955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3113167280418726E-2"/>
                  <c:y val="2.843975678690968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2098732940696694E-2"/>
                  <c:y val="-1.255600847878773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28696617065468"/>
                      <c:h val="0.14921487341278497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2.3029980138002171E-2"/>
                  <c:y val="-5.657128243612345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工作表1!$A$1:$A$7</c:f>
              <c:strCache>
                <c:ptCount val="7"/>
                <c:pt idx="0">
                  <c:v>積冰</c:v>
                </c:pt>
                <c:pt idx="1">
                  <c:v>雷暴</c:v>
                </c:pt>
                <c:pt idx="2">
                  <c:v>大雨 </c:v>
                </c:pt>
                <c:pt idx="3">
                  <c:v>雷擊</c:v>
                </c:pt>
                <c:pt idx="4">
                  <c:v>亂流、側風</c:v>
                </c:pt>
                <c:pt idx="5">
                  <c:v>風切、下爆氣流</c:v>
                </c:pt>
                <c:pt idx="6">
                  <c:v>低能見度</c:v>
                </c:pt>
              </c:strCache>
            </c:strRef>
          </c:cat>
          <c:val>
            <c:numRef>
              <c:f>工作表1!$B$1:$B$7</c:f>
              <c:numCache>
                <c:formatCode>0%</c:formatCode>
                <c:ptCount val="7"/>
                <c:pt idx="0">
                  <c:v>0.43</c:v>
                </c:pt>
                <c:pt idx="1">
                  <c:v>0.05</c:v>
                </c:pt>
                <c:pt idx="2">
                  <c:v>0.05</c:v>
                </c:pt>
                <c:pt idx="3">
                  <c:v>0.03</c:v>
                </c:pt>
                <c:pt idx="4">
                  <c:v>0.02</c:v>
                </c:pt>
                <c:pt idx="5">
                  <c:v>0.08</c:v>
                </c:pt>
                <c:pt idx="6">
                  <c:v>0.34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機場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天氣</a:t>
            </a:r>
            <a:r>
              <a:rPr 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預報</a:t>
            </a:r>
            <a:r>
              <a:rPr 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準確率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'[Microsoft Word 的圖表 ]工作表1'!$A$3:$E$3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'[Microsoft Word 的圖表 ]工作表1'!$A$4:$E$4</c:f>
              <c:numCache>
                <c:formatCode>0.00%</c:formatCode>
                <c:ptCount val="5"/>
                <c:pt idx="0">
                  <c:v>0.80100000000000005</c:v>
                </c:pt>
                <c:pt idx="1">
                  <c:v>0.82599999999999996</c:v>
                </c:pt>
                <c:pt idx="2">
                  <c:v>0.84699999999999998</c:v>
                </c:pt>
                <c:pt idx="3">
                  <c:v>0.86399999999999999</c:v>
                </c:pt>
                <c:pt idx="4">
                  <c:v>0.879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161416056"/>
        <c:axId val="161416448"/>
      </c:barChart>
      <c:catAx>
        <c:axId val="1614160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sz="1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年度</a:t>
                </a:r>
                <a:r>
                  <a:rPr lang="zh-TW" sz="1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</a:p>
            </c:rich>
          </c:tx>
          <c:layout>
            <c:manualLayout>
              <c:xMode val="edge"/>
              <c:yMode val="edge"/>
              <c:x val="0.46300513178274311"/>
              <c:y val="0.8980745312376119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zh-TW"/>
          </a:p>
        </c:txPr>
        <c:crossAx val="161416448"/>
        <c:crosses val="autoZero"/>
        <c:auto val="1"/>
        <c:lblAlgn val="ctr"/>
        <c:lblOffset val="100"/>
        <c:noMultiLvlLbl val="0"/>
      </c:catAx>
      <c:valAx>
        <c:axId val="161416448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1614160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dirty="0" smtClean="0"/>
              <a:t>AMSP</a:t>
            </a:r>
            <a:r>
              <a:rPr lang="zh-TW" dirty="0" smtClean="0"/>
              <a:t>網站</a:t>
            </a:r>
            <a:r>
              <a:rPr lang="zh-TW" dirty="0"/>
              <a:t>年度瀏覽人數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'[Microsoft Word 的圖表 ]工作表1'!$A$3:$E$3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'[Microsoft Word 的圖表 ]工作表1'!$A$6:$E$6</c:f>
              <c:numCache>
                <c:formatCode>General</c:formatCode>
                <c:ptCount val="5"/>
                <c:pt idx="0">
                  <c:v>32987</c:v>
                </c:pt>
                <c:pt idx="1">
                  <c:v>42869</c:v>
                </c:pt>
                <c:pt idx="2">
                  <c:v>68337</c:v>
                </c:pt>
                <c:pt idx="3">
                  <c:v>106263</c:v>
                </c:pt>
                <c:pt idx="4">
                  <c:v>139765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67463432"/>
        <c:axId val="167463824"/>
      </c:barChart>
      <c:catAx>
        <c:axId val="1674634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/>
                  <a:t>年度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67463824"/>
        <c:crosses val="autoZero"/>
        <c:auto val="1"/>
        <c:lblAlgn val="ctr"/>
        <c:lblOffset val="100"/>
        <c:noMultiLvlLbl val="0"/>
      </c:catAx>
      <c:valAx>
        <c:axId val="1674638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7463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071240574728585E-2"/>
          <c:y val="3.6249641025211034E-2"/>
          <c:w val="0.92445743301179495"/>
          <c:h val="0.67475102347118654"/>
        </c:manualLayout>
      </c:layout>
      <c:pie3DChart>
        <c:varyColors val="1"/>
        <c:ser>
          <c:idx val="0"/>
          <c:order val="0"/>
          <c:tx>
            <c:v>2000年至2014年與天氣相關之致命飛航事故中各種天氣所佔之比例</c:v>
          </c:tx>
          <c:dPt>
            <c:idx val="0"/>
            <c:bubble3D val="0"/>
            <c:explosion val="6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explosion val="18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explosion val="15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5.296895431740499E-2"/>
                  <c:y val="-0.12978117735345968"/>
                </c:manualLayout>
              </c:layout>
              <c:tx>
                <c:rich>
                  <a:bodyPr/>
                  <a:lstStyle/>
                  <a:p>
                    <a:fld id="{44DFA15D-2C0E-4F63-A9D9-DF78ACF506CA}" type="CATEGORYNAME">
                      <a:rPr lang="zh-TW" altLang="en-US" smtClean="0"/>
                      <a:pPr/>
                      <a:t>[類別名稱]</a:t>
                    </a:fld>
                    <a:r>
                      <a:rPr lang="en-US" altLang="zh-TW" dirty="0" smtClean="0">
                        <a:solidFill>
                          <a:srgbClr val="FF0000"/>
                        </a:solidFill>
                      </a:rPr>
                      <a:t>(CIP)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396221753688944"/>
                  <c:y val="-5.3015533441307574E-3"/>
                </c:manualLayout>
              </c:layout>
              <c:tx>
                <c:rich>
                  <a:bodyPr/>
                  <a:lstStyle/>
                  <a:p>
                    <a:fld id="{F4381F2D-3A19-4DF8-B6EA-819E7D1A620A}" type="CATEGORYNAME">
                      <a:rPr lang="zh-TW" altLang="en-US" smtClean="0"/>
                      <a:pPr/>
                      <a:t>[類別名稱]</a:t>
                    </a:fld>
                    <a:endParaRPr lang="zh-TW" altLang="en-US" dirty="0" smtClean="0"/>
                  </a:p>
                  <a:p>
                    <a:r>
                      <a:rPr lang="en-US" altLang="zh-TW" dirty="0" smtClean="0">
                        <a:solidFill>
                          <a:srgbClr val="FF0000"/>
                        </a:solidFill>
                      </a:rPr>
                      <a:t>(JMDS</a:t>
                    </a:r>
                    <a:r>
                      <a:rPr lang="en-US" altLang="zh-TW" baseline="0" dirty="0" smtClean="0">
                        <a:solidFill>
                          <a:srgbClr val="FF0000"/>
                        </a:solidFill>
                      </a:rPr>
                      <a:t> &amp; AMSP)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9.8945069789744239E-2"/>
                  <c:y val="0.12107587435758524"/>
                </c:manualLayout>
              </c:layout>
              <c:tx>
                <c:rich>
                  <a:bodyPr/>
                  <a:lstStyle/>
                  <a:p>
                    <a:fld id="{DB750F8F-FD43-41FD-BE48-D640E009AE19}" type="CATEGORYNAME">
                      <a:rPr lang="zh-TW" altLang="en-US" smtClean="0"/>
                      <a:pPr/>
                      <a:t>[類別名稱]</a:t>
                    </a:fld>
                    <a:endParaRPr lang="zh-TW" altLang="en-US" dirty="0" smtClean="0"/>
                  </a:p>
                  <a:p>
                    <a:r>
                      <a:rPr lang="en-US" altLang="zh-TW" dirty="0" smtClean="0">
                        <a:solidFill>
                          <a:srgbClr val="FF0000"/>
                        </a:solidFill>
                      </a:rPr>
                      <a:t>(JMDS &amp;</a:t>
                    </a:r>
                  </a:p>
                  <a:p>
                    <a:r>
                      <a:rPr lang="en-US" altLang="zh-TW" dirty="0" smtClean="0">
                        <a:solidFill>
                          <a:srgbClr val="FF0000"/>
                        </a:solidFill>
                      </a:rPr>
                      <a:t>AMSP)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3.6391679829474478E-2"/>
                  <c:y val="0.10674710655627251"/>
                </c:manualLayout>
              </c:layout>
              <c:tx>
                <c:rich>
                  <a:bodyPr/>
                  <a:lstStyle/>
                  <a:p>
                    <a:fld id="{0D92C318-6950-4726-AD03-6B1D6C871699}" type="CATEGORYNAME">
                      <a:rPr lang="zh-TW" altLang="en-US" smtClean="0"/>
                      <a:pPr/>
                      <a:t>[類別名稱]</a:t>
                    </a:fld>
                    <a:endParaRPr lang="zh-TW" altLang="en-US" dirty="0" smtClean="0"/>
                  </a:p>
                  <a:p>
                    <a:r>
                      <a:rPr lang="en-US" altLang="zh-TW" dirty="0" smtClean="0">
                        <a:solidFill>
                          <a:srgbClr val="FF0000"/>
                        </a:solidFill>
                      </a:rPr>
                      <a:t>(JMDS </a:t>
                    </a:r>
                    <a:r>
                      <a:rPr lang="en-US" altLang="zh-TW" baseline="0" dirty="0" smtClean="0">
                        <a:solidFill>
                          <a:srgbClr val="FF0000"/>
                        </a:solidFill>
                      </a:rPr>
                      <a:t>&amp; AMSP)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5.3113167280418726E-2"/>
                  <c:y val="2.8439756786909687E-2"/>
                </c:manualLayout>
              </c:layout>
              <c:tx>
                <c:rich>
                  <a:bodyPr/>
                  <a:lstStyle/>
                  <a:p>
                    <a:fld id="{A88946EA-DD50-4C66-BEFD-6613BABD92FE}" type="CATEGORYNAME">
                      <a:rPr lang="zh-TW" altLang="en-US" smtClean="0"/>
                      <a:pPr/>
                      <a:t>[類別名稱]</a:t>
                    </a:fld>
                    <a:r>
                      <a:rPr lang="en-US" altLang="zh-TW" baseline="0" dirty="0" smtClean="0">
                        <a:solidFill>
                          <a:srgbClr val="FF0000"/>
                        </a:solidFill>
                      </a:rPr>
                      <a:t>(NTDA)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-5.3412011167016639E-2"/>
                  <c:y val="-0.1835695842625258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fld id="{AF99FB5D-3A51-4203-9ED3-43AAAB15D324}" type="CATEGORYNAME">
                      <a:rPr lang="zh-TW" altLang="en-US" smtClean="0"/>
                      <a:pPr>
                        <a:defRPr sz="1600">
                          <a:latin typeface="Arial Black" panose="020B0A04020102020204" pitchFamily="34" charset="0"/>
                        </a:defRPr>
                      </a:pPr>
                      <a:t>[類別名稱]</a:t>
                    </a:fld>
                    <a:endParaRPr lang="zh-TW" altLang="en-US" dirty="0" smtClean="0"/>
                  </a:p>
                  <a:p>
                    <a:pPr>
                      <a:defRPr sz="1600">
                        <a:latin typeface="Arial Black" panose="020B0A04020102020204" pitchFamily="34" charset="0"/>
                      </a:defRPr>
                    </a:pPr>
                    <a:r>
                      <a:rPr lang="en-US" altLang="zh-TW" dirty="0" smtClean="0">
                        <a:solidFill>
                          <a:srgbClr val="FF0000"/>
                        </a:solidFill>
                      </a:rPr>
                      <a:t>(LLWAS)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85751025490179"/>
                      <c:h val="0.2574731828843420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6"/>
              <c:layout>
                <c:manualLayout>
                  <c:x val="-5.1742387212044411E-2"/>
                  <c:y val="-2.2545350554215807E-3"/>
                </c:manualLayout>
              </c:layout>
              <c:tx>
                <c:rich>
                  <a:bodyPr/>
                  <a:lstStyle/>
                  <a:p>
                    <a:fld id="{DCC020F9-EFF8-4CC4-9222-037D81341056}" type="CATEGORYNAME">
                      <a:rPr lang="zh-TW" altLang="en-US" smtClean="0"/>
                      <a:pPr/>
                      <a:t>[類別名稱]</a:t>
                    </a:fld>
                    <a:endParaRPr lang="zh-TW" altLang="en-US" dirty="0" smtClean="0"/>
                  </a:p>
                  <a:p>
                    <a:r>
                      <a:rPr lang="en-US" altLang="zh-TW" dirty="0" smtClean="0">
                        <a:solidFill>
                          <a:srgbClr val="FF0000"/>
                        </a:solidFill>
                      </a:rPr>
                      <a:t>(</a:t>
                    </a:r>
                    <a:r>
                      <a:rPr lang="zh-TW" altLang="en-US" b="1" dirty="0" smtClean="0">
                        <a:solidFill>
                          <a:srgbClr val="FF0000"/>
                        </a:solidFill>
                      </a:rPr>
                      <a:t>雲冪及能見度預報產品</a:t>
                    </a:r>
                    <a:r>
                      <a:rPr lang="en-US" altLang="zh-TW" dirty="0" smtClean="0">
                        <a:solidFill>
                          <a:srgbClr val="FF0000"/>
                        </a:solidFill>
                      </a:rPr>
                      <a:t>)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工作表1!$A$1:$A$7</c:f>
              <c:strCache>
                <c:ptCount val="7"/>
                <c:pt idx="0">
                  <c:v>積冰</c:v>
                </c:pt>
                <c:pt idx="1">
                  <c:v>雷暴</c:v>
                </c:pt>
                <c:pt idx="2">
                  <c:v>大雨 </c:v>
                </c:pt>
                <c:pt idx="3">
                  <c:v>雷擊</c:v>
                </c:pt>
                <c:pt idx="4">
                  <c:v>亂流、側風</c:v>
                </c:pt>
                <c:pt idx="5">
                  <c:v>風切、下爆氣流</c:v>
                </c:pt>
                <c:pt idx="6">
                  <c:v>低能見度</c:v>
                </c:pt>
              </c:strCache>
            </c:strRef>
          </c:cat>
          <c:val>
            <c:numRef>
              <c:f>工作表1!$B$1:$B$7</c:f>
              <c:numCache>
                <c:formatCode>0%</c:formatCode>
                <c:ptCount val="7"/>
                <c:pt idx="0">
                  <c:v>0.43</c:v>
                </c:pt>
                <c:pt idx="1">
                  <c:v>0.05</c:v>
                </c:pt>
                <c:pt idx="2">
                  <c:v>0.05</c:v>
                </c:pt>
                <c:pt idx="3">
                  <c:v>0.03</c:v>
                </c:pt>
                <c:pt idx="4">
                  <c:v>0.02</c:v>
                </c:pt>
                <c:pt idx="5">
                  <c:v>0.08</c:v>
                </c:pt>
                <c:pt idx="6">
                  <c:v>0.34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B6852B-8CC2-4E30-8336-DD5B32A374D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84786FC-DB48-4498-B5C9-0B304B8CA121}">
      <dgm:prSet phldrT="[文字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zh-TW" altLang="en-US" sz="3200" dirty="0" smtClean="0">
              <a:solidFill>
                <a:schemeClr val="tx2">
                  <a:lumMod val="50000"/>
                </a:schemeClr>
              </a:solidFill>
              <a:latin typeface="標楷體" pitchFamily="65" charset="-120"/>
              <a:ea typeface="標楷體" pitchFamily="65" charset="-120"/>
            </a:rPr>
            <a:t>一、前言</a:t>
          </a:r>
          <a:endParaRPr lang="zh-TW" altLang="en-US" sz="3200" dirty="0">
            <a:solidFill>
              <a:schemeClr val="tx2">
                <a:lumMod val="50000"/>
              </a:schemeClr>
            </a:solidFill>
            <a:latin typeface="標楷體" pitchFamily="65" charset="-120"/>
            <a:ea typeface="標楷體" pitchFamily="65" charset="-120"/>
          </a:endParaRPr>
        </a:p>
      </dgm:t>
    </dgm:pt>
    <dgm:pt modelId="{898675AB-50C1-443C-BD61-42D312EEA48D}" type="parTrans" cxnId="{65B516E0-5D91-45E8-8660-2EAE6C8CA15D}">
      <dgm:prSet/>
      <dgm:spPr/>
      <dgm:t>
        <a:bodyPr/>
        <a:lstStyle/>
        <a:p>
          <a:endParaRPr lang="zh-TW" altLang="en-US"/>
        </a:p>
      </dgm:t>
    </dgm:pt>
    <dgm:pt modelId="{89BE6C42-63C5-4023-98E7-D8CB469328DF}" type="sibTrans" cxnId="{65B516E0-5D91-45E8-8660-2EAE6C8CA15D}">
      <dgm:prSet/>
      <dgm:spPr/>
      <dgm:t>
        <a:bodyPr/>
        <a:lstStyle/>
        <a:p>
          <a:endParaRPr lang="zh-TW" altLang="en-US"/>
        </a:p>
      </dgm:t>
    </dgm:pt>
    <dgm:pt modelId="{73CBA4C0-46D9-467E-ADB3-826E0F5B77B0}">
      <dgm:prSet phldrT="[文字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zh-TW" altLang="en-US" sz="3200" dirty="0" smtClean="0">
              <a:solidFill>
                <a:schemeClr val="tx2">
                  <a:lumMod val="50000"/>
                </a:schemeClr>
              </a:solidFill>
              <a:latin typeface="標楷體" pitchFamily="65" charset="-120"/>
              <a:ea typeface="標楷體" pitchFamily="65" charset="-120"/>
            </a:rPr>
            <a:t>二、資訊技術精進</a:t>
          </a:r>
          <a:endParaRPr lang="zh-TW" altLang="en-US" sz="3200" dirty="0">
            <a:solidFill>
              <a:schemeClr val="tx2">
                <a:lumMod val="50000"/>
              </a:schemeClr>
            </a:solidFill>
            <a:latin typeface="標楷體" pitchFamily="65" charset="-120"/>
            <a:ea typeface="標楷體" pitchFamily="65" charset="-120"/>
          </a:endParaRPr>
        </a:p>
      </dgm:t>
    </dgm:pt>
    <dgm:pt modelId="{83F04A73-E1EE-487D-A9A2-B3D2CD55E107}" type="parTrans" cxnId="{236BE821-E8CA-4B4E-B247-B7CC291AA020}">
      <dgm:prSet/>
      <dgm:spPr/>
      <dgm:t>
        <a:bodyPr/>
        <a:lstStyle/>
        <a:p>
          <a:endParaRPr lang="zh-TW" altLang="en-US"/>
        </a:p>
      </dgm:t>
    </dgm:pt>
    <dgm:pt modelId="{4CF86073-88AB-42E1-A48F-34DB17081674}" type="sibTrans" cxnId="{236BE821-E8CA-4B4E-B247-B7CC291AA020}">
      <dgm:prSet/>
      <dgm:spPr/>
      <dgm:t>
        <a:bodyPr/>
        <a:lstStyle/>
        <a:p>
          <a:endParaRPr lang="zh-TW" altLang="en-US"/>
        </a:p>
      </dgm:t>
    </dgm:pt>
    <dgm:pt modelId="{8374F39B-5357-4C4B-95DA-680EE6ED6063}">
      <dgm:prSet phldrT="[文字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zh-TW" altLang="en-US" sz="3200" dirty="0" smtClean="0">
              <a:solidFill>
                <a:schemeClr val="tx2">
                  <a:lumMod val="50000"/>
                </a:schemeClr>
              </a:solidFill>
              <a:latin typeface="標楷體" pitchFamily="65" charset="-120"/>
              <a:ea typeface="標楷體" pitchFamily="65" charset="-120"/>
            </a:rPr>
            <a:t>三、資料服務升級</a:t>
          </a:r>
          <a:endParaRPr lang="zh-TW" altLang="en-US" sz="3200" dirty="0">
            <a:solidFill>
              <a:schemeClr val="tx2">
                <a:lumMod val="50000"/>
              </a:schemeClr>
            </a:solidFill>
            <a:latin typeface="標楷體" pitchFamily="65" charset="-120"/>
            <a:ea typeface="標楷體" pitchFamily="65" charset="-120"/>
          </a:endParaRPr>
        </a:p>
      </dgm:t>
    </dgm:pt>
    <dgm:pt modelId="{B185372A-09B6-4D8A-9EB8-56EEE3F37457}" type="parTrans" cxnId="{6DE0FCCF-A2E9-4FC6-960B-5FB2EDE07333}">
      <dgm:prSet/>
      <dgm:spPr/>
      <dgm:t>
        <a:bodyPr/>
        <a:lstStyle/>
        <a:p>
          <a:endParaRPr lang="zh-TW" altLang="en-US"/>
        </a:p>
      </dgm:t>
    </dgm:pt>
    <dgm:pt modelId="{6596F2F9-012E-4509-B725-1ABBAA69ADB7}" type="sibTrans" cxnId="{6DE0FCCF-A2E9-4FC6-960B-5FB2EDE07333}">
      <dgm:prSet/>
      <dgm:spPr/>
      <dgm:t>
        <a:bodyPr/>
        <a:lstStyle/>
        <a:p>
          <a:endParaRPr lang="zh-TW" altLang="en-US"/>
        </a:p>
      </dgm:t>
    </dgm:pt>
    <dgm:pt modelId="{BD81EBCC-6D2C-4357-86B9-36C4F1E588F4}">
      <dgm:prSet phldrT="[文字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zh-TW" altLang="en-US" sz="3200" dirty="0" smtClean="0">
              <a:solidFill>
                <a:schemeClr val="tx2">
                  <a:lumMod val="50000"/>
                </a:schemeClr>
              </a:solidFill>
              <a:latin typeface="標楷體" pitchFamily="65" charset="-120"/>
              <a:ea typeface="標楷體" pitchFamily="65" charset="-120"/>
            </a:rPr>
            <a:t>四、結語</a:t>
          </a:r>
          <a:endParaRPr lang="zh-TW" altLang="en-US" sz="3200" dirty="0">
            <a:solidFill>
              <a:schemeClr val="tx2">
                <a:lumMod val="50000"/>
              </a:schemeClr>
            </a:solidFill>
            <a:latin typeface="標楷體" pitchFamily="65" charset="-120"/>
            <a:ea typeface="標楷體" pitchFamily="65" charset="-120"/>
          </a:endParaRPr>
        </a:p>
      </dgm:t>
    </dgm:pt>
    <dgm:pt modelId="{29C6D428-B657-4169-9C20-97FA864831EA}" type="parTrans" cxnId="{BD2D5ECF-FC4B-45CF-AC4B-C8BB2541D002}">
      <dgm:prSet/>
      <dgm:spPr/>
      <dgm:t>
        <a:bodyPr/>
        <a:lstStyle/>
        <a:p>
          <a:endParaRPr lang="zh-TW" altLang="en-US"/>
        </a:p>
      </dgm:t>
    </dgm:pt>
    <dgm:pt modelId="{89B579F2-D323-4545-A7EF-52C4C8BEB8A1}" type="sibTrans" cxnId="{BD2D5ECF-FC4B-45CF-AC4B-C8BB2541D002}">
      <dgm:prSet/>
      <dgm:spPr/>
      <dgm:t>
        <a:bodyPr/>
        <a:lstStyle/>
        <a:p>
          <a:endParaRPr lang="zh-TW" altLang="en-US"/>
        </a:p>
      </dgm:t>
    </dgm:pt>
    <dgm:pt modelId="{B9C75908-A05C-4D01-886C-D534E7154FA6}" type="pres">
      <dgm:prSet presAssocID="{4EB6852B-8CC2-4E30-8336-DD5B32A374D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7908D5D-70D7-4193-B44A-87258F0B1956}" type="pres">
      <dgm:prSet presAssocID="{784786FC-DB48-4498-B5C9-0B304B8CA121}" presName="parentLin" presStyleCnt="0"/>
      <dgm:spPr/>
    </dgm:pt>
    <dgm:pt modelId="{777F6097-18AC-4AFB-B8C5-2068446DB8A3}" type="pres">
      <dgm:prSet presAssocID="{784786FC-DB48-4498-B5C9-0B304B8CA121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6B2309DC-1ADE-4D5D-9A2D-4B55BE82EA91}" type="pres">
      <dgm:prSet presAssocID="{784786FC-DB48-4498-B5C9-0B304B8CA121}" presName="parentText" presStyleLbl="node1" presStyleIdx="0" presStyleCnt="4" custScaleX="13105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C51D24E-7FE8-490E-B53E-CC235EB44277}" type="pres">
      <dgm:prSet presAssocID="{784786FC-DB48-4498-B5C9-0B304B8CA121}" presName="negativeSpace" presStyleCnt="0"/>
      <dgm:spPr/>
    </dgm:pt>
    <dgm:pt modelId="{6FCC8CDE-6782-4747-B189-8751F0F0572F}" type="pres">
      <dgm:prSet presAssocID="{784786FC-DB48-4498-B5C9-0B304B8CA121}" presName="childText" presStyleLbl="conFgAcc1" presStyleIdx="0" presStyleCnt="4" custLinFactNeighborY="-20056">
        <dgm:presLayoutVars>
          <dgm:bulletEnabled val="1"/>
        </dgm:presLayoutVars>
      </dgm:prSet>
      <dgm:spPr/>
    </dgm:pt>
    <dgm:pt modelId="{A0B6FE1B-D08A-47C7-BC32-3B991F05F6D5}" type="pres">
      <dgm:prSet presAssocID="{89BE6C42-63C5-4023-98E7-D8CB469328DF}" presName="spaceBetweenRectangles" presStyleCnt="0"/>
      <dgm:spPr/>
    </dgm:pt>
    <dgm:pt modelId="{2BD69B11-C479-45CE-872D-C1921C666B5D}" type="pres">
      <dgm:prSet presAssocID="{73CBA4C0-46D9-467E-ADB3-826E0F5B77B0}" presName="parentLin" presStyleCnt="0"/>
      <dgm:spPr/>
    </dgm:pt>
    <dgm:pt modelId="{334F03AE-2141-40A9-90AE-A92AD78D8665}" type="pres">
      <dgm:prSet presAssocID="{73CBA4C0-46D9-467E-ADB3-826E0F5B77B0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A79EF3A6-65CA-411A-AE18-E922A361422D}" type="pres">
      <dgm:prSet presAssocID="{73CBA4C0-46D9-467E-ADB3-826E0F5B77B0}" presName="parentText" presStyleLbl="node1" presStyleIdx="1" presStyleCnt="4" custScaleX="13119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C9178E-C3C3-40A8-A511-E532DF06135F}" type="pres">
      <dgm:prSet presAssocID="{73CBA4C0-46D9-467E-ADB3-826E0F5B77B0}" presName="negativeSpace" presStyleCnt="0"/>
      <dgm:spPr/>
    </dgm:pt>
    <dgm:pt modelId="{5F0649E6-F783-4BE8-B040-E09443FE4546}" type="pres">
      <dgm:prSet presAssocID="{73CBA4C0-46D9-467E-ADB3-826E0F5B77B0}" presName="childText" presStyleLbl="conFgAcc1" presStyleIdx="1" presStyleCnt="4">
        <dgm:presLayoutVars>
          <dgm:bulletEnabled val="1"/>
        </dgm:presLayoutVars>
      </dgm:prSet>
      <dgm:spPr/>
    </dgm:pt>
    <dgm:pt modelId="{2B809A4D-01BE-4884-B9D3-EB840A3535AB}" type="pres">
      <dgm:prSet presAssocID="{4CF86073-88AB-42E1-A48F-34DB17081674}" presName="spaceBetweenRectangles" presStyleCnt="0"/>
      <dgm:spPr/>
    </dgm:pt>
    <dgm:pt modelId="{CCF8104F-D691-4EBA-A3B3-BA1413058427}" type="pres">
      <dgm:prSet presAssocID="{8374F39B-5357-4C4B-95DA-680EE6ED6063}" presName="parentLin" presStyleCnt="0"/>
      <dgm:spPr/>
    </dgm:pt>
    <dgm:pt modelId="{12A16CAF-D918-4D96-9566-A2BD5FFB6917}" type="pres">
      <dgm:prSet presAssocID="{8374F39B-5357-4C4B-95DA-680EE6ED6063}" presName="parentLeftMargin" presStyleLbl="node1" presStyleIdx="1" presStyleCnt="4"/>
      <dgm:spPr/>
      <dgm:t>
        <a:bodyPr/>
        <a:lstStyle/>
        <a:p>
          <a:endParaRPr lang="zh-TW" altLang="en-US"/>
        </a:p>
      </dgm:t>
    </dgm:pt>
    <dgm:pt modelId="{1AC3C372-C33E-4E79-B8CF-8D53E756108F}" type="pres">
      <dgm:prSet presAssocID="{8374F39B-5357-4C4B-95DA-680EE6ED6063}" presName="parentText" presStyleLbl="node1" presStyleIdx="2" presStyleCnt="4" custScaleX="13092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6FAB28D-6C01-466C-8BA6-2CAE39DB9FFB}" type="pres">
      <dgm:prSet presAssocID="{8374F39B-5357-4C4B-95DA-680EE6ED6063}" presName="negativeSpace" presStyleCnt="0"/>
      <dgm:spPr/>
    </dgm:pt>
    <dgm:pt modelId="{96D507FE-165C-42A6-BEF3-592954C8CE10}" type="pres">
      <dgm:prSet presAssocID="{8374F39B-5357-4C4B-95DA-680EE6ED6063}" presName="childText" presStyleLbl="conFgAcc1" presStyleIdx="2" presStyleCnt="4">
        <dgm:presLayoutVars>
          <dgm:bulletEnabled val="1"/>
        </dgm:presLayoutVars>
      </dgm:prSet>
      <dgm:spPr/>
    </dgm:pt>
    <dgm:pt modelId="{ACD2B384-96D7-4D0E-BA15-0B81D227A57C}" type="pres">
      <dgm:prSet presAssocID="{6596F2F9-012E-4509-B725-1ABBAA69ADB7}" presName="spaceBetweenRectangles" presStyleCnt="0"/>
      <dgm:spPr/>
    </dgm:pt>
    <dgm:pt modelId="{0DB375F7-5EA2-4120-9073-40CD07A5B40C}" type="pres">
      <dgm:prSet presAssocID="{BD81EBCC-6D2C-4357-86B9-36C4F1E588F4}" presName="parentLin" presStyleCnt="0"/>
      <dgm:spPr/>
    </dgm:pt>
    <dgm:pt modelId="{235E145A-5CAF-4D04-85E4-C39B033044F8}" type="pres">
      <dgm:prSet presAssocID="{BD81EBCC-6D2C-4357-86B9-36C4F1E588F4}" presName="parentLeftMargin" presStyleLbl="node1" presStyleIdx="2" presStyleCnt="4"/>
      <dgm:spPr/>
      <dgm:t>
        <a:bodyPr/>
        <a:lstStyle/>
        <a:p>
          <a:endParaRPr lang="zh-TW" altLang="en-US"/>
        </a:p>
      </dgm:t>
    </dgm:pt>
    <dgm:pt modelId="{6CD50E84-CBAB-4DE6-943F-06101D887101}" type="pres">
      <dgm:prSet presAssocID="{BD81EBCC-6D2C-4357-86B9-36C4F1E588F4}" presName="parentText" presStyleLbl="node1" presStyleIdx="3" presStyleCnt="4" custScaleX="13105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616BCE-66B1-476F-8518-AC6266BC4000}" type="pres">
      <dgm:prSet presAssocID="{BD81EBCC-6D2C-4357-86B9-36C4F1E588F4}" presName="negativeSpace" presStyleCnt="0"/>
      <dgm:spPr/>
    </dgm:pt>
    <dgm:pt modelId="{B7A61ECC-D9E0-45DD-9F3A-4B41D8F021AD}" type="pres">
      <dgm:prSet presAssocID="{BD81EBCC-6D2C-4357-86B9-36C4F1E588F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DF48F12F-DDD4-418E-90C6-5871C75543A5}" type="presOf" srcId="{8374F39B-5357-4C4B-95DA-680EE6ED6063}" destId="{12A16CAF-D918-4D96-9566-A2BD5FFB6917}" srcOrd="0" destOrd="0" presId="urn:microsoft.com/office/officeart/2005/8/layout/list1"/>
    <dgm:cxn modelId="{798E8C55-9714-4B5B-BBFE-83EBEDBDC799}" type="presOf" srcId="{73CBA4C0-46D9-467E-ADB3-826E0F5B77B0}" destId="{A79EF3A6-65CA-411A-AE18-E922A361422D}" srcOrd="1" destOrd="0" presId="urn:microsoft.com/office/officeart/2005/8/layout/list1"/>
    <dgm:cxn modelId="{65B516E0-5D91-45E8-8660-2EAE6C8CA15D}" srcId="{4EB6852B-8CC2-4E30-8336-DD5B32A374D4}" destId="{784786FC-DB48-4498-B5C9-0B304B8CA121}" srcOrd="0" destOrd="0" parTransId="{898675AB-50C1-443C-BD61-42D312EEA48D}" sibTransId="{89BE6C42-63C5-4023-98E7-D8CB469328DF}"/>
    <dgm:cxn modelId="{AB77D783-8226-49F1-B5E7-B0E73309342C}" type="presOf" srcId="{73CBA4C0-46D9-467E-ADB3-826E0F5B77B0}" destId="{334F03AE-2141-40A9-90AE-A92AD78D8665}" srcOrd="0" destOrd="0" presId="urn:microsoft.com/office/officeart/2005/8/layout/list1"/>
    <dgm:cxn modelId="{DB70B98D-D93A-43E1-9ADB-12C2691C7ADF}" type="presOf" srcId="{BD81EBCC-6D2C-4357-86B9-36C4F1E588F4}" destId="{235E145A-5CAF-4D04-85E4-C39B033044F8}" srcOrd="0" destOrd="0" presId="urn:microsoft.com/office/officeart/2005/8/layout/list1"/>
    <dgm:cxn modelId="{6B5FB3CD-BD80-4C4D-ABFB-C9C8713BDFCD}" type="presOf" srcId="{784786FC-DB48-4498-B5C9-0B304B8CA121}" destId="{777F6097-18AC-4AFB-B8C5-2068446DB8A3}" srcOrd="0" destOrd="0" presId="urn:microsoft.com/office/officeart/2005/8/layout/list1"/>
    <dgm:cxn modelId="{1C65BE02-DFA4-48CF-9F44-E0381D42D9AA}" type="presOf" srcId="{4EB6852B-8CC2-4E30-8336-DD5B32A374D4}" destId="{B9C75908-A05C-4D01-886C-D534E7154FA6}" srcOrd="0" destOrd="0" presId="urn:microsoft.com/office/officeart/2005/8/layout/list1"/>
    <dgm:cxn modelId="{4332F6C8-3A15-46EE-8646-9676FB95B380}" type="presOf" srcId="{8374F39B-5357-4C4B-95DA-680EE6ED6063}" destId="{1AC3C372-C33E-4E79-B8CF-8D53E756108F}" srcOrd="1" destOrd="0" presId="urn:microsoft.com/office/officeart/2005/8/layout/list1"/>
    <dgm:cxn modelId="{236BE821-E8CA-4B4E-B247-B7CC291AA020}" srcId="{4EB6852B-8CC2-4E30-8336-DD5B32A374D4}" destId="{73CBA4C0-46D9-467E-ADB3-826E0F5B77B0}" srcOrd="1" destOrd="0" parTransId="{83F04A73-E1EE-487D-A9A2-B3D2CD55E107}" sibTransId="{4CF86073-88AB-42E1-A48F-34DB17081674}"/>
    <dgm:cxn modelId="{BD2D5ECF-FC4B-45CF-AC4B-C8BB2541D002}" srcId="{4EB6852B-8CC2-4E30-8336-DD5B32A374D4}" destId="{BD81EBCC-6D2C-4357-86B9-36C4F1E588F4}" srcOrd="3" destOrd="0" parTransId="{29C6D428-B657-4169-9C20-97FA864831EA}" sibTransId="{89B579F2-D323-4545-A7EF-52C4C8BEB8A1}"/>
    <dgm:cxn modelId="{6DE0FCCF-A2E9-4FC6-960B-5FB2EDE07333}" srcId="{4EB6852B-8CC2-4E30-8336-DD5B32A374D4}" destId="{8374F39B-5357-4C4B-95DA-680EE6ED6063}" srcOrd="2" destOrd="0" parTransId="{B185372A-09B6-4D8A-9EB8-56EEE3F37457}" sibTransId="{6596F2F9-012E-4509-B725-1ABBAA69ADB7}"/>
    <dgm:cxn modelId="{5FD1CA17-30F0-4A63-AAB1-63C0223E7148}" type="presOf" srcId="{784786FC-DB48-4498-B5C9-0B304B8CA121}" destId="{6B2309DC-1ADE-4D5D-9A2D-4B55BE82EA91}" srcOrd="1" destOrd="0" presId="urn:microsoft.com/office/officeart/2005/8/layout/list1"/>
    <dgm:cxn modelId="{FECE5CE5-196C-4411-8A0C-665E2C24605C}" type="presOf" srcId="{BD81EBCC-6D2C-4357-86B9-36C4F1E588F4}" destId="{6CD50E84-CBAB-4DE6-943F-06101D887101}" srcOrd="1" destOrd="0" presId="urn:microsoft.com/office/officeart/2005/8/layout/list1"/>
    <dgm:cxn modelId="{4E410CD2-A279-4F9C-8FC2-C6DDDF79A07B}" type="presParOf" srcId="{B9C75908-A05C-4D01-886C-D534E7154FA6}" destId="{77908D5D-70D7-4193-B44A-87258F0B1956}" srcOrd="0" destOrd="0" presId="urn:microsoft.com/office/officeart/2005/8/layout/list1"/>
    <dgm:cxn modelId="{17926FBA-2597-4294-B356-1EF5F7972C00}" type="presParOf" srcId="{77908D5D-70D7-4193-B44A-87258F0B1956}" destId="{777F6097-18AC-4AFB-B8C5-2068446DB8A3}" srcOrd="0" destOrd="0" presId="urn:microsoft.com/office/officeart/2005/8/layout/list1"/>
    <dgm:cxn modelId="{79C8583C-22AA-462E-B49A-B778109D31BA}" type="presParOf" srcId="{77908D5D-70D7-4193-B44A-87258F0B1956}" destId="{6B2309DC-1ADE-4D5D-9A2D-4B55BE82EA91}" srcOrd="1" destOrd="0" presId="urn:microsoft.com/office/officeart/2005/8/layout/list1"/>
    <dgm:cxn modelId="{F5A119D5-0A97-42BE-967F-35737B9A730C}" type="presParOf" srcId="{B9C75908-A05C-4D01-886C-D534E7154FA6}" destId="{2C51D24E-7FE8-490E-B53E-CC235EB44277}" srcOrd="1" destOrd="0" presId="urn:microsoft.com/office/officeart/2005/8/layout/list1"/>
    <dgm:cxn modelId="{FEE1E90B-B8B2-4C84-AC16-717CFA331666}" type="presParOf" srcId="{B9C75908-A05C-4D01-886C-D534E7154FA6}" destId="{6FCC8CDE-6782-4747-B189-8751F0F0572F}" srcOrd="2" destOrd="0" presId="urn:microsoft.com/office/officeart/2005/8/layout/list1"/>
    <dgm:cxn modelId="{4F572AE3-D5B8-495A-BE2B-9C66E64D01D8}" type="presParOf" srcId="{B9C75908-A05C-4D01-886C-D534E7154FA6}" destId="{A0B6FE1B-D08A-47C7-BC32-3B991F05F6D5}" srcOrd="3" destOrd="0" presId="urn:microsoft.com/office/officeart/2005/8/layout/list1"/>
    <dgm:cxn modelId="{FFB87EB5-7A47-46B7-B7B2-277E85238A54}" type="presParOf" srcId="{B9C75908-A05C-4D01-886C-D534E7154FA6}" destId="{2BD69B11-C479-45CE-872D-C1921C666B5D}" srcOrd="4" destOrd="0" presId="urn:microsoft.com/office/officeart/2005/8/layout/list1"/>
    <dgm:cxn modelId="{2D75B196-74D5-4251-B772-081589CD0B76}" type="presParOf" srcId="{2BD69B11-C479-45CE-872D-C1921C666B5D}" destId="{334F03AE-2141-40A9-90AE-A92AD78D8665}" srcOrd="0" destOrd="0" presId="urn:microsoft.com/office/officeart/2005/8/layout/list1"/>
    <dgm:cxn modelId="{C2C415E4-E4C5-4FE8-8F4F-195070E2CC73}" type="presParOf" srcId="{2BD69B11-C479-45CE-872D-C1921C666B5D}" destId="{A79EF3A6-65CA-411A-AE18-E922A361422D}" srcOrd="1" destOrd="0" presId="urn:microsoft.com/office/officeart/2005/8/layout/list1"/>
    <dgm:cxn modelId="{FD0C9589-AFE1-49B6-9A45-0E8FDB40113F}" type="presParOf" srcId="{B9C75908-A05C-4D01-886C-D534E7154FA6}" destId="{E1C9178E-C3C3-40A8-A511-E532DF06135F}" srcOrd="5" destOrd="0" presId="urn:microsoft.com/office/officeart/2005/8/layout/list1"/>
    <dgm:cxn modelId="{CD30231E-BF73-4C45-B0FA-F3E89EBACC6E}" type="presParOf" srcId="{B9C75908-A05C-4D01-886C-D534E7154FA6}" destId="{5F0649E6-F783-4BE8-B040-E09443FE4546}" srcOrd="6" destOrd="0" presId="urn:microsoft.com/office/officeart/2005/8/layout/list1"/>
    <dgm:cxn modelId="{B595B6FE-18B7-476E-98E8-5715BEAE2EDC}" type="presParOf" srcId="{B9C75908-A05C-4D01-886C-D534E7154FA6}" destId="{2B809A4D-01BE-4884-B9D3-EB840A3535AB}" srcOrd="7" destOrd="0" presId="urn:microsoft.com/office/officeart/2005/8/layout/list1"/>
    <dgm:cxn modelId="{66335586-21F3-4019-BB07-D90FEA271493}" type="presParOf" srcId="{B9C75908-A05C-4D01-886C-D534E7154FA6}" destId="{CCF8104F-D691-4EBA-A3B3-BA1413058427}" srcOrd="8" destOrd="0" presId="urn:microsoft.com/office/officeart/2005/8/layout/list1"/>
    <dgm:cxn modelId="{CA44F79F-B505-4BE7-8827-5D57DC734960}" type="presParOf" srcId="{CCF8104F-D691-4EBA-A3B3-BA1413058427}" destId="{12A16CAF-D918-4D96-9566-A2BD5FFB6917}" srcOrd="0" destOrd="0" presId="urn:microsoft.com/office/officeart/2005/8/layout/list1"/>
    <dgm:cxn modelId="{418C576F-3DA8-4E7E-AE65-E47EEF148611}" type="presParOf" srcId="{CCF8104F-D691-4EBA-A3B3-BA1413058427}" destId="{1AC3C372-C33E-4E79-B8CF-8D53E756108F}" srcOrd="1" destOrd="0" presId="urn:microsoft.com/office/officeart/2005/8/layout/list1"/>
    <dgm:cxn modelId="{BC315898-EF81-4F88-8022-67DE7B6E78A2}" type="presParOf" srcId="{B9C75908-A05C-4D01-886C-D534E7154FA6}" destId="{06FAB28D-6C01-466C-8BA6-2CAE39DB9FFB}" srcOrd="9" destOrd="0" presId="urn:microsoft.com/office/officeart/2005/8/layout/list1"/>
    <dgm:cxn modelId="{DFB73296-5B80-4CFD-93C0-AFA31BE6547A}" type="presParOf" srcId="{B9C75908-A05C-4D01-886C-D534E7154FA6}" destId="{96D507FE-165C-42A6-BEF3-592954C8CE10}" srcOrd="10" destOrd="0" presId="urn:microsoft.com/office/officeart/2005/8/layout/list1"/>
    <dgm:cxn modelId="{91117A4F-5666-4AD2-833E-9C1DDB1577F6}" type="presParOf" srcId="{B9C75908-A05C-4D01-886C-D534E7154FA6}" destId="{ACD2B384-96D7-4D0E-BA15-0B81D227A57C}" srcOrd="11" destOrd="0" presId="urn:microsoft.com/office/officeart/2005/8/layout/list1"/>
    <dgm:cxn modelId="{8692040A-9F1F-4131-BB46-90674F576472}" type="presParOf" srcId="{B9C75908-A05C-4D01-886C-D534E7154FA6}" destId="{0DB375F7-5EA2-4120-9073-40CD07A5B40C}" srcOrd="12" destOrd="0" presId="urn:microsoft.com/office/officeart/2005/8/layout/list1"/>
    <dgm:cxn modelId="{C09C32EC-8BCE-41CB-B0B1-78BBA9854D2E}" type="presParOf" srcId="{0DB375F7-5EA2-4120-9073-40CD07A5B40C}" destId="{235E145A-5CAF-4D04-85E4-C39B033044F8}" srcOrd="0" destOrd="0" presId="urn:microsoft.com/office/officeart/2005/8/layout/list1"/>
    <dgm:cxn modelId="{D438CD5C-A6D0-41CA-BC89-01313AAD12A3}" type="presParOf" srcId="{0DB375F7-5EA2-4120-9073-40CD07A5B40C}" destId="{6CD50E84-CBAB-4DE6-943F-06101D887101}" srcOrd="1" destOrd="0" presId="urn:microsoft.com/office/officeart/2005/8/layout/list1"/>
    <dgm:cxn modelId="{31122513-C584-4908-98AB-F8BFEA4F53E6}" type="presParOf" srcId="{B9C75908-A05C-4D01-886C-D534E7154FA6}" destId="{1F616BCE-66B1-476F-8518-AC6266BC4000}" srcOrd="13" destOrd="0" presId="urn:microsoft.com/office/officeart/2005/8/layout/list1"/>
    <dgm:cxn modelId="{A26FF64B-66C5-4767-898D-A903F11B8DDE}" type="presParOf" srcId="{B9C75908-A05C-4D01-886C-D534E7154FA6}" destId="{B7A61ECC-D9E0-45DD-9F3A-4B41D8F021A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4161D3-03DB-48F0-81B1-D208BB09B322}" type="doc">
      <dgm:prSet loTypeId="urn:microsoft.com/office/officeart/2005/8/layout/radial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0B5A030-8F2C-4160-9BEE-DAA258E28D6E}">
      <dgm:prSet phldrT="[文字]"/>
      <dgm:spPr/>
      <dgm:t>
        <a:bodyPr/>
        <a:lstStyle/>
        <a:p>
          <a:r>
            <a:rPr lang="zh-TW" altLang="en-US" dirty="0" smtClean="0"/>
            <a:t>航空氣象資訊系統</a:t>
          </a:r>
          <a:endParaRPr lang="zh-TW" altLang="en-US" dirty="0"/>
        </a:p>
      </dgm:t>
    </dgm:pt>
    <dgm:pt modelId="{F05D6534-A604-4F20-BCBA-A8F1EEE60AF1}" type="parTrans" cxnId="{DAE73249-29D7-4438-ACE1-F832071D24AC}">
      <dgm:prSet/>
      <dgm:spPr/>
      <dgm:t>
        <a:bodyPr/>
        <a:lstStyle/>
        <a:p>
          <a:endParaRPr lang="zh-TW" altLang="en-US"/>
        </a:p>
      </dgm:t>
    </dgm:pt>
    <dgm:pt modelId="{024B0F5D-BF88-4C7B-A8A8-15077475DE99}" type="sibTrans" cxnId="{DAE73249-29D7-4438-ACE1-F832071D24AC}">
      <dgm:prSet/>
      <dgm:spPr/>
      <dgm:t>
        <a:bodyPr/>
        <a:lstStyle/>
        <a:p>
          <a:endParaRPr lang="zh-TW" altLang="en-US"/>
        </a:p>
      </dgm:t>
    </dgm:pt>
    <dgm:pt modelId="{0E3048A3-5653-463C-A49E-38983F5B45E3}">
      <dgm:prSet phldrT="[文字]"/>
      <dgm:spPr/>
      <dgm:t>
        <a:bodyPr/>
        <a:lstStyle/>
        <a:p>
          <a:r>
            <a:rPr lang="zh-TW" altLang="en-US" dirty="0" smtClean="0"/>
            <a:t>飛航服務總臺</a:t>
          </a:r>
          <a:endParaRPr lang="zh-TW" altLang="en-US" dirty="0"/>
        </a:p>
      </dgm:t>
    </dgm:pt>
    <dgm:pt modelId="{8F67F667-8CEB-47E2-A80D-FE8675B7AD62}" type="parTrans" cxnId="{19AD21E0-0023-4CA7-A863-8C8C370C4AE6}">
      <dgm:prSet/>
      <dgm:spPr/>
      <dgm:t>
        <a:bodyPr/>
        <a:lstStyle/>
        <a:p>
          <a:endParaRPr lang="zh-TW" altLang="en-US"/>
        </a:p>
      </dgm:t>
    </dgm:pt>
    <dgm:pt modelId="{32063161-423B-4989-B91B-B331DF44D8D4}" type="sibTrans" cxnId="{19AD21E0-0023-4CA7-A863-8C8C370C4AE6}">
      <dgm:prSet/>
      <dgm:spPr/>
      <dgm:t>
        <a:bodyPr/>
        <a:lstStyle/>
        <a:p>
          <a:endParaRPr lang="zh-TW" altLang="en-US"/>
        </a:p>
      </dgm:t>
    </dgm:pt>
    <dgm:pt modelId="{83DB9E41-7C0A-4B8E-91FF-DB841BA8E562}">
      <dgm:prSet phldrT="[文字]"/>
      <dgm:spPr/>
      <dgm:t>
        <a:bodyPr/>
        <a:lstStyle/>
        <a:p>
          <a:r>
            <a:rPr lang="zh-TW" altLang="en-US" dirty="0" smtClean="0"/>
            <a:t>民間產業界</a:t>
          </a:r>
          <a:endParaRPr lang="zh-TW" altLang="en-US" dirty="0"/>
        </a:p>
      </dgm:t>
    </dgm:pt>
    <dgm:pt modelId="{F5493521-890F-47FB-93D1-4B486FC56BD2}" type="parTrans" cxnId="{863E69B6-2361-4BCC-BF50-ECA4E33ADDB2}">
      <dgm:prSet/>
      <dgm:spPr/>
      <dgm:t>
        <a:bodyPr/>
        <a:lstStyle/>
        <a:p>
          <a:endParaRPr lang="zh-TW" altLang="en-US"/>
        </a:p>
      </dgm:t>
    </dgm:pt>
    <dgm:pt modelId="{3A006036-7429-4346-B51E-DED5C6D192A4}" type="sibTrans" cxnId="{863E69B6-2361-4BCC-BF50-ECA4E33ADDB2}">
      <dgm:prSet/>
      <dgm:spPr/>
      <dgm:t>
        <a:bodyPr/>
        <a:lstStyle/>
        <a:p>
          <a:endParaRPr lang="zh-TW" altLang="en-US"/>
        </a:p>
      </dgm:t>
    </dgm:pt>
    <dgm:pt modelId="{E0399F21-63BA-4691-956A-9C7856568631}">
      <dgm:prSet phldrT="[文字]"/>
      <dgm:spPr/>
      <dgm:t>
        <a:bodyPr/>
        <a:lstStyle/>
        <a:p>
          <a:r>
            <a:rPr lang="zh-TW" altLang="en-US" dirty="0" smtClean="0"/>
            <a:t>學術界</a:t>
          </a:r>
          <a:endParaRPr lang="zh-TW" altLang="en-US" dirty="0"/>
        </a:p>
      </dgm:t>
    </dgm:pt>
    <dgm:pt modelId="{A231CBEC-AECB-4381-A476-229BF9A7E0F1}" type="parTrans" cxnId="{33054C99-D383-448D-B3F6-7264B7E11688}">
      <dgm:prSet/>
      <dgm:spPr/>
      <dgm:t>
        <a:bodyPr/>
        <a:lstStyle/>
        <a:p>
          <a:endParaRPr lang="zh-TW" altLang="en-US"/>
        </a:p>
      </dgm:t>
    </dgm:pt>
    <dgm:pt modelId="{D76AD0AC-CB48-4AE4-B71F-8B88F4C99769}" type="sibTrans" cxnId="{33054C99-D383-448D-B3F6-7264B7E11688}">
      <dgm:prSet/>
      <dgm:spPr/>
      <dgm:t>
        <a:bodyPr/>
        <a:lstStyle/>
        <a:p>
          <a:endParaRPr lang="zh-TW" altLang="en-US"/>
        </a:p>
      </dgm:t>
    </dgm:pt>
    <dgm:pt modelId="{E972208A-008F-4E28-9AAB-5CDEE59166E2}">
      <dgm:prSet phldrT="[文字]"/>
      <dgm:spPr/>
      <dgm:t>
        <a:bodyPr/>
        <a:lstStyle/>
        <a:p>
          <a:r>
            <a:rPr lang="zh-TW" altLang="en-US" dirty="0" smtClean="0"/>
            <a:t>相關政府單位</a:t>
          </a:r>
          <a:endParaRPr lang="zh-TW" altLang="en-US" dirty="0"/>
        </a:p>
      </dgm:t>
    </dgm:pt>
    <dgm:pt modelId="{8EEAC578-02AC-4A52-9375-3B255F12F2FF}" type="parTrans" cxnId="{8847692B-D739-4067-83A3-2914E0902644}">
      <dgm:prSet/>
      <dgm:spPr/>
      <dgm:t>
        <a:bodyPr/>
        <a:lstStyle/>
        <a:p>
          <a:endParaRPr lang="zh-TW" altLang="en-US"/>
        </a:p>
      </dgm:t>
    </dgm:pt>
    <dgm:pt modelId="{E17BAE33-F210-4511-8AA2-57CD405AEC87}" type="sibTrans" cxnId="{8847692B-D739-4067-83A3-2914E0902644}">
      <dgm:prSet/>
      <dgm:spPr/>
      <dgm:t>
        <a:bodyPr/>
        <a:lstStyle/>
        <a:p>
          <a:endParaRPr lang="zh-TW" altLang="en-US"/>
        </a:p>
      </dgm:t>
    </dgm:pt>
    <dgm:pt modelId="{121B2C5F-0ABB-406C-9140-50CDB536B408}">
      <dgm:prSet phldrT="[文字]"/>
      <dgm:spPr/>
      <dgm:t>
        <a:bodyPr/>
        <a:lstStyle/>
        <a:p>
          <a:r>
            <a:rPr lang="zh-TW" altLang="en-US" dirty="0" smtClean="0"/>
            <a:t>國際航空氣象單位</a:t>
          </a:r>
          <a:endParaRPr lang="zh-TW" altLang="en-US" dirty="0"/>
        </a:p>
      </dgm:t>
    </dgm:pt>
    <dgm:pt modelId="{61A7ECF2-3F5D-44F6-93A6-457E68FDF446}" type="parTrans" cxnId="{56EA06CA-0E9F-49EE-9A6C-9758A759A42E}">
      <dgm:prSet/>
      <dgm:spPr/>
      <dgm:t>
        <a:bodyPr/>
        <a:lstStyle/>
        <a:p>
          <a:endParaRPr lang="zh-TW" altLang="en-US"/>
        </a:p>
      </dgm:t>
    </dgm:pt>
    <dgm:pt modelId="{1D15E2F8-BE3C-4447-B3E4-30D30C99D05F}" type="sibTrans" cxnId="{56EA06CA-0E9F-49EE-9A6C-9758A759A42E}">
      <dgm:prSet/>
      <dgm:spPr/>
      <dgm:t>
        <a:bodyPr/>
        <a:lstStyle/>
        <a:p>
          <a:endParaRPr lang="zh-TW" altLang="en-US"/>
        </a:p>
      </dgm:t>
    </dgm:pt>
    <dgm:pt modelId="{E50CC34A-F279-4709-B50A-25DCDBE3B5B1}" type="pres">
      <dgm:prSet presAssocID="{944161D3-03DB-48F0-81B1-D208BB09B32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BC27ED9-52D4-4D68-BA9C-AC13F507B5AE}" type="pres">
      <dgm:prSet presAssocID="{70B5A030-8F2C-4160-9BEE-DAA258E28D6E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BBEDBCA3-B676-431D-A6FE-7EFD1605B145}" type="pres">
      <dgm:prSet presAssocID="{0E3048A3-5653-463C-A49E-38983F5B45E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2E5037-D6A9-411B-8D86-65455B23D05D}" type="pres">
      <dgm:prSet presAssocID="{0E3048A3-5653-463C-A49E-38983F5B45E3}" presName="dummy" presStyleCnt="0"/>
      <dgm:spPr/>
    </dgm:pt>
    <dgm:pt modelId="{3581E13F-4247-4EC1-BCEC-49DD1F71B1EF}" type="pres">
      <dgm:prSet presAssocID="{32063161-423B-4989-B91B-B331DF44D8D4}" presName="sibTrans" presStyleLbl="sibTrans2D1" presStyleIdx="0" presStyleCnt="5" custLinFactNeighborX="772" custLinFactNeighborY="2032"/>
      <dgm:spPr/>
      <dgm:t>
        <a:bodyPr/>
        <a:lstStyle/>
        <a:p>
          <a:endParaRPr lang="zh-TW" altLang="en-US"/>
        </a:p>
      </dgm:t>
    </dgm:pt>
    <dgm:pt modelId="{6233BE07-7F8F-4024-B435-F87E38ECCBD6}" type="pres">
      <dgm:prSet presAssocID="{83DB9E41-7C0A-4B8E-91FF-DB841BA8E56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ED8EFC-831D-42F7-A72C-95C348943D23}" type="pres">
      <dgm:prSet presAssocID="{83DB9E41-7C0A-4B8E-91FF-DB841BA8E562}" presName="dummy" presStyleCnt="0"/>
      <dgm:spPr/>
    </dgm:pt>
    <dgm:pt modelId="{BE5421F8-E4D7-4B96-AEA9-D8F01CCC0922}" type="pres">
      <dgm:prSet presAssocID="{3A006036-7429-4346-B51E-DED5C6D192A4}" presName="sibTrans" presStyleLbl="sibTrans2D1" presStyleIdx="1" presStyleCnt="5"/>
      <dgm:spPr/>
      <dgm:t>
        <a:bodyPr/>
        <a:lstStyle/>
        <a:p>
          <a:endParaRPr lang="zh-TW" altLang="en-US"/>
        </a:p>
      </dgm:t>
    </dgm:pt>
    <dgm:pt modelId="{64158C4E-5DE9-4A2C-B937-F4CABD74CB9D}" type="pres">
      <dgm:prSet presAssocID="{E0399F21-63BA-4691-956A-9C785656863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2D87806-D2F0-47DF-8D57-04EB1BCDFFCB}" type="pres">
      <dgm:prSet presAssocID="{E0399F21-63BA-4691-956A-9C7856568631}" presName="dummy" presStyleCnt="0"/>
      <dgm:spPr/>
    </dgm:pt>
    <dgm:pt modelId="{83820944-C9F2-4A57-939B-C65A455D4E51}" type="pres">
      <dgm:prSet presAssocID="{D76AD0AC-CB48-4AE4-B71F-8B88F4C99769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23A55236-AF61-4817-B388-20CD40DCA9C6}" type="pres">
      <dgm:prSet presAssocID="{E972208A-008F-4E28-9AAB-5CDEE59166E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2C7BF3-393D-4C66-A150-42ADD1A4AE0A}" type="pres">
      <dgm:prSet presAssocID="{E972208A-008F-4E28-9AAB-5CDEE59166E2}" presName="dummy" presStyleCnt="0"/>
      <dgm:spPr/>
    </dgm:pt>
    <dgm:pt modelId="{E7F98956-DC0A-43FC-9AE4-FC1D9D10A418}" type="pres">
      <dgm:prSet presAssocID="{E17BAE33-F210-4511-8AA2-57CD405AEC87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5B2A5347-92C9-455F-A489-69E478E02820}" type="pres">
      <dgm:prSet presAssocID="{121B2C5F-0ABB-406C-9140-50CDB536B40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31E7D1-0940-4FEC-8492-B7E64D81D108}" type="pres">
      <dgm:prSet presAssocID="{121B2C5F-0ABB-406C-9140-50CDB536B408}" presName="dummy" presStyleCnt="0"/>
      <dgm:spPr/>
    </dgm:pt>
    <dgm:pt modelId="{38DDDF56-8A36-4789-8EF0-3A170BEE1C94}" type="pres">
      <dgm:prSet presAssocID="{1D15E2F8-BE3C-4447-B3E4-30D30C99D05F}" presName="sibTrans" presStyleLbl="sibTrans2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33054C99-D383-448D-B3F6-7264B7E11688}" srcId="{70B5A030-8F2C-4160-9BEE-DAA258E28D6E}" destId="{E0399F21-63BA-4691-956A-9C7856568631}" srcOrd="2" destOrd="0" parTransId="{A231CBEC-AECB-4381-A476-229BF9A7E0F1}" sibTransId="{D76AD0AC-CB48-4AE4-B71F-8B88F4C99769}"/>
    <dgm:cxn modelId="{051C5462-A52F-4224-B28F-0D7E92E96D46}" type="presOf" srcId="{E972208A-008F-4E28-9AAB-5CDEE59166E2}" destId="{23A55236-AF61-4817-B388-20CD40DCA9C6}" srcOrd="0" destOrd="0" presId="urn:microsoft.com/office/officeart/2005/8/layout/radial6"/>
    <dgm:cxn modelId="{19AD21E0-0023-4CA7-A863-8C8C370C4AE6}" srcId="{70B5A030-8F2C-4160-9BEE-DAA258E28D6E}" destId="{0E3048A3-5653-463C-A49E-38983F5B45E3}" srcOrd="0" destOrd="0" parTransId="{8F67F667-8CEB-47E2-A80D-FE8675B7AD62}" sibTransId="{32063161-423B-4989-B91B-B331DF44D8D4}"/>
    <dgm:cxn modelId="{01282DCB-A81E-4CCD-83B5-8156B622E753}" type="presOf" srcId="{944161D3-03DB-48F0-81B1-D208BB09B322}" destId="{E50CC34A-F279-4709-B50A-25DCDBE3B5B1}" srcOrd="0" destOrd="0" presId="urn:microsoft.com/office/officeart/2005/8/layout/radial6"/>
    <dgm:cxn modelId="{863E69B6-2361-4BCC-BF50-ECA4E33ADDB2}" srcId="{70B5A030-8F2C-4160-9BEE-DAA258E28D6E}" destId="{83DB9E41-7C0A-4B8E-91FF-DB841BA8E562}" srcOrd="1" destOrd="0" parTransId="{F5493521-890F-47FB-93D1-4B486FC56BD2}" sibTransId="{3A006036-7429-4346-B51E-DED5C6D192A4}"/>
    <dgm:cxn modelId="{56EA06CA-0E9F-49EE-9A6C-9758A759A42E}" srcId="{70B5A030-8F2C-4160-9BEE-DAA258E28D6E}" destId="{121B2C5F-0ABB-406C-9140-50CDB536B408}" srcOrd="4" destOrd="0" parTransId="{61A7ECF2-3F5D-44F6-93A6-457E68FDF446}" sibTransId="{1D15E2F8-BE3C-4447-B3E4-30D30C99D05F}"/>
    <dgm:cxn modelId="{DAE73249-29D7-4438-ACE1-F832071D24AC}" srcId="{944161D3-03DB-48F0-81B1-D208BB09B322}" destId="{70B5A030-8F2C-4160-9BEE-DAA258E28D6E}" srcOrd="0" destOrd="0" parTransId="{F05D6534-A604-4F20-BCBA-A8F1EEE60AF1}" sibTransId="{024B0F5D-BF88-4C7B-A8A8-15077475DE99}"/>
    <dgm:cxn modelId="{D8973DB9-F510-4483-A02F-43A0FEF771E4}" type="presOf" srcId="{D76AD0AC-CB48-4AE4-B71F-8B88F4C99769}" destId="{83820944-C9F2-4A57-939B-C65A455D4E51}" srcOrd="0" destOrd="0" presId="urn:microsoft.com/office/officeart/2005/8/layout/radial6"/>
    <dgm:cxn modelId="{36ACA3D6-299A-47EA-B2A2-5C163A39D7B4}" type="presOf" srcId="{E17BAE33-F210-4511-8AA2-57CD405AEC87}" destId="{E7F98956-DC0A-43FC-9AE4-FC1D9D10A418}" srcOrd="0" destOrd="0" presId="urn:microsoft.com/office/officeart/2005/8/layout/radial6"/>
    <dgm:cxn modelId="{1990EE75-4B39-441B-9A39-444FFA68A5F8}" type="presOf" srcId="{83DB9E41-7C0A-4B8E-91FF-DB841BA8E562}" destId="{6233BE07-7F8F-4024-B435-F87E38ECCBD6}" srcOrd="0" destOrd="0" presId="urn:microsoft.com/office/officeart/2005/8/layout/radial6"/>
    <dgm:cxn modelId="{00B2EE7D-C409-4587-907C-F3791AD0826B}" type="presOf" srcId="{3A006036-7429-4346-B51E-DED5C6D192A4}" destId="{BE5421F8-E4D7-4B96-AEA9-D8F01CCC0922}" srcOrd="0" destOrd="0" presId="urn:microsoft.com/office/officeart/2005/8/layout/radial6"/>
    <dgm:cxn modelId="{8847692B-D739-4067-83A3-2914E0902644}" srcId="{70B5A030-8F2C-4160-9BEE-DAA258E28D6E}" destId="{E972208A-008F-4E28-9AAB-5CDEE59166E2}" srcOrd="3" destOrd="0" parTransId="{8EEAC578-02AC-4A52-9375-3B255F12F2FF}" sibTransId="{E17BAE33-F210-4511-8AA2-57CD405AEC87}"/>
    <dgm:cxn modelId="{87BAC136-4E09-43CC-9839-E9962F9A0B19}" type="presOf" srcId="{32063161-423B-4989-B91B-B331DF44D8D4}" destId="{3581E13F-4247-4EC1-BCEC-49DD1F71B1EF}" srcOrd="0" destOrd="0" presId="urn:microsoft.com/office/officeart/2005/8/layout/radial6"/>
    <dgm:cxn modelId="{2E735DF9-9361-4441-BC21-B86AB01F8BF8}" type="presOf" srcId="{0E3048A3-5653-463C-A49E-38983F5B45E3}" destId="{BBEDBCA3-B676-431D-A6FE-7EFD1605B145}" srcOrd="0" destOrd="0" presId="urn:microsoft.com/office/officeart/2005/8/layout/radial6"/>
    <dgm:cxn modelId="{408EA42A-B179-4958-BF74-9B2D08D2D35B}" type="presOf" srcId="{70B5A030-8F2C-4160-9BEE-DAA258E28D6E}" destId="{EBC27ED9-52D4-4D68-BA9C-AC13F507B5AE}" srcOrd="0" destOrd="0" presId="urn:microsoft.com/office/officeart/2005/8/layout/radial6"/>
    <dgm:cxn modelId="{D67C0E24-14C6-421B-AF9F-65957032E7AD}" type="presOf" srcId="{1D15E2F8-BE3C-4447-B3E4-30D30C99D05F}" destId="{38DDDF56-8A36-4789-8EF0-3A170BEE1C94}" srcOrd="0" destOrd="0" presId="urn:microsoft.com/office/officeart/2005/8/layout/radial6"/>
    <dgm:cxn modelId="{AE72A794-1E17-4ECF-ADE5-A3F7F412D6F0}" type="presOf" srcId="{121B2C5F-0ABB-406C-9140-50CDB536B408}" destId="{5B2A5347-92C9-455F-A489-69E478E02820}" srcOrd="0" destOrd="0" presId="urn:microsoft.com/office/officeart/2005/8/layout/radial6"/>
    <dgm:cxn modelId="{4370E5C7-E50B-4328-887A-A9646CFE262C}" type="presOf" srcId="{E0399F21-63BA-4691-956A-9C7856568631}" destId="{64158C4E-5DE9-4A2C-B937-F4CABD74CB9D}" srcOrd="0" destOrd="0" presId="urn:microsoft.com/office/officeart/2005/8/layout/radial6"/>
    <dgm:cxn modelId="{172FB8D0-9013-41A0-AB16-ECC3A7CA7E26}" type="presParOf" srcId="{E50CC34A-F279-4709-B50A-25DCDBE3B5B1}" destId="{EBC27ED9-52D4-4D68-BA9C-AC13F507B5AE}" srcOrd="0" destOrd="0" presId="urn:microsoft.com/office/officeart/2005/8/layout/radial6"/>
    <dgm:cxn modelId="{87140F6A-D154-4455-9575-42F3E3F5425D}" type="presParOf" srcId="{E50CC34A-F279-4709-B50A-25DCDBE3B5B1}" destId="{BBEDBCA3-B676-431D-A6FE-7EFD1605B145}" srcOrd="1" destOrd="0" presId="urn:microsoft.com/office/officeart/2005/8/layout/radial6"/>
    <dgm:cxn modelId="{157C6035-EC5A-4F51-AD72-977E4FCBC173}" type="presParOf" srcId="{E50CC34A-F279-4709-B50A-25DCDBE3B5B1}" destId="{2A2E5037-D6A9-411B-8D86-65455B23D05D}" srcOrd="2" destOrd="0" presId="urn:microsoft.com/office/officeart/2005/8/layout/radial6"/>
    <dgm:cxn modelId="{7A8B5812-3130-4292-A873-FEB88E92DADD}" type="presParOf" srcId="{E50CC34A-F279-4709-B50A-25DCDBE3B5B1}" destId="{3581E13F-4247-4EC1-BCEC-49DD1F71B1EF}" srcOrd="3" destOrd="0" presId="urn:microsoft.com/office/officeart/2005/8/layout/radial6"/>
    <dgm:cxn modelId="{A7AE2BDA-1292-42DF-AA69-6469B6EA0217}" type="presParOf" srcId="{E50CC34A-F279-4709-B50A-25DCDBE3B5B1}" destId="{6233BE07-7F8F-4024-B435-F87E38ECCBD6}" srcOrd="4" destOrd="0" presId="urn:microsoft.com/office/officeart/2005/8/layout/radial6"/>
    <dgm:cxn modelId="{E421B80E-9A30-4D9D-BE27-B3DD14627C20}" type="presParOf" srcId="{E50CC34A-F279-4709-B50A-25DCDBE3B5B1}" destId="{E7ED8EFC-831D-42F7-A72C-95C348943D23}" srcOrd="5" destOrd="0" presId="urn:microsoft.com/office/officeart/2005/8/layout/radial6"/>
    <dgm:cxn modelId="{5CC2847C-4983-40D2-AA86-9FFAA1B8712B}" type="presParOf" srcId="{E50CC34A-F279-4709-B50A-25DCDBE3B5B1}" destId="{BE5421F8-E4D7-4B96-AEA9-D8F01CCC0922}" srcOrd="6" destOrd="0" presId="urn:microsoft.com/office/officeart/2005/8/layout/radial6"/>
    <dgm:cxn modelId="{F94473D5-C57F-4687-B8F7-DD66D7CB3CD4}" type="presParOf" srcId="{E50CC34A-F279-4709-B50A-25DCDBE3B5B1}" destId="{64158C4E-5DE9-4A2C-B937-F4CABD74CB9D}" srcOrd="7" destOrd="0" presId="urn:microsoft.com/office/officeart/2005/8/layout/radial6"/>
    <dgm:cxn modelId="{959165FE-3DD5-4E58-B913-483923C880EE}" type="presParOf" srcId="{E50CC34A-F279-4709-B50A-25DCDBE3B5B1}" destId="{12D87806-D2F0-47DF-8D57-04EB1BCDFFCB}" srcOrd="8" destOrd="0" presId="urn:microsoft.com/office/officeart/2005/8/layout/radial6"/>
    <dgm:cxn modelId="{F93F5ABA-0F6B-4E54-9F68-6F60BF164768}" type="presParOf" srcId="{E50CC34A-F279-4709-B50A-25DCDBE3B5B1}" destId="{83820944-C9F2-4A57-939B-C65A455D4E51}" srcOrd="9" destOrd="0" presId="urn:microsoft.com/office/officeart/2005/8/layout/radial6"/>
    <dgm:cxn modelId="{65C4720D-7306-43DA-8A54-85AF6FAB72A1}" type="presParOf" srcId="{E50CC34A-F279-4709-B50A-25DCDBE3B5B1}" destId="{23A55236-AF61-4817-B388-20CD40DCA9C6}" srcOrd="10" destOrd="0" presId="urn:microsoft.com/office/officeart/2005/8/layout/radial6"/>
    <dgm:cxn modelId="{77208CC5-497B-4479-BE05-457659945FAE}" type="presParOf" srcId="{E50CC34A-F279-4709-B50A-25DCDBE3B5B1}" destId="{892C7BF3-393D-4C66-A150-42ADD1A4AE0A}" srcOrd="11" destOrd="0" presId="urn:microsoft.com/office/officeart/2005/8/layout/radial6"/>
    <dgm:cxn modelId="{A3763A73-7790-4CD3-8EC4-777ECA37F611}" type="presParOf" srcId="{E50CC34A-F279-4709-B50A-25DCDBE3B5B1}" destId="{E7F98956-DC0A-43FC-9AE4-FC1D9D10A418}" srcOrd="12" destOrd="0" presId="urn:microsoft.com/office/officeart/2005/8/layout/radial6"/>
    <dgm:cxn modelId="{8BA3DFD4-D616-43E8-BA8A-04139D57FC43}" type="presParOf" srcId="{E50CC34A-F279-4709-B50A-25DCDBE3B5B1}" destId="{5B2A5347-92C9-455F-A489-69E478E02820}" srcOrd="13" destOrd="0" presId="urn:microsoft.com/office/officeart/2005/8/layout/radial6"/>
    <dgm:cxn modelId="{9BEF560F-AD53-4122-B5DD-92E3528CD77F}" type="presParOf" srcId="{E50CC34A-F279-4709-B50A-25DCDBE3B5B1}" destId="{DA31E7D1-0940-4FEC-8492-B7E64D81D108}" srcOrd="14" destOrd="0" presId="urn:microsoft.com/office/officeart/2005/8/layout/radial6"/>
    <dgm:cxn modelId="{3E80C611-4356-427A-AE32-544D77990EDB}" type="presParOf" srcId="{E50CC34A-F279-4709-B50A-25DCDBE3B5B1}" destId="{38DDDF56-8A36-4789-8EF0-3A170BEE1C94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smtClean="0"/>
            </a:lvl1pPr>
          </a:lstStyle>
          <a:p>
            <a:pPr>
              <a:defRPr/>
            </a:pPr>
            <a:fld id="{181789DC-920C-403E-80A9-EAFA5679A074}" type="datetimeFigureOut">
              <a:rPr lang="zh-TW" altLang="en-US"/>
              <a:pPr>
                <a:defRPr/>
              </a:pPr>
              <a:t>10/18/2015</a:t>
            </a:fld>
            <a:endParaRPr lang="en-US" altLang="zh-TW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smtClean="0"/>
            </a:lvl1pPr>
          </a:lstStyle>
          <a:p>
            <a:pPr>
              <a:defRPr/>
            </a:pPr>
            <a:fld id="{FBD2ADCF-8C83-4B23-B6D4-8FBDA021964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743645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kumimoji="1" sz="13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kumimoji="1" sz="13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kumimoji="1" sz="13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kumimoji="1" sz="1300" b="0" smtClean="0"/>
            </a:lvl1pPr>
          </a:lstStyle>
          <a:p>
            <a:pPr>
              <a:defRPr/>
            </a:pPr>
            <a:fld id="{F4C67C6C-B357-4899-9DB0-2BE8E318B89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51895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C67C6C-B357-4899-9DB0-2BE8E318B893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757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fld id="{2CF365FA-758C-47C1-A76C-35AA4462FCAB}" type="slidenum">
              <a:rPr lang="en-US" altLang="zh-TW" b="0"/>
              <a:pPr/>
              <a:t>2</a:t>
            </a:fld>
            <a:endParaRPr lang="en-US" altLang="zh-TW" b="0"/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4033838" y="9701213"/>
            <a:ext cx="308133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635" tIns="0" rIns="20635" bIns="0" anchor="b"/>
          <a:lstStyle>
            <a:lvl1pPr defTabSz="8255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8255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8255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8255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8255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C6AABAC0-FC58-47A8-98AA-B443D724D9B9}" type="slidenum">
              <a:rPr kumimoji="1" lang="en-US" altLang="ja-JP" sz="1100" b="0" i="1">
                <a:latin typeface="Times New Roman" pitchFamily="18" charset="0"/>
                <a:ea typeface="MS PGothic" pitchFamily="34" charset="-128"/>
              </a:rPr>
              <a:pPr algn="r" eaLnBrk="1" hangingPunct="1"/>
              <a:t>2</a:t>
            </a:fld>
            <a:endParaRPr kumimoji="1" lang="en-US" altLang="ja-JP" sz="1100" b="0" i="1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4725" y="776288"/>
            <a:ext cx="5148263" cy="3860800"/>
          </a:xfrm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881563"/>
            <a:ext cx="5184775" cy="4581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36" tIns="49868" rIns="99736" bIns="49868"/>
          <a:lstStyle/>
          <a:p>
            <a:pPr defTabSz="762000"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053473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C67C6C-B357-4899-9DB0-2BE8E318B893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9152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C67C6C-B357-4899-9DB0-2BE8E318B893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1137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C67C6C-B357-4899-9DB0-2BE8E318B893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0009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C67C6C-B357-4899-9DB0-2BE8E318B893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3389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fld id="{2C2CC9C5-D9E9-49B2-BB19-A66AEEC371EA}" type="slidenum">
              <a:rPr lang="en-US" altLang="zh-TW" b="0"/>
              <a:pPr/>
              <a:t>31</a:t>
            </a:fld>
            <a:endParaRPr lang="en-US" altLang="zh-TW" b="0"/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4033838" y="9701213"/>
            <a:ext cx="308133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635" tIns="0" rIns="20635" bIns="0" anchor="b"/>
          <a:lstStyle>
            <a:lvl1pPr defTabSz="8255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8255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8255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8255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8255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B4EFC1D4-5269-45D2-A2D6-9B35F4859BBA}" type="slidenum">
              <a:rPr kumimoji="1" lang="en-US" altLang="ja-JP" sz="1100" b="0" i="1">
                <a:latin typeface="Times New Roman" pitchFamily="18" charset="0"/>
                <a:ea typeface="MS PGothic" pitchFamily="34" charset="-128"/>
              </a:rPr>
              <a:pPr algn="r" eaLnBrk="1" hangingPunct="1"/>
              <a:t>31</a:t>
            </a:fld>
            <a:endParaRPr kumimoji="1" lang="en-US" altLang="ja-JP" sz="1100" b="0" i="1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4725" y="776288"/>
            <a:ext cx="5148263" cy="38608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881563"/>
            <a:ext cx="5184775" cy="4581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36" tIns="49868" rIns="99736" bIns="49868"/>
          <a:lstStyle/>
          <a:p>
            <a:pPr defTabSz="762000"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905336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69F46-4C5F-4CBA-AFF5-5BDA2CAD047B}" type="datetime1">
              <a:rPr lang="en-US" altLang="zh-TW" smtClean="0"/>
              <a:t>10/18/2015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0F0529-D985-43EB-BEA5-A90F26B1A505}" type="datetime1">
              <a:rPr lang="en-US" altLang="zh-TW" smtClean="0"/>
              <a:t>10/18/2015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6DD4B0-12A1-42C2-A8EC-A9BF83375750}" type="datetime1">
              <a:rPr lang="en-US" altLang="zh-TW" smtClean="0"/>
              <a:t>10/18/2015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‹#›</a:t>
            </a:fld>
            <a:endParaRPr lang="zh-TW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477A99-2BA5-4E1B-9F82-937F22E76DF1}" type="datetime1">
              <a:rPr lang="en-US" altLang="zh-TW" smtClean="0"/>
              <a:t>10/18/2015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B36AA0-F24D-4AAC-80A2-909576560433}" type="datetime1">
              <a:rPr lang="en-US" altLang="zh-TW" smtClean="0"/>
              <a:t>10/18/2015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479F43-2B1D-4251-892D-2F55A4C78270}" type="datetime1">
              <a:rPr lang="en-US" altLang="zh-TW" smtClean="0"/>
              <a:t>10/18/2015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04129D-678B-44B9-ABDC-7753AEBF0041}" type="datetime1">
              <a:rPr lang="en-US" altLang="zh-TW" smtClean="0"/>
              <a:t>10/18/2015</a:t>
            </a:fld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75D73C-C93A-4C22-B2AF-C0DBD087E615}" type="datetime1">
              <a:rPr lang="en-US" altLang="zh-TW" smtClean="0"/>
              <a:t>10/18/2015</a:t>
            </a:fld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0F11B8-D362-4B01-8873-F6B5ADD298BC}" type="datetime1">
              <a:rPr lang="en-US" altLang="zh-TW" smtClean="0"/>
              <a:t>10/18/2015</a:t>
            </a:fld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60432" y="6492875"/>
            <a:ext cx="1161826" cy="365125"/>
          </a:xfrm>
        </p:spPr>
        <p:txBody>
          <a:bodyPr/>
          <a:lstStyle/>
          <a:p>
            <a:fld id="{D57F1E4F-1CFF-5643-939E-217C01CDF565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94429D-8DB7-4D0D-9B48-B47821B7AEC6}" type="datetime1">
              <a:rPr lang="en-US" altLang="zh-TW" smtClean="0"/>
              <a:t>10/18/2015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6C8477-A773-4A44-ACE3-56F47B38FAC8}" type="datetime1">
              <a:rPr lang="en-US" altLang="zh-TW" smtClean="0"/>
              <a:t>10/18/2015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22185C1-A0EC-496B-BD33-3669B753CA90}" type="datetime1">
              <a:rPr lang="en-US" altLang="zh-TW" smtClean="0"/>
              <a:t>10/18/2015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emf"/><Relationship Id="rId4" Type="http://schemas.openxmlformats.org/officeDocument/2006/relationships/oleObject" Target="../embeddings/Microsoft_Word_97_-_2003___1.doc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1844824"/>
            <a:ext cx="7561014" cy="677863"/>
          </a:xfrm>
        </p:spPr>
        <p:txBody>
          <a:bodyPr>
            <a:no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航空氣象現代化</a:t>
            </a:r>
            <a:r>
              <a:rPr lang="zh-TW" alt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作業系統</a:t>
            </a:r>
            <a:r>
              <a:rPr lang="en-US" altLang="zh-TW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TW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zh-TW" alt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氣象</a:t>
            </a:r>
            <a:r>
              <a:rPr lang="zh-TW" alt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技術增強計畫</a:t>
            </a:r>
            <a:r>
              <a:rPr lang="zh-TW" alt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成果介紹</a:t>
            </a:r>
            <a:endParaRPr lang="zh-TW" altLang="en-US" dirty="0" smtClean="0">
              <a:solidFill>
                <a:schemeClr val="bg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3315" name="矩形 1"/>
          <p:cNvSpPr>
            <a:spLocks noChangeArrowheads="1"/>
          </p:cNvSpPr>
          <p:nvPr/>
        </p:nvSpPr>
        <p:spPr bwMode="auto">
          <a:xfrm>
            <a:off x="1187624" y="3645024"/>
            <a:ext cx="6337300" cy="176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kumimoji="1" lang="zh-TW" altLang="en-US" sz="3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飛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航服務總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臺</a:t>
            </a:r>
            <a:endParaRPr kumimoji="1" lang="zh-TW" altLang="en-US" sz="32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spcBef>
                <a:spcPct val="20000"/>
              </a:spcBef>
            </a:pPr>
            <a:r>
              <a:rPr kumimoji="1" lang="zh-TW" altLang="en-US" sz="3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莊清堯</a:t>
            </a:r>
            <a:endParaRPr kumimoji="1" lang="en-US" altLang="zh-TW" sz="3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spcBef>
                <a:spcPct val="20000"/>
              </a:spcBef>
            </a:pPr>
            <a:r>
              <a:rPr kumimoji="1" lang="en-US" altLang="zh-TW" sz="3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2015.10.19</a:t>
            </a:r>
            <a:endParaRPr kumimoji="1" lang="zh-TW" altLang="en-US" sz="32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33"/>
    </mc:Choice>
    <mc:Fallback xmlns="">
      <p:transition spd="slow" advTm="6273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23007" y="1280970"/>
            <a:ext cx="74174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二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、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建置完成亂流即時預報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產品</a:t>
            </a:r>
            <a:r>
              <a:rPr lang="en-US" altLang="zh-TW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(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NCAR’s Turbulence</a:t>
            </a:r>
          </a:p>
          <a:p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Detection Algorithm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；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NTDA)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資訊技術精進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(4/12)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40490" y="2366474"/>
            <a:ext cx="8583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/>
                <a:ea typeface="標楷體"/>
              </a:rPr>
              <a:t>為了即時診斷雲中可用飛行空間，使得由航機過去遭遇對流雲以閃避為主要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/>
                <a:ea typeface="標楷體"/>
              </a:rPr>
              <a:t>策略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/>
                <a:ea typeface="標楷體"/>
              </a:rPr>
              <a:t>，進步至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/>
                <a:ea typeface="標楷體"/>
              </a:rPr>
              <a:t>航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/>
                <a:ea typeface="標楷體"/>
              </a:rPr>
              <a:t>機可了解對流系統周邊產生亂流區域及強度，供航機閃避至真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/>
                <a:ea typeface="標楷體"/>
              </a:rPr>
              <a:t>正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/>
                <a:ea typeface="標楷體"/>
              </a:rPr>
              <a:t>安全區域。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10</a:t>
            </a:fld>
            <a:endParaRPr lang="zh-TW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07800"/>
            <a:ext cx="5769790" cy="268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橢圓 10"/>
          <p:cNvSpPr/>
          <p:nvPr/>
        </p:nvSpPr>
        <p:spPr>
          <a:xfrm>
            <a:off x="5292080" y="3807800"/>
            <a:ext cx="1368152" cy="13889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648583" y="3716834"/>
            <a:ext cx="3330526" cy="211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4648583" y="4360108"/>
            <a:ext cx="2834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怎麼閃避</a:t>
            </a:r>
            <a:r>
              <a:rPr lang="en-US" altLang="zh-TW" sz="2400" dirty="0" smtClean="0">
                <a:solidFill>
                  <a:srgbClr val="FF0000"/>
                </a:solidFill>
                <a:latin typeface="+mn-ea"/>
                <a:ea typeface="+mn-ea"/>
              </a:rPr>
              <a:t>? 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閃多遠</a:t>
            </a:r>
            <a:r>
              <a:rPr lang="en-US" altLang="zh-TW" sz="2400" dirty="0" smtClean="0">
                <a:solidFill>
                  <a:srgbClr val="FF0000"/>
                </a:solidFill>
                <a:latin typeface="+mn-ea"/>
                <a:ea typeface="+mn-ea"/>
              </a:rPr>
              <a:t>?</a:t>
            </a:r>
            <a:endParaRPr lang="zh-TW" altLang="en-US" sz="24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939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雷達設置地點與有效範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60" y="1412776"/>
            <a:ext cx="5177720" cy="515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本氣象站圖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1690057"/>
            <a:ext cx="2993504" cy="17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花蓮雷達站雷達風景圖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694" y="3645024"/>
            <a:ext cx="3106688" cy="18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七股雷達站站址景觀圖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www.cwb.gov.tw/V7/eservice/docs/overview/organ/stations/46779/images/siteleft4ax680_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20" y="5509038"/>
            <a:ext cx="5112999" cy="105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資訊技術精進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(5/12)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11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4104456" cy="483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3528392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資訊技術精進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(6/12)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076056" y="4743473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即時亂流預報產品</a:t>
            </a:r>
            <a:endParaRPr lang="en-US" altLang="zh-TW" sz="2400" dirty="0" smtClean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  <a:p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(2015/01/26 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鋒面系統通過臺灣北部外海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)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772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資訊技術精進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(7/12)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23528" y="955407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+mn-ea"/>
              </a:rPr>
              <a:t>NTDA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+mn-ea"/>
              </a:rPr>
              <a:t>建置效益：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  <a:ea typeface="+mn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35196" y="1588895"/>
            <a:ext cx="88736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提升雲中亂流整體可偵測率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可達</a:t>
            </a:r>
            <a:r>
              <a:rPr lang="en-US" altLang="zh-TW" sz="2400" dirty="0">
                <a:solidFill>
                  <a:srgbClr val="FF0000"/>
                </a:solidFill>
                <a:latin typeface="+mn-ea"/>
                <a:ea typeface="+mn-ea"/>
              </a:rPr>
              <a:t>80</a:t>
            </a:r>
            <a:r>
              <a:rPr lang="en-US" altLang="zh-TW" sz="2400" dirty="0" smtClean="0">
                <a:solidFill>
                  <a:srgbClr val="FF0000"/>
                </a:solidFill>
                <a:latin typeface="+mn-ea"/>
                <a:ea typeface="+mn-ea"/>
              </a:rPr>
              <a:t>%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以上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)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新細明體" panose="02020500000000000000" pitchFamily="18" charset="-120"/>
              </a:rPr>
              <a:t>；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NTDA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與氣象數值模式亂流預報互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為輔助後，對於整體亂流之</a:t>
            </a:r>
            <a:r>
              <a:rPr lang="en-US" altLang="zh-TW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POD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值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可</a:t>
            </a:r>
            <a:r>
              <a:rPr lang="zh-TW" altLang="en-US" sz="2400" dirty="0">
                <a:solidFill>
                  <a:srgbClr val="FF0000"/>
                </a:solidFill>
                <a:latin typeface="+mn-ea"/>
                <a:ea typeface="+mn-ea"/>
              </a:rPr>
              <a:t>達</a:t>
            </a:r>
            <a:r>
              <a:rPr lang="en-US" altLang="zh-TW" sz="2400" dirty="0">
                <a:solidFill>
                  <a:srgbClr val="FF0000"/>
                </a:solidFill>
                <a:latin typeface="+mn-ea"/>
                <a:ea typeface="+mn-ea"/>
              </a:rPr>
              <a:t>91</a:t>
            </a:r>
            <a:r>
              <a:rPr lang="en-US" altLang="zh-TW" sz="2400" dirty="0" smtClean="0">
                <a:solidFill>
                  <a:srgbClr val="FF0000"/>
                </a:solidFill>
                <a:latin typeface="+mn-ea"/>
                <a:ea typeface="+mn-ea"/>
              </a:rPr>
              <a:t>%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以上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。</a:t>
            </a:r>
            <a:endParaRPr lang="en-US" altLang="zh-TW" sz="2400" dirty="0" smtClean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TW" sz="2400" dirty="0" smtClean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產品結果與航機實測結果比較，其相關係數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可達</a:t>
            </a:r>
            <a:r>
              <a:rPr lang="en-US" altLang="zh-TW" sz="2400" dirty="0" smtClean="0">
                <a:solidFill>
                  <a:srgbClr val="FF0000"/>
                </a:solidFill>
                <a:latin typeface="+mn-ea"/>
                <a:ea typeface="+mn-ea"/>
              </a:rPr>
              <a:t>0.77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以上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。</a:t>
            </a:r>
            <a:endParaRPr lang="en-US" altLang="zh-TW" sz="2400" dirty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  <a:p>
            <a:endParaRPr lang="en-US" altLang="zh-TW" sz="2400" dirty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增加亂流預報更新速率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(</a:t>
            </a:r>
            <a:r>
              <a:rPr lang="en-US" altLang="zh-TW" sz="2400" dirty="0" smtClean="0">
                <a:solidFill>
                  <a:srgbClr val="FF0000"/>
                </a:solidFill>
                <a:latin typeface="+mn-ea"/>
                <a:ea typeface="+mn-ea"/>
              </a:rPr>
              <a:t>5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至</a:t>
            </a:r>
            <a:r>
              <a:rPr lang="en-US" altLang="zh-TW" sz="2400" dirty="0" smtClean="0">
                <a:solidFill>
                  <a:srgbClr val="FF0000"/>
                </a:solidFill>
                <a:latin typeface="+mn-ea"/>
                <a:ea typeface="+mn-ea"/>
              </a:rPr>
              <a:t>7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分鐘更新</a:t>
            </a:r>
            <a:r>
              <a:rPr lang="en-US" altLang="zh-TW" sz="2400" dirty="0" smtClean="0">
                <a:solidFill>
                  <a:srgbClr val="FF0000"/>
                </a:solidFill>
                <a:latin typeface="+mn-ea"/>
                <a:ea typeface="+mn-ea"/>
              </a:rPr>
              <a:t>1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次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)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，提升資料可用性。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0004560"/>
              </p:ext>
            </p:extLst>
          </p:nvPr>
        </p:nvGraphicFramePr>
        <p:xfrm>
          <a:off x="2483768" y="4005064"/>
          <a:ext cx="3240360" cy="277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" name="Document" r:id="rId4" imgW="4876800" imgH="4178300" progId="Word.Document.8">
                  <p:embed/>
                </p:oleObj>
              </mc:Choice>
              <mc:Fallback>
                <p:oleObj name="Document" r:id="rId4" imgW="4876800" imgH="41783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748" r="3748"/>
                      <a:stretch>
                        <a:fillRect/>
                      </a:stretch>
                    </p:blipFill>
                    <p:spPr bwMode="auto">
                      <a:xfrm>
                        <a:off x="2483768" y="4005064"/>
                        <a:ext cx="3240360" cy="277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le 24"/>
          <p:cNvSpPr>
            <a:spLocks noChangeArrowheads="1"/>
          </p:cNvSpPr>
          <p:nvPr/>
        </p:nvSpPr>
        <p:spPr bwMode="auto">
          <a:xfrm>
            <a:off x="2627784" y="4149080"/>
            <a:ext cx="1656184" cy="1224136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zh-TW"/>
          </a:p>
        </p:txBody>
      </p:sp>
      <p:sp>
        <p:nvSpPr>
          <p:cNvPr id="9" name="Rounded Rectangle 24"/>
          <p:cNvSpPr>
            <a:spLocks noChangeArrowheads="1"/>
          </p:cNvSpPr>
          <p:nvPr/>
        </p:nvSpPr>
        <p:spPr bwMode="auto">
          <a:xfrm>
            <a:off x="4316386" y="4149080"/>
            <a:ext cx="1296144" cy="1925281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C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zh-TW">
              <a:solidFill>
                <a:srgbClr val="FF0000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13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資訊技術精進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(8/12)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3007" y="1280970"/>
            <a:ext cx="5109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三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、強化機場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雲冪與能見度預報產品</a:t>
            </a:r>
          </a:p>
        </p:txBody>
      </p:sp>
      <p:pic>
        <p:nvPicPr>
          <p:cNvPr id="2050" name="Picture 2" descr="員工專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057" y="3796764"/>
            <a:ext cx="3129987" cy="234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6.share.photo.xuite.net/hss39kimo/16a8b22/12021782/580847372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79463"/>
            <a:ext cx="3540108" cy="23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57200" y="2053015"/>
            <a:ext cx="85437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機場雲冪和能見度預報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產品主要利用數值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天氣預報模式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(WRF)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所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建立的原始模式輸出統計預報</a:t>
            </a:r>
            <a:r>
              <a:rPr lang="en-US" altLang="zh-TW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(Model Output 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statistics)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為基礎，並依接收到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的最新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機場觀測資料</a:t>
            </a:r>
            <a:r>
              <a:rPr lang="en-US" altLang="zh-TW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(METAR/SPECI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)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，經由演算法計算後，得未來機場雲冪及能見度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即時預報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資料。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519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48802"/>
            <a:ext cx="5904656" cy="570343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873276" y="1844824"/>
            <a:ext cx="327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最近機場天氣觀測結果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資訊技術精進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(9/12)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7" name="直線單箭頭接點 6"/>
          <p:cNvCxnSpPr>
            <a:stCxn id="4" idx="2"/>
          </p:cNvCxnSpPr>
          <p:nvPr/>
        </p:nvCxnSpPr>
        <p:spPr>
          <a:xfrm>
            <a:off x="7511204" y="2306489"/>
            <a:ext cx="6703" cy="723562"/>
          </a:xfrm>
          <a:prstGeom prst="straightConnector1">
            <a:avLst/>
          </a:prstGeom>
          <a:ln w="444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6228184" y="5145126"/>
            <a:ext cx="2745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機場天氣預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結果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2" name="直線單箭頭接點 11"/>
          <p:cNvCxnSpPr/>
          <p:nvPr/>
        </p:nvCxnSpPr>
        <p:spPr>
          <a:xfrm>
            <a:off x="7511204" y="3861048"/>
            <a:ext cx="6703" cy="1224136"/>
          </a:xfrm>
          <a:prstGeom prst="straightConnector1">
            <a:avLst/>
          </a:prstGeom>
          <a:ln w="444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6228184" y="3273640"/>
            <a:ext cx="2592288" cy="46166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標楷體" panose="03000509000000000000" pitchFamily="65" charset="-120"/>
              </a:rPr>
              <a:t>MOS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標楷體" panose="03000509000000000000" pitchFamily="65" charset="-120"/>
              </a:rPr>
              <a:t>演算法計算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27784" y="3735305"/>
            <a:ext cx="792088" cy="1257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664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資訊技術精進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(10/12)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51520" y="105273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+mn-ea"/>
              </a:rPr>
              <a:t>產品效益：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  <a:ea typeface="+mn-ea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35196" y="1753601"/>
            <a:ext cx="8873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提升機場天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氣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預報準確率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超越</a:t>
            </a:r>
            <a:r>
              <a:rPr lang="en-US" altLang="zh-TW" sz="2400" dirty="0" smtClean="0">
                <a:solidFill>
                  <a:srgbClr val="FF0000"/>
                </a:solidFill>
                <a:latin typeface="+mn-ea"/>
                <a:ea typeface="+mn-ea"/>
              </a:rPr>
              <a:t>ICAO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規定之</a:t>
            </a:r>
            <a:r>
              <a:rPr lang="en-US" altLang="zh-TW" sz="2400" dirty="0" smtClean="0">
                <a:solidFill>
                  <a:srgbClr val="FF0000"/>
                </a:solidFill>
                <a:latin typeface="+mn-ea"/>
                <a:ea typeface="+mn-ea"/>
              </a:rPr>
              <a:t>70%~80%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之期望值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)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。</a:t>
            </a:r>
            <a:endParaRPr lang="en-US" altLang="zh-TW" sz="2400" dirty="0" smtClean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TW" sz="2400" dirty="0" smtClean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以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客觀工具取代人為主觀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判斷。</a:t>
            </a:r>
            <a:endParaRPr lang="en-US" altLang="zh-TW" sz="2400" dirty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</p:txBody>
      </p:sp>
      <p:graphicFrame>
        <p:nvGraphicFramePr>
          <p:cNvPr id="6" name="圖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4303873"/>
              </p:ext>
            </p:extLst>
          </p:nvPr>
        </p:nvGraphicFramePr>
        <p:xfrm>
          <a:off x="135196" y="3212976"/>
          <a:ext cx="5017718" cy="3402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向右箭號 6"/>
          <p:cNvSpPr/>
          <p:nvPr/>
        </p:nvSpPr>
        <p:spPr>
          <a:xfrm rot="20464601">
            <a:off x="749583" y="4968166"/>
            <a:ext cx="4104456" cy="504056"/>
          </a:xfrm>
          <a:prstGeom prst="rightArrow">
            <a:avLst/>
          </a:prstGeom>
          <a:solidFill>
            <a:srgbClr val="FBC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4" name="Picture 2" descr="http://aoaws.caa.gov.tw/htdocs/projects/aoaws_modeldisplay/layout/wter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47" y="2960127"/>
            <a:ext cx="3681563" cy="36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854" y="2514439"/>
            <a:ext cx="3638735" cy="4175216"/>
          </a:xfrm>
          <a:prstGeom prst="rect">
            <a:avLst/>
          </a:prstGeom>
        </p:spPr>
      </p:pic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469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資訊技術精進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(11/12)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3007" y="1280970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四、評估及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改善臺灣低空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風切警報系統</a:t>
            </a:r>
            <a:r>
              <a:rPr lang="en-US" altLang="zh-TW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(LLWAS)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67" y="2775102"/>
            <a:ext cx="3236214" cy="250013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23528" y="1918907"/>
            <a:ext cx="46085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低空風切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及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微爆氣流容易造成航機於起降階段出現位態異常、失速甚至發生重落地或墜毀情況，因此低空風切及微爆氣流有「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航機的隱形殺手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」之稱。</a:t>
            </a:r>
            <a:endParaRPr lang="en-US" altLang="zh-TW" sz="2400" dirty="0" smtClean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  <a:p>
            <a:endParaRPr lang="en-US" altLang="zh-TW" sz="2400" dirty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  <a:p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飛航服務總臺於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2002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年於松山及桃園機場架設了低空風切警報系統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(LLWAS)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，以協助機場氣象及飛航管制人員掌握機場是否低空風切情況，並通報航機。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8" name="圖片 7" descr="C042913130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74" y="2617179"/>
            <a:ext cx="3657600" cy="27584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891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資訊技術精進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(12/12)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39552" y="1988840"/>
            <a:ext cx="47525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精進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松山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及桃園機場低空風切警報資訊之正確性。</a:t>
            </a:r>
            <a:endParaRPr lang="en-US" altLang="zh-TW" sz="2400" dirty="0" smtClean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TW" sz="2400" dirty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了解國際間低空風切偵測系統發展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趨勢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新細明體" panose="02020500000000000000" pitchFamily="18" charset="-120"/>
              </a:rPr>
              <a:t>。</a:t>
            </a:r>
            <a:endParaRPr lang="en-US" altLang="zh-TW" sz="2400" dirty="0" smtClean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TW" sz="2400" dirty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舉辦使用者說明會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，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增加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使用者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對松山、桃園機場所發布低空風切資訊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之瞭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解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。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26876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+mn-ea"/>
              </a:rPr>
              <a:t>評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+mn-ea"/>
              </a:rPr>
              <a:t>估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+mn-ea"/>
              </a:rPr>
              <a:t>效益：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  <a:ea typeface="+mn-ea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979806"/>
            <a:ext cx="3463824" cy="4620225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660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23007" y="1154274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一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、強化使用介面及資料整合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資料服務升級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(1/10)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23007" y="1929574"/>
            <a:ext cx="45292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簡單且容易操作的介面將有助於使用者取得所需之航空氣象資訊，並持續引入最新的航空氣象資訊以整合、條理分明及淺顯易懂的精神提供服務，亦是確保飛行安全的重要環節。</a:t>
            </a:r>
            <a:endParaRPr lang="en-US" altLang="zh-TW" sz="2400" dirty="0" smtClean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因此在計畫期間，飛航服務總臺亦進行了多項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新一代航空氣象多元產品顯示系統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(JMDS)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航空氣象服務網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(AMSP)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介面強化及資料整合工作。</a:t>
            </a:r>
            <a:endParaRPr lang="en-US" altLang="zh-TW" sz="2400" dirty="0" smtClean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686" y="1623167"/>
            <a:ext cx="4199499" cy="5022930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182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編號版面配置區 5"/>
          <p:cNvSpPr txBox="1">
            <a:spLocks noGrp="1"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defTabSz="7620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7620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7620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7620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762000"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endParaRPr kumimoji="1" lang="en-US" altLang="ja-JP" sz="1400" b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457200" y="188640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大  綱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1744945820"/>
              </p:ext>
            </p:extLst>
          </p:nvPr>
        </p:nvGraphicFramePr>
        <p:xfrm>
          <a:off x="971600" y="1698166"/>
          <a:ext cx="727280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54"/>
    </mc:Choice>
    <mc:Fallback xmlns="">
      <p:transition spd="slow" advTm="3055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20</a:t>
            </a:fld>
            <a:endParaRPr lang="zh-TW" alt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資料服務升級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(2/10)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817" y="1470125"/>
            <a:ext cx="4351983" cy="520531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817" y="1468351"/>
            <a:ext cx="4410236" cy="520708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817" y="1468351"/>
            <a:ext cx="4410237" cy="520708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41024" y="1268760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JMDS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為為氣象分析及天氣守視所設計，以單一介面整合各類航空氣象資料，並具三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立體資料搭配時間控制項目，使其具四維時間及空間顯示之強大功能。</a:t>
            </a:r>
            <a:endParaRPr lang="en-US" altLang="zh-TW" sz="2400" dirty="0" smtClean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3194" y="3674034"/>
            <a:ext cx="4100278" cy="30014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173195" y="3674034"/>
            <a:ext cx="7639165" cy="3001403"/>
            <a:chOff x="173195" y="3674034"/>
            <a:chExt cx="7639165" cy="3001403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195" y="3674034"/>
              <a:ext cx="4100277" cy="3001403"/>
            </a:xfrm>
            <a:prstGeom prst="rect">
              <a:avLst/>
            </a:prstGeom>
          </p:spPr>
        </p:pic>
        <p:cxnSp>
          <p:nvCxnSpPr>
            <p:cNvPr id="10" name="直線接點 9"/>
            <p:cNvCxnSpPr/>
            <p:nvPr/>
          </p:nvCxnSpPr>
          <p:spPr>
            <a:xfrm>
              <a:off x="5724128" y="4869160"/>
              <a:ext cx="2088232" cy="0"/>
            </a:xfrm>
            <a:prstGeom prst="line">
              <a:avLst/>
            </a:prstGeom>
            <a:ln w="412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268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21</a:t>
            </a:fld>
            <a:endParaRPr lang="zh-TW" alt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資料服務升級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(3/10)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700808"/>
            <a:ext cx="6048672" cy="443527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91941" y="1844824"/>
            <a:ext cx="2645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AMSP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為為提升作業效率所設計，以單一介面搭配簡單易懂的顯示介面，以滿足分秒必爭的飛航作業需求。</a:t>
            </a:r>
            <a:endParaRPr lang="en-US" altLang="zh-TW" sz="2400" dirty="0" smtClean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75" y="1687093"/>
            <a:ext cx="6372200" cy="448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7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120" y="3157316"/>
            <a:ext cx="4104456" cy="3441624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資料服務升級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(4/10)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8572" y="1131163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新細明體" panose="02020500000000000000" pitchFamily="18" charset="-120"/>
              </a:rPr>
              <a:t>、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整合全球衛星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</a:t>
            </a:r>
          </a:p>
        </p:txBody>
      </p:sp>
      <p:sp>
        <p:nvSpPr>
          <p:cNvPr id="6" name="矩形 5"/>
          <p:cNvSpPr/>
          <p:nvPr/>
        </p:nvSpPr>
        <p:spPr>
          <a:xfrm>
            <a:off x="190444" y="1734631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歐洲</a:t>
            </a:r>
            <a:r>
              <a:rPr lang="en-US" altLang="zh-TW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METEOSAT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、美洲</a:t>
            </a:r>
            <a:r>
              <a:rPr lang="en-US" altLang="zh-TW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GOES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衛星資料、日本</a:t>
            </a:r>
            <a:r>
              <a:rPr lang="en-US" altLang="zh-TW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MTSAT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衛星原始格式資料及全球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衛星疊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資料，透過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JMDS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系統供越洋航線航班快速了解航路及機場之天氣系統變化。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3498200" cy="34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144739"/>
            <a:ext cx="3511048" cy="347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40968"/>
            <a:ext cx="3511048" cy="3474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35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9512" y="1213796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整合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飛機報告資料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資料服務升級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(5/10)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7859" y="1682720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整合全球</a:t>
            </a:r>
            <a:r>
              <a:rPr lang="en-US" altLang="zh-TW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AMDAR(Aircraft Meteorological Data Relay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例行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空中報告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(ARP)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以及航空公司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提供飛機通信定址與報告系統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(ACARS</a:t>
            </a:r>
            <a:r>
              <a:rPr lang="en-US" altLang="zh-TW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資料，透過介面完整提供航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空中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報告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資料。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23</a:t>
            </a:fld>
            <a:endParaRPr lang="zh-TW" altLang="en-US"/>
          </a:p>
        </p:txBody>
      </p:sp>
      <p:grpSp>
        <p:nvGrpSpPr>
          <p:cNvPr id="16" name="群組 15"/>
          <p:cNvGrpSpPr/>
          <p:nvPr/>
        </p:nvGrpSpPr>
        <p:grpSpPr>
          <a:xfrm>
            <a:off x="243702" y="2846360"/>
            <a:ext cx="8697690" cy="3949742"/>
            <a:chOff x="243702" y="2846360"/>
            <a:chExt cx="8697690" cy="3949742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702" y="2853619"/>
              <a:ext cx="3320186" cy="3942483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2540" y="2846360"/>
              <a:ext cx="3316964" cy="3938658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0505" y="2846360"/>
              <a:ext cx="3320887" cy="3943316"/>
            </a:xfrm>
            <a:prstGeom prst="rect">
              <a:avLst/>
            </a:prstGeom>
          </p:spPr>
        </p:pic>
      </p:grpSp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08" y="3501008"/>
            <a:ext cx="1714500" cy="215265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1612" y="3894519"/>
            <a:ext cx="2409825" cy="33337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7966" y="3739133"/>
            <a:ext cx="14001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4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7 L 0.06684 0.075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379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4375 0.0321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159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04219 0.053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3103" y="1098195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整合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世界區域預報資料</a:t>
            </a:r>
          </a:p>
        </p:txBody>
      </p:sp>
      <p:sp>
        <p:nvSpPr>
          <p:cNvPr id="4" name="矩形 3"/>
          <p:cNvSpPr/>
          <p:nvPr/>
        </p:nvSpPr>
        <p:spPr>
          <a:xfrm>
            <a:off x="407858" y="1559860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世界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區域預報中心所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提供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GRIB2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BUFR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區域高層</a:t>
            </a:r>
            <a:r>
              <a:rPr lang="en-US" altLang="zh-TW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(FL250~FL630)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天氣預報資料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，使用者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可透過圖型化顯示處理後之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產品。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344" y="2720077"/>
            <a:ext cx="3938096" cy="393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36" y="2740132"/>
            <a:ext cx="3924300" cy="389958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資料服務升級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(6/10)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16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資料服務升級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(7/10)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520" y="1211785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新細明體" panose="02020500000000000000" pitchFamily="18" charset="-120"/>
              </a:rPr>
              <a:t>、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建置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機師專區及簽派員專區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44824"/>
            <a:ext cx="5322988" cy="3474728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763" y="2420888"/>
            <a:ext cx="5356582" cy="34747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25</a:t>
            </a:fld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2498289" y="6010015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符合用戶需求</a:t>
            </a:r>
            <a:r>
              <a:rPr lang="en-US" altLang="zh-TW" sz="2400" dirty="0" smtClean="0">
                <a:solidFill>
                  <a:srgbClr val="FF0000"/>
                </a:solidFill>
                <a:latin typeface="+mn-ea"/>
                <a:ea typeface="+mn-ea"/>
              </a:rPr>
              <a:t>，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增加作業效率</a:t>
            </a:r>
            <a:endParaRPr lang="zh-TW" altLang="en-US" sz="24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0504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yp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5" y="1802433"/>
            <a:ext cx="6707988" cy="5055567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資料服務升級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(8/10)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9512" y="1340768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六、建置機場颱風簡報網頁及影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音說明檔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26</a:t>
            </a:fld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800494" y="1802432"/>
            <a:ext cx="7543011" cy="50555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78" y="2285174"/>
            <a:ext cx="7543011" cy="3416695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4549511" y="3789040"/>
            <a:ext cx="897148" cy="1440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722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59)">
                                      <p:cBhvr>
                                        <p:cTn id="21" dur="69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animBg="1"/>
      <p:bldP spid="7" grpId="0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51520" y="105273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+mn-ea"/>
              </a:rPr>
              <a:t>工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+mn-ea"/>
              </a:rPr>
              <a:t>作效益：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  <a:ea typeface="+mn-ea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資料服務升級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(9/9)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5536" y="1684546"/>
            <a:ext cx="5554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提升服務效率與品質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新細明體" panose="02020500000000000000" pitchFamily="18" charset="-120"/>
              </a:rPr>
              <a:t>。</a:t>
            </a:r>
            <a:endParaRPr lang="en-US" altLang="zh-TW" sz="2400" dirty="0" smtClean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TW" sz="2400" dirty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提供切合需求之服務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(</a:t>
            </a:r>
            <a:r>
              <a:rPr lang="zh-TW" altLang="en-US" sz="2400" u="sng" dirty="0" smtClean="0">
                <a:solidFill>
                  <a:srgbClr val="FF0000"/>
                </a:solidFill>
                <a:latin typeface="+mn-ea"/>
                <a:ea typeface="+mn-ea"/>
              </a:rPr>
              <a:t>服務精緻化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)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。</a:t>
            </a:r>
            <a:endParaRPr lang="en-US" altLang="zh-TW" sz="2400" dirty="0" smtClean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32104"/>
            <a:ext cx="4077704" cy="229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27</a:t>
            </a:fld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590162" y="3140968"/>
            <a:ext cx="3787213" cy="3415153"/>
            <a:chOff x="5711004" y="2637974"/>
            <a:chExt cx="3432996" cy="3422223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004" y="2637974"/>
              <a:ext cx="3278257" cy="2450497"/>
            </a:xfrm>
            <a:prstGeom prst="rect">
              <a:avLst/>
            </a:prstGeom>
          </p:spPr>
        </p:pic>
        <p:sp>
          <p:nvSpPr>
            <p:cNvPr id="13" name="文字方塊 12"/>
            <p:cNvSpPr txBox="1"/>
            <p:nvPr/>
          </p:nvSpPr>
          <p:spPr>
            <a:xfrm>
              <a:off x="5784870" y="5229200"/>
              <a:ext cx="33591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>
                  <a:solidFill>
                    <a:srgbClr val="FF0000"/>
                  </a:solidFill>
                  <a:latin typeface="+mn-ea"/>
                  <a:ea typeface="+mn-ea"/>
                </a:rPr>
                <a:t>天下武功</a:t>
              </a:r>
              <a:r>
                <a:rPr lang="en-US" altLang="zh-TW" sz="2400" dirty="0" smtClean="0">
                  <a:solidFill>
                    <a:srgbClr val="FF0000"/>
                  </a:solidFill>
                  <a:latin typeface="+mn-ea"/>
                  <a:ea typeface="+mn-ea"/>
                </a:rPr>
                <a:t>，</a:t>
              </a:r>
              <a:r>
                <a:rPr lang="zh-TW" altLang="en-US" sz="2400" dirty="0" smtClean="0">
                  <a:solidFill>
                    <a:srgbClr val="FF0000"/>
                  </a:solidFill>
                  <a:latin typeface="+mn-ea"/>
                  <a:ea typeface="+mn-ea"/>
                </a:rPr>
                <a:t>無堅不破，</a:t>
              </a:r>
              <a:endParaRPr lang="en-US" altLang="zh-TW" sz="2400" dirty="0" smtClean="0">
                <a:solidFill>
                  <a:srgbClr val="FF0000"/>
                </a:solidFill>
                <a:latin typeface="+mn-ea"/>
                <a:ea typeface="+mn-ea"/>
              </a:endParaRPr>
            </a:p>
            <a:p>
              <a:r>
                <a:rPr lang="zh-TW" altLang="en-US" sz="2400" dirty="0" smtClean="0">
                  <a:solidFill>
                    <a:srgbClr val="FF0000"/>
                  </a:solidFill>
                  <a:latin typeface="+mn-ea"/>
                  <a:ea typeface="+mn-ea"/>
                </a:rPr>
                <a:t>為快不破</a:t>
              </a:r>
              <a:r>
                <a:rPr lang="en-US" altLang="zh-TW" sz="2400" dirty="0" smtClean="0">
                  <a:solidFill>
                    <a:srgbClr val="FF0000"/>
                  </a:solidFill>
                  <a:latin typeface="+mn-ea"/>
                  <a:ea typeface="+mn-ea"/>
                </a:rPr>
                <a:t>!!</a:t>
              </a:r>
              <a:endParaRPr lang="zh-TW" altLang="en-US" sz="2400" dirty="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</p:grpSp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011" y="5938885"/>
            <a:ext cx="2297789" cy="91911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938946" y="5653225"/>
            <a:ext cx="407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  <a:latin typeface="+mn-ea"/>
                <a:ea typeface="+mn-ea"/>
              </a:rPr>
              <a:t>資訊在您手，服務跟著走</a:t>
            </a:r>
            <a:r>
              <a:rPr lang="en-US" altLang="zh-TW" dirty="0" smtClean="0">
                <a:solidFill>
                  <a:srgbClr val="FF0000"/>
                </a:solidFill>
                <a:latin typeface="+mn-ea"/>
                <a:ea typeface="+mn-ea"/>
              </a:rPr>
              <a:t>!</a:t>
            </a:r>
            <a:endParaRPr lang="zh-TW" altLang="en-US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1520" y="2884875"/>
            <a:ext cx="4248472" cy="3790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6" name="圖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2659687"/>
              </p:ext>
            </p:extLst>
          </p:nvPr>
        </p:nvGraphicFramePr>
        <p:xfrm>
          <a:off x="193803" y="3332104"/>
          <a:ext cx="4454224" cy="2905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手繪多邊形 11"/>
          <p:cNvSpPr/>
          <p:nvPr/>
        </p:nvSpPr>
        <p:spPr>
          <a:xfrm>
            <a:off x="590162" y="4398839"/>
            <a:ext cx="3960440" cy="1285531"/>
          </a:xfrm>
          <a:custGeom>
            <a:avLst/>
            <a:gdLst>
              <a:gd name="connsiteX0" fmla="*/ 0 w 3878826"/>
              <a:gd name="connsiteY0" fmla="*/ 1224116 h 1224116"/>
              <a:gd name="connsiteX1" fmla="*/ 737420 w 3878826"/>
              <a:gd name="connsiteY1" fmla="*/ 1179871 h 1224116"/>
              <a:gd name="connsiteX2" fmla="*/ 1843549 w 3878826"/>
              <a:gd name="connsiteY2" fmla="*/ 1032387 h 1224116"/>
              <a:gd name="connsiteX3" fmla="*/ 2875936 w 3878826"/>
              <a:gd name="connsiteY3" fmla="*/ 693174 h 1224116"/>
              <a:gd name="connsiteX4" fmla="*/ 3701845 w 3878826"/>
              <a:gd name="connsiteY4" fmla="*/ 117987 h 1224116"/>
              <a:gd name="connsiteX5" fmla="*/ 3731342 w 3878826"/>
              <a:gd name="connsiteY5" fmla="*/ 103238 h 1224116"/>
              <a:gd name="connsiteX6" fmla="*/ 3878826 w 3878826"/>
              <a:gd name="connsiteY6" fmla="*/ 0 h 122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78826" h="1224116">
                <a:moveTo>
                  <a:pt x="0" y="1224116"/>
                </a:moveTo>
                <a:cubicBezTo>
                  <a:pt x="215081" y="1217971"/>
                  <a:pt x="430162" y="1211826"/>
                  <a:pt x="737420" y="1179871"/>
                </a:cubicBezTo>
                <a:cubicBezTo>
                  <a:pt x="1044678" y="1147916"/>
                  <a:pt x="1487130" y="1113503"/>
                  <a:pt x="1843549" y="1032387"/>
                </a:cubicBezTo>
                <a:cubicBezTo>
                  <a:pt x="2199968" y="951271"/>
                  <a:pt x="2566220" y="845574"/>
                  <a:pt x="2875936" y="693174"/>
                </a:cubicBezTo>
                <a:cubicBezTo>
                  <a:pt x="3185652" y="540774"/>
                  <a:pt x="3559277" y="216310"/>
                  <a:pt x="3701845" y="117987"/>
                </a:cubicBezTo>
                <a:cubicBezTo>
                  <a:pt x="3844413" y="19664"/>
                  <a:pt x="3701845" y="122902"/>
                  <a:pt x="3731342" y="103238"/>
                </a:cubicBezTo>
                <a:cubicBezTo>
                  <a:pt x="3760839" y="83574"/>
                  <a:pt x="3819832" y="41787"/>
                  <a:pt x="3878826" y="0"/>
                </a:cubicBezTo>
              </a:path>
            </a:pathLst>
          </a:custGeom>
          <a:noFill/>
          <a:ln w="114300">
            <a:solidFill>
              <a:srgbClr val="0070C0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855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Graphic spid="6" grpId="0">
        <p:bldAsOne/>
      </p:bldGraphic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圖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1917997"/>
              </p:ext>
            </p:extLst>
          </p:nvPr>
        </p:nvGraphicFramePr>
        <p:xfrm>
          <a:off x="745232" y="2708920"/>
          <a:ext cx="7941568" cy="3636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結  語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(1/3)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81782" y="1412776"/>
            <a:ext cx="8682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回顧航空氣象現代化作業系統計畫內容，業包含各類可能造成致命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飛航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事故天氣資訊，已能充份使航機掌握其資訊，並及早因應相關危險因子。</a:t>
            </a:r>
            <a:endParaRPr lang="en-US" altLang="zh-TW" sz="2400" dirty="0" smtClean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51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結  語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(2/3)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61957" y="1556792"/>
            <a:ext cx="84200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航空氣象現代化作業系統氣象技術增強計畫業於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2014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年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12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月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31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日完成階段性任務。經過三期歷時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17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年的航空氣象現代化作業系統計畫，臺北飛航情報區的航空氣象服務品質已達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世界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水準。</a:t>
            </a:r>
            <a:endParaRPr lang="en-US" altLang="zh-TW" sz="2400" dirty="0" smtClean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2123728" y="3052190"/>
            <a:ext cx="6370283" cy="3567305"/>
            <a:chOff x="2123728" y="3052190"/>
            <a:chExt cx="6370283" cy="3567305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3728" y="3052190"/>
              <a:ext cx="5400600" cy="3171459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>
              <a:off x="6444208" y="6250163"/>
              <a:ext cx="2049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(NCAR</a:t>
              </a:r>
              <a:r>
                <a:rPr lang="zh-TW" altLang="en-US" dirty="0" smtClean="0"/>
                <a:t>提供</a:t>
              </a:r>
              <a:r>
                <a:rPr lang="en-US" altLang="zh-TW" dirty="0" smtClean="0"/>
                <a:t>)</a:t>
              </a:r>
              <a:endParaRPr lang="zh-TW" altLang="en-US" dirty="0"/>
            </a:p>
          </p:txBody>
        </p:sp>
      </p:grp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468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260648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前  </a:t>
            </a:r>
            <a:r>
              <a:rPr kumimoji="1" lang="zh-TW" altLang="en-US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言 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(1/4)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7" name="圖表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1722068"/>
              </p:ext>
            </p:extLst>
          </p:nvPr>
        </p:nvGraphicFramePr>
        <p:xfrm>
          <a:off x="479993" y="1556792"/>
          <a:ext cx="8435280" cy="4936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7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2"/>
    </mc:Choice>
    <mc:Fallback xmlns="">
      <p:transition spd="slow" advTm="7672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6369" y="1340768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未來飛航服務總臺持續與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各界維繫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良好的合作關係，以達互通有無及截長補短的目的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，並以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使用者需求服務為首要目標，透過合作與交流，持續精進航空氣象作業，發展符合使用者需求之服務方式及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產品。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2745876526"/>
              </p:ext>
            </p:extLst>
          </p:nvPr>
        </p:nvGraphicFramePr>
        <p:xfrm>
          <a:off x="-612576" y="2910428"/>
          <a:ext cx="6408712" cy="3834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結  語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(3/3)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30</a:t>
            </a:fld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4572000" y="3389855"/>
            <a:ext cx="4469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FF0000"/>
                </a:solidFill>
                <a:latin typeface="+mn-ea"/>
                <a:ea typeface="+mn-ea"/>
              </a:rPr>
              <a:t>理論系統化、資訊整合化的科技作業；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產品優</a:t>
            </a:r>
            <a:r>
              <a:rPr lang="zh-TW" altLang="en-US" sz="2400" dirty="0">
                <a:solidFill>
                  <a:srgbClr val="FF0000"/>
                </a:solidFill>
                <a:latin typeface="+mn-ea"/>
                <a:ea typeface="+mn-ea"/>
              </a:rPr>
              <a:t>質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化</a:t>
            </a:r>
            <a:r>
              <a:rPr lang="zh-TW" altLang="en-US" sz="2400" dirty="0">
                <a:solidFill>
                  <a:srgbClr val="FF0000"/>
                </a:solidFill>
                <a:latin typeface="+mn-ea"/>
                <a:ea typeface="+mn-ea"/>
              </a:rPr>
              <a:t>、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服務精</a:t>
            </a:r>
            <a:r>
              <a:rPr lang="zh-TW" altLang="en-US" sz="2400" dirty="0">
                <a:solidFill>
                  <a:srgbClr val="FF0000"/>
                </a:solidFill>
                <a:latin typeface="+mn-ea"/>
                <a:ea typeface="+mn-ea"/>
              </a:rPr>
              <a:t>緻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化</a:t>
            </a:r>
            <a:r>
              <a:rPr lang="zh-TW" altLang="en-US" sz="2400" dirty="0">
                <a:solidFill>
                  <a:srgbClr val="FF0000"/>
                </a:solidFill>
                <a:latin typeface="+mn-ea"/>
                <a:ea typeface="+mn-ea"/>
              </a:rPr>
              <a:t>的感動服務。</a:t>
            </a:r>
          </a:p>
        </p:txBody>
      </p:sp>
    </p:spTree>
    <p:extLst>
      <p:ext uri="{BB962C8B-B14F-4D97-AF65-F5344CB8AC3E}">
        <p14:creationId xmlns:p14="http://schemas.microsoft.com/office/powerpoint/2010/main" val="277821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C27ED9-52D4-4D68-BA9C-AC13F507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EDBCA3-B676-431D-A6FE-7EFD1605B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81E13F-4247-4EC1-BCEC-49DD1F71B1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33BE07-7F8F-4024-B435-F87E38ECC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5421F8-E4D7-4B96-AEA9-D8F01CCC09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158C4E-5DE9-4A2C-B937-F4CABD74C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820944-C9F2-4A57-939B-C65A455D4E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A55236-AF61-4817-B388-20CD40DCA9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F98956-DC0A-43FC-9AE4-FC1D9D10A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2A5347-92C9-455F-A489-69E478E028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DDDF56-8A36-4789-8EF0-3A170BEE1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graphicEl>
                                              <a:dgm id="{EBC27ED9-52D4-4D68-BA9C-AC13F507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graphicEl>
                                              <a:dgm id="{BBEDBCA3-B676-431D-A6FE-7EFD1605B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graphicEl>
                                              <a:dgm id="{3581E13F-4247-4EC1-BCEC-49DD1F71B1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graphicEl>
                                              <a:dgm id="{6233BE07-7F8F-4024-B435-F87E38ECC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4">
                                            <p:graphicEl>
                                              <a:dgm id="{BE5421F8-E4D7-4B96-AEA9-D8F01CCC09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4">
                                            <p:graphicEl>
                                              <a:dgm id="{64158C4E-5DE9-4A2C-B937-F4CABD74C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graphicEl>
                                              <a:dgm id="{83820944-C9F2-4A57-939B-C65A455D4E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graphicEl>
                                              <a:dgm id="{23A55236-AF61-4817-B388-20CD40DCA9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4">
                                            <p:graphicEl>
                                              <a:dgm id="{E7F98956-DC0A-43FC-9AE4-FC1D9D10A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4">
                                            <p:graphicEl>
                                              <a:dgm id="{5B2A5347-92C9-455F-A489-69E478E028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graphicEl>
                                              <a:dgm id="{38DDDF56-8A36-4789-8EF0-3A170BEE1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/>
        </p:bldSub>
      </p:bldGraphic>
      <p:bldGraphic spid="4" grpId="1">
        <p:bldSub>
          <a:bldDgm/>
        </p:bldSub>
      </p:bldGraphic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title"/>
          </p:nvPr>
        </p:nvSpPr>
        <p:spPr>
          <a:xfrm>
            <a:off x="4509092" y="1844824"/>
            <a:ext cx="2568728" cy="845758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zh-TW" alt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ea typeface="標楷體" pitchFamily="65" charset="-120"/>
              </a:rPr>
              <a:t>報告完畢</a:t>
            </a:r>
            <a:endParaRPr lang="ja-JP" altLang="en-US" sz="44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  <a:ea typeface="標楷體" pitchFamily="65" charset="-120"/>
            </a:endParaRPr>
          </a:p>
        </p:txBody>
      </p:sp>
      <p:sp>
        <p:nvSpPr>
          <p:cNvPr id="467980" name="Rectangle 12"/>
          <p:cNvSpPr>
            <a:spLocks noChangeArrowheads="1"/>
          </p:cNvSpPr>
          <p:nvPr/>
        </p:nvSpPr>
        <p:spPr bwMode="auto">
          <a:xfrm>
            <a:off x="5793456" y="3058428"/>
            <a:ext cx="2441694" cy="76944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762000" eaLnBrk="1" hangingPunct="1">
              <a:defRPr/>
            </a:pPr>
            <a:r>
              <a:rPr kumimoji="1" lang="zh-TW" altLang="en-US" sz="44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ea typeface="標楷體" pitchFamily="65" charset="-120"/>
              </a:rPr>
              <a:t>敬請</a:t>
            </a:r>
            <a:r>
              <a:rPr kumimoji="1" lang="zh-TW" altLang="en-US" sz="44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ea typeface="標楷體" pitchFamily="65" charset="-120"/>
              </a:rPr>
              <a:t>指教</a:t>
            </a:r>
            <a:endParaRPr kumimoji="1" lang="zh-TW" altLang="en-US" sz="4400" b="0" dirty="0"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  <a:ea typeface="標楷體" pitchFamily="65" charset="-120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364088" y="4275123"/>
            <a:ext cx="1313180" cy="76944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762000" eaLnBrk="1" hangingPunct="1">
              <a:defRPr/>
            </a:pPr>
            <a:r>
              <a:rPr kumimoji="1" lang="zh-TW" altLang="en-US" sz="44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ea typeface="標楷體" pitchFamily="65" charset="-120"/>
              </a:rPr>
              <a:t>謝謝</a:t>
            </a:r>
            <a:endParaRPr kumimoji="1" lang="zh-TW" altLang="en-US" sz="4400" b="0" dirty="0"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  <a:ea typeface="標楷體" pitchFamily="65" charset="-120"/>
            </a:endParaRPr>
          </a:p>
        </p:txBody>
      </p:sp>
      <p:pic>
        <p:nvPicPr>
          <p:cNvPr id="7" name="Picture 7" descr="anw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6" y="5878509"/>
            <a:ext cx="990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19" y="6351584"/>
            <a:ext cx="1838325" cy="447675"/>
          </a:xfrm>
          <a:prstGeom prst="rect">
            <a:avLst/>
          </a:prstGeom>
        </p:spPr>
      </p:pic>
      <p:pic>
        <p:nvPicPr>
          <p:cNvPr id="8" name="圖片版面配置區 7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r="9441"/>
          <a:stretch>
            <a:fillRect/>
          </a:stretch>
        </p:blipFill>
        <p:spPr>
          <a:xfrm>
            <a:off x="492845" y="1860768"/>
            <a:ext cx="4036949" cy="3312368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31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260648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前  </a:t>
            </a:r>
            <a:r>
              <a:rPr kumimoji="1" lang="zh-TW" altLang="en-US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言 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(2/4)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23528" y="1717334"/>
            <a:ext cx="84969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由此可見，航空氣象對於飛行安全的重要性。如何迅速且正確的掌握航空氣象資訊，除可增進飛航效率外，更可在效率中兼顧安全，使每一趟飛航任務順利起飛及完美落地。</a:t>
            </a:r>
            <a:endParaRPr lang="zh-TW" altLang="en-US" sz="2800" dirty="0">
              <a:solidFill>
                <a:schemeClr val="bg2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0106">
            <a:off x="5323625" y="4449365"/>
            <a:ext cx="2958569" cy="1425784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4</a:t>
            </a:fld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46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4"/>
    </mc:Choice>
    <mc:Fallback xmlns="">
      <p:transition spd="slow" advTm="7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276 1.48148E-6 L -0.82517 0.05602 C -0.7618 0.06875 -0.66719 0.07569 -0.56857 0.07569 C -0.4559 0.07569 -0.3658 0.06875 -0.30243 0.05602 L -2.22222E-6 1.48148E-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72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前  </a:t>
            </a:r>
            <a:r>
              <a:rPr kumimoji="1" lang="zh-TW" altLang="en-US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言 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(3/4)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3205" y="1731770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飛航服務</a:t>
            </a:r>
            <a:r>
              <a:rPr lang="zh-TW" altLang="zh-TW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總</a:t>
            </a:r>
            <a:r>
              <a:rPr lang="zh-TW" altLang="zh-TW" sz="2400" kern="100" dirty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臺</a:t>
            </a:r>
            <a:r>
              <a:rPr lang="zh-TW" altLang="zh-TW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鑒於</a:t>
            </a:r>
            <a:r>
              <a:rPr lang="zh-TW" altLang="en-US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航空氣象之重要性及</a:t>
            </a:r>
            <a:r>
              <a:rPr lang="zh-TW" altLang="zh-TW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航空</a:t>
            </a:r>
            <a:r>
              <a:rPr lang="zh-TW" altLang="zh-TW" sz="2400" kern="100" dirty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運輸業之</a:t>
            </a:r>
            <a:r>
              <a:rPr lang="zh-TW" altLang="zh-TW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持續</a:t>
            </a:r>
            <a:r>
              <a:rPr lang="zh-TW" altLang="en-US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快速</a:t>
            </a:r>
            <a:r>
              <a:rPr lang="zh-TW" altLang="zh-TW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成長，</a:t>
            </a:r>
            <a:r>
              <a:rPr lang="zh-TW" altLang="en-US" sz="2400" kern="100" dirty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以</a:t>
            </a:r>
            <a:r>
              <a:rPr lang="zh-TW" altLang="en-US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進一步</a:t>
            </a:r>
            <a:r>
              <a:rPr lang="zh-TW" altLang="zh-TW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提升航空</a:t>
            </a:r>
            <a:r>
              <a:rPr lang="zh-TW" altLang="zh-TW" sz="2400" kern="100" dirty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氣象服務之效率及品質</a:t>
            </a:r>
            <a:r>
              <a:rPr lang="zh-TW" altLang="zh-TW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確實保障飛航安全，爰分別</a:t>
            </a:r>
            <a:r>
              <a:rPr lang="zh-TW" altLang="zh-TW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自</a:t>
            </a:r>
            <a:r>
              <a:rPr lang="en-US" altLang="zh-TW" sz="2400" kern="100" dirty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1997</a:t>
            </a:r>
            <a:r>
              <a:rPr lang="zh-TW" altLang="zh-TW" sz="2400" kern="100" dirty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400" kern="100" dirty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lang="zh-TW" altLang="zh-TW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zh-TW" altLang="en-US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2006</a:t>
            </a:r>
            <a:r>
              <a:rPr lang="zh-TW" altLang="en-US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月及</a:t>
            </a:r>
            <a:r>
              <a:rPr lang="en-US" altLang="zh-TW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2011</a:t>
            </a:r>
            <a:r>
              <a:rPr lang="zh-TW" altLang="en-US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zh-TW" altLang="zh-TW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推動</a:t>
            </a:r>
            <a:r>
              <a:rPr lang="zh-TW" altLang="zh-TW" sz="2400" kern="100" dirty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「航空氣象現代化作業系統</a:t>
            </a:r>
            <a:r>
              <a:rPr lang="zh-TW" altLang="zh-TW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TW" altLang="en-US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三期</a:t>
            </a:r>
            <a:r>
              <a:rPr lang="zh-TW" altLang="zh-TW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計畫</a:t>
            </a:r>
            <a:r>
              <a:rPr lang="zh-TW" altLang="zh-TW" sz="2400" kern="100" dirty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，與美國國家大氣科學</a:t>
            </a:r>
            <a:r>
              <a:rPr lang="zh-TW" altLang="zh-TW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研究中心</a:t>
            </a:r>
            <a:r>
              <a:rPr lang="en-US" altLang="zh-TW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(NCAR)</a:t>
            </a:r>
            <a:r>
              <a:rPr lang="zh-TW" altLang="zh-TW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合作，</a:t>
            </a:r>
            <a:r>
              <a:rPr lang="zh-TW" altLang="en-US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打造可同時整合資料處理、傳播</a:t>
            </a:r>
            <a:r>
              <a:rPr lang="zh-TW" altLang="en-US" sz="2400" kern="100" dirty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及查詢</a:t>
            </a:r>
            <a:r>
              <a:rPr lang="zh-TW" altLang="en-US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顯示等強大功能之</a:t>
            </a:r>
            <a:r>
              <a:rPr lang="zh-TW" altLang="zh-TW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zh-TW" sz="2400" kern="1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航空</a:t>
            </a:r>
            <a:r>
              <a:rPr lang="zh-TW" altLang="zh-TW" sz="2400" kern="1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氣象現代化作業系統</a:t>
            </a:r>
            <a:r>
              <a:rPr lang="zh-TW" altLang="zh-TW" sz="2400" kern="100" dirty="0" smtClean="0">
                <a:solidFill>
                  <a:schemeClr val="bg2">
                    <a:lumMod val="5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」。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488" y="4464970"/>
            <a:ext cx="2808312" cy="2180572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695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59"/>
    </mc:Choice>
    <mc:Fallback xmlns="">
      <p:transition spd="slow" advTm="1555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349400"/>
              </p:ext>
            </p:extLst>
          </p:nvPr>
        </p:nvGraphicFramePr>
        <p:xfrm>
          <a:off x="323528" y="1732852"/>
          <a:ext cx="8568952" cy="47525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4440"/>
                <a:gridCol w="3013992"/>
                <a:gridCol w="1620180"/>
                <a:gridCol w="3060340"/>
              </a:tblGrid>
              <a:tr h="353804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Arial Black" panose="020B0A04020102020204" pitchFamily="34" charset="0"/>
                          <a:ea typeface="+mn-ea"/>
                        </a:rPr>
                        <a:t>階段</a:t>
                      </a:r>
                    </a:p>
                  </a:txBody>
                  <a:tcPr marL="57343" marR="573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  <a:latin typeface="Arial Black" panose="020B0A04020102020204" pitchFamily="34" charset="0"/>
                          <a:ea typeface="+mn-ea"/>
                        </a:rPr>
                        <a:t>計畫名稱</a:t>
                      </a:r>
                    </a:p>
                  </a:txBody>
                  <a:tcPr marL="57343" marR="573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  <a:latin typeface="Arial Black" panose="020B0A04020102020204" pitchFamily="34" charset="0"/>
                          <a:ea typeface="+mn-ea"/>
                        </a:rPr>
                        <a:t>時間</a:t>
                      </a:r>
                    </a:p>
                  </a:txBody>
                  <a:tcPr marL="57343" marR="573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  <a:latin typeface="Arial Black" panose="020B0A04020102020204" pitchFamily="34" charset="0"/>
                          <a:ea typeface="+mn-ea"/>
                        </a:rPr>
                        <a:t>達成目標</a:t>
                      </a:r>
                    </a:p>
                  </a:txBody>
                  <a:tcPr marL="57343" marR="57343" marT="0" marB="0"/>
                </a:tc>
              </a:tr>
              <a:tr h="1732479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Arial Black" panose="020B0A04020102020204" pitchFamily="34" charset="0"/>
                          <a:ea typeface="+mn-ea"/>
                        </a:rPr>
                        <a:t>一</a:t>
                      </a:r>
                    </a:p>
                  </a:txBody>
                  <a:tcPr marL="57343" marR="573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航空氣象現代化作業系統計畫</a:t>
                      </a:r>
                    </a:p>
                  </a:txBody>
                  <a:tcPr marL="57343" marR="573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1997</a:t>
                      </a:r>
                      <a:r>
                        <a:rPr lang="zh-TW" sz="2400" kern="100" dirty="0" smtClean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年</a:t>
                      </a:r>
                      <a:r>
                        <a:rPr lang="en-US" sz="2400" kern="100" dirty="0" smtClean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~2002</a:t>
                      </a:r>
                      <a:r>
                        <a:rPr lang="zh-TW" sz="2400" kern="100" dirty="0" smtClean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年</a:t>
                      </a:r>
                      <a:endParaRPr lang="zh-TW" sz="2400" kern="100" dirty="0">
                        <a:solidFill>
                          <a:srgbClr val="002060"/>
                        </a:solidFill>
                        <a:effectLst/>
                        <a:latin typeface="Arial Black" panose="020B0A04020102020204" pitchFamily="34" charset="0"/>
                        <a:ea typeface="+mn-ea"/>
                      </a:endParaRPr>
                    </a:p>
                  </a:txBody>
                  <a:tcPr marL="57343" marR="57343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25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00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改善內部作業效率與預報品質。</a:t>
                      </a:r>
                    </a:p>
                    <a:p>
                      <a:pPr marL="342900" lvl="0" indent="-342900" algn="just">
                        <a:lnSpc>
                          <a:spcPts val="25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00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提昇預報水準及服務效能。</a:t>
                      </a:r>
                    </a:p>
                  </a:txBody>
                  <a:tcPr marL="57343" marR="57343" marT="0" marB="0"/>
                </a:tc>
              </a:tr>
              <a:tr h="1604833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  <a:latin typeface="Arial Black" panose="020B0A04020102020204" pitchFamily="34" charset="0"/>
                          <a:ea typeface="+mn-ea"/>
                        </a:rPr>
                        <a:t>二</a:t>
                      </a:r>
                    </a:p>
                  </a:txBody>
                  <a:tcPr marL="57343" marR="573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航空氣象現代化作業系統強化及支援計畫</a:t>
                      </a:r>
                    </a:p>
                  </a:txBody>
                  <a:tcPr marL="57343" marR="573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2006</a:t>
                      </a:r>
                      <a:r>
                        <a:rPr lang="zh-TW" sz="2400" kern="100" dirty="0" smtClean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年</a:t>
                      </a:r>
                      <a:r>
                        <a:rPr lang="en-US" sz="2400" kern="100" dirty="0" smtClean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~2010</a:t>
                      </a:r>
                      <a:r>
                        <a:rPr lang="zh-TW" sz="2400" kern="100" dirty="0" smtClean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年</a:t>
                      </a:r>
                      <a:endParaRPr lang="zh-TW" sz="2400" kern="100" dirty="0">
                        <a:solidFill>
                          <a:srgbClr val="002060"/>
                        </a:solidFill>
                        <a:effectLst/>
                        <a:latin typeface="Arial Black" panose="020B0A04020102020204" pitchFamily="34" charset="0"/>
                        <a:ea typeface="+mn-ea"/>
                      </a:endParaRPr>
                    </a:p>
                  </a:txBody>
                  <a:tcPr marL="57343" marR="57343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25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00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資訊滿足用戶期望。</a:t>
                      </a:r>
                    </a:p>
                    <a:p>
                      <a:pPr marL="342900" lvl="0" indent="-342900" algn="just">
                        <a:lnSpc>
                          <a:spcPts val="25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00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服務符合作業需求。</a:t>
                      </a:r>
                    </a:p>
                  </a:txBody>
                  <a:tcPr marL="57343" marR="57343" marT="0" marB="0"/>
                </a:tc>
              </a:tr>
              <a:tr h="1061412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  <a:latin typeface="Arial Black" panose="020B0A04020102020204" pitchFamily="34" charset="0"/>
                          <a:ea typeface="+mn-ea"/>
                        </a:rPr>
                        <a:t>三</a:t>
                      </a:r>
                    </a:p>
                  </a:txBody>
                  <a:tcPr marL="57343" marR="573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航空氣象現代化作業系統氣象技術增強計畫</a:t>
                      </a:r>
                    </a:p>
                  </a:txBody>
                  <a:tcPr marL="57343" marR="573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2011</a:t>
                      </a:r>
                      <a:r>
                        <a:rPr lang="zh-TW" sz="2400" kern="100" dirty="0" smtClean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年</a:t>
                      </a:r>
                      <a:r>
                        <a:rPr lang="en-US" sz="2400" kern="100" dirty="0" smtClean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~2014</a:t>
                      </a:r>
                      <a:r>
                        <a:rPr lang="zh-TW" sz="2400" kern="100" dirty="0" smtClean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年</a:t>
                      </a:r>
                      <a:endParaRPr lang="zh-TW" sz="2400" kern="100" dirty="0">
                        <a:solidFill>
                          <a:srgbClr val="002060"/>
                        </a:solidFill>
                        <a:effectLst/>
                        <a:latin typeface="Arial Black" panose="020B0A04020102020204" pitchFamily="34" charset="0"/>
                        <a:ea typeface="+mn-ea"/>
                      </a:endParaRPr>
                    </a:p>
                  </a:txBody>
                  <a:tcPr marL="57343" marR="57343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25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00" dirty="0" smtClean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產品</a:t>
                      </a:r>
                      <a:r>
                        <a:rPr lang="zh-TW" altLang="en-US" sz="2400" kern="100" dirty="0" smtClean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優質</a:t>
                      </a:r>
                      <a:r>
                        <a:rPr lang="zh-TW" sz="2400" kern="100" dirty="0" smtClean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化</a:t>
                      </a:r>
                      <a:endParaRPr lang="zh-TW" sz="2400" kern="100" dirty="0">
                        <a:solidFill>
                          <a:srgbClr val="002060"/>
                        </a:solidFill>
                        <a:effectLst/>
                        <a:latin typeface="Arial Black" panose="020B0A04020102020204" pitchFamily="34" charset="0"/>
                        <a:ea typeface="+mn-ea"/>
                      </a:endParaRPr>
                    </a:p>
                    <a:p>
                      <a:pPr marL="342900" lvl="0" indent="-342900" algn="just">
                        <a:lnSpc>
                          <a:spcPts val="25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00" dirty="0" smtClean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服務</a:t>
                      </a:r>
                      <a:r>
                        <a:rPr lang="zh-TW" altLang="en-US" sz="2400" kern="100" dirty="0" smtClean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精緻</a:t>
                      </a:r>
                      <a:r>
                        <a:rPr lang="zh-TW" sz="2400" kern="100" dirty="0" smtClean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</a:rPr>
                        <a:t>化</a:t>
                      </a:r>
                      <a:endParaRPr lang="zh-TW" sz="2400" kern="100" dirty="0">
                        <a:solidFill>
                          <a:srgbClr val="002060"/>
                        </a:solidFill>
                        <a:effectLst/>
                        <a:latin typeface="Arial Black" panose="020B0A04020102020204" pitchFamily="34" charset="0"/>
                        <a:ea typeface="+mn-ea"/>
                      </a:endParaRPr>
                    </a:p>
                  </a:txBody>
                  <a:tcPr marL="57343" marR="57343" marT="0" marB="0"/>
                </a:tc>
              </a:tr>
            </a:tbl>
          </a:graphicData>
        </a:graphic>
      </p:graphicFrame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前  </a:t>
            </a:r>
            <a:r>
              <a:rPr kumimoji="1" lang="zh-TW" altLang="en-US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言 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(4/4)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3528" y="5373216"/>
            <a:ext cx="8568952" cy="115212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817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41590" y="1419685"/>
            <a:ext cx="7571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一、積冰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即時預報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產品</a:t>
            </a:r>
            <a:r>
              <a:rPr lang="en-US" altLang="zh-TW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(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CIP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新細明體" panose="02020500000000000000" pitchFamily="18" charset="-120"/>
              </a:rPr>
              <a:t>；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Current </a:t>
            </a:r>
            <a:r>
              <a:rPr lang="en-US" altLang="zh-TW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Icing </a:t>
            </a:r>
            <a:r>
              <a:rPr lang="en-US" altLang="zh-TW" sz="2400" dirty="0" err="1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Proucts</a:t>
            </a:r>
            <a:r>
              <a:rPr lang="en-US" altLang="zh-TW" sz="24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)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資訊技術</a:t>
            </a:r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精進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(1/12)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6" descr="cipsev18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6" b="7483"/>
          <a:stretch>
            <a:fillRect/>
          </a:stretch>
        </p:blipFill>
        <p:spPr bwMode="auto">
          <a:xfrm>
            <a:off x="4644008" y="2150433"/>
            <a:ext cx="3619500" cy="28892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6" b="19093"/>
          <a:stretch>
            <a:fillRect/>
          </a:stretch>
        </p:blipFill>
        <p:spPr bwMode="auto">
          <a:xfrm>
            <a:off x="3043808" y="5198433"/>
            <a:ext cx="19272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20040127-f1-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504" y="2093283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4415408" y="4588833"/>
            <a:ext cx="762000" cy="685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6777608" y="2795750"/>
            <a:ext cx="759896" cy="45286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21" name="群組 20"/>
          <p:cNvGrpSpPr/>
          <p:nvPr/>
        </p:nvGrpSpPr>
        <p:grpSpPr>
          <a:xfrm>
            <a:off x="1138808" y="1921833"/>
            <a:ext cx="7696200" cy="4648200"/>
            <a:chOff x="1138808" y="1921833"/>
            <a:chExt cx="7696200" cy="4648200"/>
          </a:xfrm>
        </p:grpSpPr>
        <p:pic>
          <p:nvPicPr>
            <p:cNvPr id="7" name="Picture 2" descr="citati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8008" y="3598233"/>
              <a:ext cx="2133600" cy="150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radome2_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008" y="5198433"/>
              <a:ext cx="971550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 descr="SSD-L3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808" y="1921833"/>
              <a:ext cx="3276600" cy="174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 descr="bradfordaso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5008" y="5122233"/>
              <a:ext cx="1828800" cy="137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r="10001"/>
            <a:stretch>
              <a:fillRect/>
            </a:stretch>
          </p:blipFill>
          <p:spPr bwMode="auto">
            <a:xfrm>
              <a:off x="7996808" y="5122233"/>
              <a:ext cx="8382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群組 22"/>
          <p:cNvGrpSpPr/>
          <p:nvPr/>
        </p:nvGrpSpPr>
        <p:grpSpPr>
          <a:xfrm>
            <a:off x="4034408" y="3064833"/>
            <a:ext cx="4343400" cy="2362200"/>
            <a:chOff x="4034408" y="3064833"/>
            <a:chExt cx="4343400" cy="2362200"/>
          </a:xfrm>
        </p:grpSpPr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 flipV="1">
              <a:off x="7082408" y="4588833"/>
              <a:ext cx="228600" cy="83820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4034408" y="3064833"/>
              <a:ext cx="914400" cy="7620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V="1">
              <a:off x="6015608" y="4665033"/>
              <a:ext cx="0" cy="68580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V="1">
              <a:off x="4034408" y="4055433"/>
              <a:ext cx="914400" cy="22860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 flipH="1" flipV="1">
              <a:off x="7768208" y="4588833"/>
              <a:ext cx="609600" cy="76200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41071" y="5240655"/>
            <a:ext cx="2890825" cy="142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69875" indent="-269875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en-US" altLang="zh-TW" sz="2100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- </a:t>
            </a:r>
            <a:r>
              <a:rPr lang="zh-TW" altLang="en-US" sz="2100" dirty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結合觀測</a:t>
            </a:r>
            <a:r>
              <a:rPr lang="zh-TW" altLang="en-US" sz="2100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及預報資料，以修正氣象數值模式可能出現的誤差。</a:t>
            </a:r>
            <a:endParaRPr lang="zh-TW" altLang="en-US" sz="2100" dirty="0">
              <a:solidFill>
                <a:schemeClr val="bg2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269875" indent="-269875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en-US" altLang="zh-TW" sz="2100" dirty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- </a:t>
            </a:r>
            <a:r>
              <a:rPr lang="zh-TW" altLang="en-US" sz="2100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每</a:t>
            </a:r>
            <a:r>
              <a:rPr lang="en-US" altLang="zh-TW" sz="2100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100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小時</a:t>
            </a:r>
            <a:r>
              <a:rPr lang="zh-TW" altLang="en-US" sz="2100" dirty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更新</a:t>
            </a:r>
            <a:r>
              <a:rPr lang="zh-TW" altLang="en-US" sz="2100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資料，提升資料效</a:t>
            </a:r>
            <a:r>
              <a:rPr lang="zh-TW" altLang="en-US" sz="2100" dirty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率</a:t>
            </a:r>
            <a:r>
              <a:rPr lang="zh-TW" altLang="en-US" sz="2100" dirty="0" smtClean="0">
                <a:solidFill>
                  <a:schemeClr val="bg2">
                    <a:lumMod val="50000"/>
                  </a:schemeClr>
                </a:solidFill>
                <a:latin typeface="標楷體"/>
                <a:ea typeface="標楷體"/>
              </a:rPr>
              <a:t>。</a:t>
            </a:r>
            <a:endParaRPr lang="en-US" altLang="zh-TW" sz="2100" dirty="0">
              <a:solidFill>
                <a:schemeClr val="bg2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" name="投影片編號版面配置區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090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資訊技術精進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(2/12)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圖片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147323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字方塊 10"/>
          <p:cNvSpPr txBox="1"/>
          <p:nvPr/>
        </p:nvSpPr>
        <p:spPr>
          <a:xfrm>
            <a:off x="533867" y="4968854"/>
            <a:ext cx="2242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即時積冰強度預報</a:t>
            </a:r>
            <a:endParaRPr lang="zh-TW" altLang="en-US" dirty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2997975" y="1911890"/>
            <a:ext cx="3148049" cy="3939125"/>
            <a:chOff x="2997975" y="1911890"/>
            <a:chExt cx="3148049" cy="3939125"/>
          </a:xfrm>
        </p:grpSpPr>
        <p:pic>
          <p:nvPicPr>
            <p:cNvPr id="9" name="圖片 8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975" y="1911890"/>
              <a:ext cx="3148049" cy="3456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文字方塊 11"/>
            <p:cNvSpPr txBox="1"/>
            <p:nvPr/>
          </p:nvSpPr>
          <p:spPr>
            <a:xfrm>
              <a:off x="3305449" y="5481683"/>
              <a:ext cx="22425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 smtClean="0">
                  <a:solidFill>
                    <a:schemeClr val="bg2">
                      <a:lumMod val="50000"/>
                    </a:schemeClr>
                  </a:solidFill>
                  <a:latin typeface="+mn-ea"/>
                  <a:ea typeface="+mn-ea"/>
                </a:rPr>
                <a:t>即時積冰機率預報</a:t>
              </a:r>
              <a:endParaRPr lang="zh-TW" altLang="en-US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796136" y="2636912"/>
            <a:ext cx="3147323" cy="3832535"/>
            <a:chOff x="5796136" y="2636912"/>
            <a:chExt cx="3147323" cy="3832535"/>
          </a:xfrm>
        </p:grpSpPr>
        <p:pic>
          <p:nvPicPr>
            <p:cNvPr id="10" name="圖片 9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2636912"/>
              <a:ext cx="3147323" cy="3456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文字方塊 12"/>
            <p:cNvSpPr txBox="1"/>
            <p:nvPr/>
          </p:nvSpPr>
          <p:spPr>
            <a:xfrm>
              <a:off x="5929637" y="6100115"/>
              <a:ext cx="2880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 smtClean="0">
                  <a:solidFill>
                    <a:schemeClr val="bg2">
                      <a:lumMod val="50000"/>
                    </a:schemeClr>
                  </a:solidFill>
                  <a:latin typeface="+mn-ea"/>
                  <a:ea typeface="+mn-ea"/>
                </a:rPr>
                <a:t>即時過冷大水滴潛勢預報</a:t>
              </a:r>
              <a:endParaRPr lang="zh-TW" altLang="en-US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endParaRP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77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284939"/>
            <a:ext cx="8229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資訊技術精進</a:t>
            </a:r>
            <a:r>
              <a:rPr kumimoji="1" lang="en-US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(3/12)</a:t>
            </a:r>
            <a:endParaRPr kumimoji="1" lang="en-US" altLang="zh-TW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23528" y="125904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+mn-ea"/>
              </a:rPr>
              <a:t>CIP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+mn-ea"/>
              </a:rPr>
              <a:t>建置效益：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  <a:ea typeface="+mn-ea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39552" y="1988840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提升積冰整體可偵測率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可達</a:t>
            </a:r>
            <a:r>
              <a:rPr lang="en-US" altLang="zh-TW" sz="2400" dirty="0" smtClean="0">
                <a:solidFill>
                  <a:srgbClr val="FF0000"/>
                </a:solidFill>
                <a:latin typeface="+mn-ea"/>
                <a:ea typeface="+mn-ea"/>
              </a:rPr>
              <a:t>95%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以上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)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。</a:t>
            </a:r>
            <a:endParaRPr lang="en-US" altLang="zh-TW" sz="2400" dirty="0" smtClean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TW" sz="2400" dirty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與氣象數值模式預報資料互補，增高預報準確率。</a:t>
            </a:r>
            <a:endParaRPr lang="en-US" altLang="zh-TW" sz="2400" dirty="0" smtClean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TW" sz="2400" dirty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增加積冰預報更新速率，提升資料可用性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每</a:t>
            </a:r>
            <a:r>
              <a:rPr lang="en-US" altLang="zh-TW" sz="2400" dirty="0" smtClean="0">
                <a:solidFill>
                  <a:srgbClr val="FF0000"/>
                </a:solidFill>
                <a:latin typeface="+mn-ea"/>
                <a:ea typeface="+mn-ea"/>
              </a:rPr>
              <a:t>1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小時更新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)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。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0" y="4635494"/>
            <a:ext cx="5789436" cy="1005279"/>
          </a:xfrm>
          <a:prstGeom prst="rect">
            <a:avLst/>
          </a:prstGeom>
        </p:spPr>
      </p:pic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848011" y="4647962"/>
            <a:ext cx="7632848" cy="369570"/>
            <a:chOff x="2250" y="4935"/>
            <a:chExt cx="8001" cy="582"/>
          </a:xfrm>
        </p:grpSpPr>
        <p:sp>
          <p:nvSpPr>
            <p:cNvPr id="8" name="Text Box 21"/>
            <p:cNvSpPr txBox="1">
              <a:spLocks noChangeArrowheads="1"/>
            </p:cNvSpPr>
            <p:nvPr/>
          </p:nvSpPr>
          <p:spPr bwMode="auto">
            <a:xfrm>
              <a:off x="9162" y="4935"/>
              <a:ext cx="1089" cy="5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rPr>
                <a:t>(</a:t>
              </a:r>
              <a:r>
                <a:rPr lang="zh-TW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rPr>
                <a:t>小時</a:t>
              </a:r>
              <a:r>
                <a:rPr lang="en-US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rPr>
                <a:t>)</a:t>
              </a:r>
              <a:endParaRPr lang="zh-TW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endParaRPr>
            </a:p>
          </p:txBody>
        </p:sp>
        <p:cxnSp>
          <p:nvCxnSpPr>
            <p:cNvPr id="9" name="AutoShape 22"/>
            <p:cNvCxnSpPr>
              <a:cxnSpLocks noChangeShapeType="1"/>
            </p:cNvCxnSpPr>
            <p:nvPr/>
          </p:nvCxnSpPr>
          <p:spPr bwMode="auto">
            <a:xfrm>
              <a:off x="2250" y="5460"/>
              <a:ext cx="7215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4" name="直線接點 13"/>
          <p:cNvCxnSpPr/>
          <p:nvPr/>
        </p:nvCxnSpPr>
        <p:spPr>
          <a:xfrm>
            <a:off x="904229" y="5017532"/>
            <a:ext cx="0" cy="352670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V="1">
            <a:off x="878843" y="5327181"/>
            <a:ext cx="6645485" cy="27686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3111091" y="546973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n-ea"/>
                <a:ea typeface="+mn-ea"/>
              </a:rPr>
              <a:t>氣象數值模式預報積冰資料</a:t>
            </a:r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smtClean="0"/>
              <a:pPr/>
              <a:t>9</a:t>
            </a:fld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-5678384" y="5012674"/>
            <a:ext cx="7154040" cy="826392"/>
            <a:chOff x="-5678384" y="5012675"/>
            <a:chExt cx="7154040" cy="788552"/>
          </a:xfrm>
        </p:grpSpPr>
        <p:grpSp>
          <p:nvGrpSpPr>
            <p:cNvPr id="34" name="群組 33"/>
            <p:cNvGrpSpPr/>
            <p:nvPr/>
          </p:nvGrpSpPr>
          <p:grpSpPr>
            <a:xfrm>
              <a:off x="827584" y="5012675"/>
              <a:ext cx="648072" cy="788552"/>
              <a:chOff x="739786" y="5084886"/>
              <a:chExt cx="648072" cy="788552"/>
            </a:xfrm>
          </p:grpSpPr>
          <p:grpSp>
            <p:nvGrpSpPr>
              <p:cNvPr id="32" name="群組 31"/>
              <p:cNvGrpSpPr/>
              <p:nvPr/>
            </p:nvGrpSpPr>
            <p:grpSpPr>
              <a:xfrm>
                <a:off x="796752" y="5084886"/>
                <a:ext cx="390873" cy="360338"/>
                <a:chOff x="796752" y="5084886"/>
                <a:chExt cx="390873" cy="360338"/>
              </a:xfrm>
            </p:grpSpPr>
            <p:cxnSp>
              <p:nvCxnSpPr>
                <p:cNvPr id="22" name="直線接點 21"/>
                <p:cNvCxnSpPr/>
                <p:nvPr/>
              </p:nvCxnSpPr>
              <p:spPr>
                <a:xfrm>
                  <a:off x="1187624" y="5084886"/>
                  <a:ext cx="0" cy="35267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接點 22"/>
                <p:cNvCxnSpPr/>
                <p:nvPr/>
              </p:nvCxnSpPr>
              <p:spPr>
                <a:xfrm>
                  <a:off x="825431" y="5092554"/>
                  <a:ext cx="0" cy="35267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線接點 23"/>
                <p:cNvCxnSpPr/>
                <p:nvPr/>
              </p:nvCxnSpPr>
              <p:spPr>
                <a:xfrm>
                  <a:off x="796752" y="5437556"/>
                  <a:ext cx="390873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文字方塊 32"/>
              <p:cNvSpPr txBox="1"/>
              <p:nvPr/>
            </p:nvSpPr>
            <p:spPr>
              <a:xfrm>
                <a:off x="739786" y="5504106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 smtClean="0">
                    <a:solidFill>
                      <a:srgbClr val="FF0000"/>
                    </a:solidFill>
                  </a:rPr>
                  <a:t>CIP</a:t>
                </a: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-5678384" y="5056540"/>
              <a:ext cx="6552728" cy="4606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281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69827 -0.0087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13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2461</TotalTime>
  <Words>1628</Words>
  <Application>Microsoft Office PowerPoint</Application>
  <PresentationFormat>如螢幕大小 (4:3)</PresentationFormat>
  <Paragraphs>199</Paragraphs>
  <Slides>31</Slides>
  <Notes>7</Notes>
  <HiddenSlides>0</HiddenSlides>
  <MMClips>1</MMClips>
  <ScaleCrop>false</ScaleCrop>
  <HeadingPairs>
    <vt:vector size="8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45" baseType="lpstr">
      <vt:lpstr>MS PGothic</vt:lpstr>
      <vt:lpstr>新細明體</vt:lpstr>
      <vt:lpstr>標楷體</vt:lpstr>
      <vt:lpstr>Arial</vt:lpstr>
      <vt:lpstr>Arial Black</vt:lpstr>
      <vt:lpstr>Calibri</vt:lpstr>
      <vt:lpstr>Candara</vt:lpstr>
      <vt:lpstr>Impact</vt:lpstr>
      <vt:lpstr>Symbol</vt:lpstr>
      <vt:lpstr>Times New Roman</vt:lpstr>
      <vt:lpstr>Wingdings</vt:lpstr>
      <vt:lpstr>Wingdings 3</vt:lpstr>
      <vt:lpstr>波形</vt:lpstr>
      <vt:lpstr>Document</vt:lpstr>
      <vt:lpstr>航空氣象現代化作業系統 氣象技術增強計畫成果介紹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報告完畢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航空氣象現代化作業系統(AOAWS)介紹</dc:title>
  <dc:creator>Ching-Yao</dc:creator>
  <cp:lastModifiedBy>user</cp:lastModifiedBy>
  <cp:revision>304</cp:revision>
  <dcterms:created xsi:type="dcterms:W3CDTF">2011-05-14T13:47:29Z</dcterms:created>
  <dcterms:modified xsi:type="dcterms:W3CDTF">2015-10-18T08:06:44Z</dcterms:modified>
</cp:coreProperties>
</file>